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6" r:id="rId4"/>
    <p:sldId id="260" r:id="rId5"/>
    <p:sldId id="261" r:id="rId6"/>
    <p:sldId id="262" r:id="rId7"/>
    <p:sldId id="272" r:id="rId8"/>
    <p:sldId id="271" r:id="rId9"/>
    <p:sldId id="267" r:id="rId10"/>
    <p:sldId id="268" r:id="rId11"/>
    <p:sldId id="273" r:id="rId12"/>
    <p:sldId id="270" r:id="rId13"/>
    <p:sldId id="269" r:id="rId14"/>
    <p:sldId id="264" r:id="rId15"/>
    <p:sldId id="265" r:id="rId16"/>
    <p:sldId id="25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A7E"/>
    <a:srgbClr val="04914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97" autoAdjust="0"/>
    <p:restoredTop sz="65480" autoAdjust="0"/>
  </p:normalViewPr>
  <p:slideViewPr>
    <p:cSldViewPr snapToGrid="0" snapToObjects="1">
      <p:cViewPr>
        <p:scale>
          <a:sx n="66" d="100"/>
          <a:sy n="66" d="100"/>
        </p:scale>
        <p:origin x="-166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7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6CBE1D-2358-4889-8EC0-E6B4F95BEA08}" type="datetimeFigureOut">
              <a:rPr lang="en-NZ" smtClean="0"/>
              <a:t>17/10/2016</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F4C5B0-0895-43B0-B672-9DEB8F89AF43}" type="slidenum">
              <a:rPr lang="en-NZ" smtClean="0"/>
              <a:t>‹#›</a:t>
            </a:fld>
            <a:endParaRPr lang="en-NZ"/>
          </a:p>
        </p:txBody>
      </p:sp>
    </p:spTree>
    <p:extLst>
      <p:ext uri="{BB962C8B-B14F-4D97-AF65-F5344CB8AC3E}">
        <p14:creationId xmlns:p14="http://schemas.microsoft.com/office/powerpoint/2010/main" val="4167418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Hopefully a better informed and level playing field</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2</a:t>
            </a:fld>
            <a:endParaRPr lang="en-NZ"/>
          </a:p>
        </p:txBody>
      </p:sp>
    </p:spTree>
    <p:extLst>
      <p:ext uri="{BB962C8B-B14F-4D97-AF65-F5344CB8AC3E}">
        <p14:creationId xmlns:p14="http://schemas.microsoft.com/office/powerpoint/2010/main" val="1690025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All values are the existing ‘b’ grade values</a:t>
            </a:r>
            <a:endParaRPr lang="en-NZ" sz="1200" b="0" i="0" u="none" strike="noStrike" baseline="0" dirty="0" smtClean="0">
              <a:solidFill>
                <a:srgbClr val="000000"/>
              </a:solidFill>
              <a:latin typeface="Arial"/>
            </a:endParaRPr>
          </a:p>
          <a:p>
            <a:r>
              <a:rPr lang="en-NZ" sz="1200" b="0" i="0" u="none" strike="noStrike" baseline="0" dirty="0" smtClean="0">
                <a:solidFill>
                  <a:srgbClr val="000000"/>
                </a:solidFill>
                <a:latin typeface="Arial"/>
              </a:rPr>
              <a:t>1. Sampling methods are to comply with those specified in this guide</a:t>
            </a:r>
          </a:p>
          <a:p>
            <a:r>
              <a:rPr lang="en-NZ" sz="1200" b="0" i="0" u="none" strike="noStrike" baseline="0" dirty="0" smtClean="0">
                <a:solidFill>
                  <a:srgbClr val="000000"/>
                </a:solidFill>
                <a:latin typeface="Arial"/>
              </a:rPr>
              <a:t>2. All values are to be 95</a:t>
            </a:r>
            <a:r>
              <a:rPr lang="en-NZ" sz="800" b="0" i="0" u="none" strike="noStrike" baseline="0" dirty="0" smtClean="0">
                <a:solidFill>
                  <a:srgbClr val="000000"/>
                </a:solidFill>
                <a:latin typeface="Arial"/>
              </a:rPr>
              <a:t>th </a:t>
            </a:r>
            <a:r>
              <a:rPr lang="en-NZ" sz="1200" b="0" i="0" u="none" strike="noStrike" baseline="0" dirty="0" smtClean="0">
                <a:solidFill>
                  <a:srgbClr val="000000"/>
                </a:solidFill>
                <a:latin typeface="Arial"/>
              </a:rPr>
              <a:t>percentiles from the data set</a:t>
            </a:r>
          </a:p>
          <a:p>
            <a:r>
              <a:rPr lang="en-NZ" sz="1200" b="0" i="0" u="none" strike="noStrike" baseline="0" dirty="0" smtClean="0">
                <a:solidFill>
                  <a:srgbClr val="000000"/>
                </a:solidFill>
                <a:latin typeface="Arial"/>
              </a:rPr>
              <a:t>3. No individual value from the data set shall exceed the limits by more than 20% </a:t>
            </a:r>
          </a:p>
          <a:p>
            <a:r>
              <a:rPr lang="en-NZ" sz="1200" b="0" i="0" u="none" strike="noStrike" baseline="0" dirty="0" smtClean="0">
                <a:solidFill>
                  <a:srgbClr val="000000"/>
                </a:solidFill>
                <a:latin typeface="Arial"/>
              </a:rPr>
              <a:t>Refer </a:t>
            </a:r>
            <a:r>
              <a:rPr lang="en-NZ" sz="1200" b="0" i="0" u="none" strike="noStrike" baseline="0" dirty="0" err="1" smtClean="0">
                <a:solidFill>
                  <a:srgbClr val="000000"/>
                </a:solidFill>
                <a:latin typeface="Arial"/>
              </a:rPr>
              <a:t>Envirolink</a:t>
            </a:r>
            <a:r>
              <a:rPr lang="en-NZ" sz="1200" b="0" i="0" u="none" strike="noStrike" baseline="0" dirty="0" smtClean="0">
                <a:solidFill>
                  <a:srgbClr val="000000"/>
                </a:solidFill>
                <a:latin typeface="Arial"/>
              </a:rPr>
              <a:t> re soil levels and confusion.</a:t>
            </a:r>
            <a:endParaRPr lang="en-NZ" sz="1200" b="0" i="0" u="none" strike="noStrike" baseline="0" dirty="0" smtClean="0">
              <a:solidFill>
                <a:srgbClr val="000000"/>
              </a:solidFill>
              <a:latin typeface="Arial"/>
            </a:endParaRPr>
          </a:p>
        </p:txBody>
      </p:sp>
      <p:sp>
        <p:nvSpPr>
          <p:cNvPr id="4" name="Slide Number Placeholder 3"/>
          <p:cNvSpPr>
            <a:spLocks noGrp="1"/>
          </p:cNvSpPr>
          <p:nvPr>
            <p:ph type="sldNum" sz="quarter" idx="10"/>
          </p:nvPr>
        </p:nvSpPr>
        <p:spPr/>
        <p:txBody>
          <a:bodyPr/>
          <a:lstStyle/>
          <a:p>
            <a:fld id="{B0F4C5B0-0895-43B0-B672-9DEB8F89AF43}" type="slidenum">
              <a:rPr lang="en-NZ" smtClean="0"/>
              <a:t>12</a:t>
            </a:fld>
            <a:endParaRPr lang="en-NZ"/>
          </a:p>
        </p:txBody>
      </p:sp>
    </p:spTree>
    <p:extLst>
      <p:ext uri="{BB962C8B-B14F-4D97-AF65-F5344CB8AC3E}">
        <p14:creationId xmlns:p14="http://schemas.microsoft.com/office/powerpoint/2010/main" val="860397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b="0" i="0" u="none" strike="noStrike" baseline="0" dirty="0" smtClean="0">
                <a:solidFill>
                  <a:srgbClr val="000000"/>
                </a:solidFill>
                <a:latin typeface="Arial"/>
              </a:rPr>
              <a:t>Non of the existing organics based on banned substances remain. The organic contaminants in Table 4.2 of the NZ guidelines are considered obsolete in view of the on-going research findings on their sources and fate in New Zealand;</a:t>
            </a:r>
          </a:p>
          <a:p>
            <a:r>
              <a:rPr lang="en-NZ" sz="1200" b="0" i="0" u="none" strike="noStrike" baseline="0" dirty="0" smtClean="0">
                <a:solidFill>
                  <a:srgbClr val="000000"/>
                </a:solidFill>
                <a:latin typeface="Arial"/>
              </a:rPr>
              <a:t>New contaminants should be considered for inclusion in view of recent findings on the levels and risk potential of EOCs in biosolids. Based on local and international literature, EOC classes should include endocrine disruptors, flame retardants, antimicrobial agent and pharmaceuticals; persistent herbicide (</a:t>
            </a:r>
            <a:r>
              <a:rPr lang="en-NZ" sz="1200" b="0" i="0" u="none" strike="noStrike" baseline="0" dirty="0" err="1" smtClean="0">
                <a:solidFill>
                  <a:srgbClr val="000000"/>
                </a:solidFill>
                <a:latin typeface="Arial"/>
              </a:rPr>
              <a:t>clopyralid</a:t>
            </a:r>
            <a:r>
              <a:rPr lang="en-NZ" sz="1200" b="0" i="0" u="none" strike="noStrike" baseline="0" dirty="0" smtClean="0">
                <a:solidFill>
                  <a:srgbClr val="000000"/>
                </a:solidFill>
                <a:latin typeface="Arial"/>
              </a:rPr>
              <a:t>); cleaning agent  </a:t>
            </a:r>
          </a:p>
          <a:p>
            <a:r>
              <a:rPr lang="en-NZ" sz="1200" b="0" i="0" u="none" strike="noStrike" baseline="0" dirty="0" smtClean="0">
                <a:solidFill>
                  <a:srgbClr val="000000"/>
                </a:solidFill>
                <a:latin typeface="Arial"/>
              </a:rPr>
              <a:t>At this stage, there is not enough information to derive New Zealand specific limits but interim values used from current EU guidance on organic pollutants for sludge used in agriculture, compost and </a:t>
            </a:r>
            <a:r>
              <a:rPr lang="en-NZ" sz="1200" b="0" i="0" u="none" strike="noStrike" baseline="0" dirty="0" err="1" smtClean="0">
                <a:solidFill>
                  <a:srgbClr val="000000"/>
                </a:solidFill>
                <a:latin typeface="Arial"/>
              </a:rPr>
              <a:t>digestates</a:t>
            </a:r>
            <a:endParaRPr lang="en-NZ" sz="1200" b="0" i="0" u="none" strike="noStrike" baseline="0" dirty="0" smtClean="0">
              <a:solidFill>
                <a:srgbClr val="000000"/>
              </a:solidFill>
              <a:latin typeface="Arial"/>
            </a:endParaRPr>
          </a:p>
          <a:p>
            <a:r>
              <a:rPr lang="en-NZ" sz="1200" b="0" i="0" u="none" strike="noStrike" baseline="0" dirty="0" smtClean="0">
                <a:solidFill>
                  <a:srgbClr val="000000"/>
                </a:solidFill>
                <a:latin typeface="Arial"/>
              </a:rPr>
              <a:t>1. Sampling methods are to comply with those specified in this guide </a:t>
            </a:r>
          </a:p>
          <a:p>
            <a:r>
              <a:rPr lang="en-NZ" sz="1200" b="0" i="0" u="none" strike="noStrike" baseline="0" dirty="0" smtClean="0">
                <a:solidFill>
                  <a:srgbClr val="000000"/>
                </a:solidFill>
                <a:latin typeface="Arial"/>
              </a:rPr>
              <a:t>2. All values are to be 95</a:t>
            </a:r>
            <a:r>
              <a:rPr lang="en-NZ" sz="800" b="0" i="0" u="none" strike="noStrike" baseline="0" dirty="0" smtClean="0">
                <a:solidFill>
                  <a:srgbClr val="000000"/>
                </a:solidFill>
                <a:latin typeface="Arial"/>
              </a:rPr>
              <a:t>th </a:t>
            </a:r>
            <a:r>
              <a:rPr lang="en-NZ" sz="1200" b="0" i="0" u="none" strike="noStrike" baseline="0" dirty="0" smtClean="0">
                <a:solidFill>
                  <a:srgbClr val="000000"/>
                </a:solidFill>
                <a:latin typeface="Arial"/>
              </a:rPr>
              <a:t>percentiles from the data set</a:t>
            </a:r>
          </a:p>
          <a:p>
            <a:r>
              <a:rPr lang="en-NZ" sz="1200" b="0" i="0" u="none" strike="noStrike" baseline="0" dirty="0" smtClean="0">
                <a:solidFill>
                  <a:srgbClr val="000000"/>
                </a:solidFill>
                <a:latin typeface="Arial"/>
              </a:rPr>
              <a:t>3. No individual value from the data set shall exceed the limits by more than 20% </a:t>
            </a:r>
            <a:endParaRPr lang="en-NZ" sz="1200" b="0" i="0" u="none" strike="noStrike" baseline="0" dirty="0" smtClean="0">
              <a:solidFill>
                <a:srgbClr val="000000"/>
              </a:solidFill>
              <a:latin typeface="Arial"/>
            </a:endParaRPr>
          </a:p>
        </p:txBody>
      </p:sp>
      <p:sp>
        <p:nvSpPr>
          <p:cNvPr id="4" name="Slide Number Placeholder 3"/>
          <p:cNvSpPr>
            <a:spLocks noGrp="1"/>
          </p:cNvSpPr>
          <p:nvPr>
            <p:ph type="sldNum" sz="quarter" idx="10"/>
          </p:nvPr>
        </p:nvSpPr>
        <p:spPr/>
        <p:txBody>
          <a:bodyPr/>
          <a:lstStyle/>
          <a:p>
            <a:fld id="{B0F4C5B0-0895-43B0-B672-9DEB8F89AF43}" type="slidenum">
              <a:rPr lang="en-NZ" smtClean="0"/>
              <a:t>13</a:t>
            </a:fld>
            <a:endParaRPr lang="en-NZ"/>
          </a:p>
        </p:txBody>
      </p:sp>
    </p:spTree>
    <p:extLst>
      <p:ext uri="{BB962C8B-B14F-4D97-AF65-F5344CB8AC3E}">
        <p14:creationId xmlns:p14="http://schemas.microsoft.com/office/powerpoint/2010/main" val="2650378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14</a:t>
            </a:fld>
            <a:endParaRPr lang="en-NZ"/>
          </a:p>
        </p:txBody>
      </p:sp>
    </p:spTree>
    <p:extLst>
      <p:ext uri="{BB962C8B-B14F-4D97-AF65-F5344CB8AC3E}">
        <p14:creationId xmlns:p14="http://schemas.microsoft.com/office/powerpoint/2010/main" val="1806478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Review didn’t happen and more science now </a:t>
            </a:r>
            <a:r>
              <a:rPr lang="en-NZ" dirty="0" smtClean="0"/>
              <a:t>available. </a:t>
            </a:r>
          </a:p>
          <a:p>
            <a:r>
              <a:rPr lang="en-NZ" dirty="0" smtClean="0"/>
              <a:t>Lots of concern around the industry re 2013 limits but limited interest at central government for change.</a:t>
            </a:r>
          </a:p>
          <a:p>
            <a:r>
              <a:rPr lang="en-NZ" dirty="0" smtClean="0"/>
              <a:t>Eventually managed to it off the ground through an</a:t>
            </a:r>
            <a:r>
              <a:rPr lang="en-NZ" baseline="0" dirty="0" smtClean="0"/>
              <a:t> accumulation of funds for a wider scope.</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4</a:t>
            </a:fld>
            <a:endParaRPr lang="en-NZ"/>
          </a:p>
        </p:txBody>
      </p:sp>
    </p:spTree>
    <p:extLst>
      <p:ext uri="{BB962C8B-B14F-4D97-AF65-F5344CB8AC3E}">
        <p14:creationId xmlns:p14="http://schemas.microsoft.com/office/powerpoint/2010/main" val="182432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Sustainable management of organic wastes is important as &gt;60% of landfill stream – literally a waste!</a:t>
            </a:r>
          </a:p>
          <a:p>
            <a:r>
              <a:rPr lang="en-NZ" dirty="0" smtClean="0"/>
              <a:t>Current trends are for more varying mixtures of organic materials used to create </a:t>
            </a:r>
            <a:r>
              <a:rPr lang="en-NZ" dirty="0" smtClean="0"/>
              <a:t>energy.</a:t>
            </a:r>
            <a:r>
              <a:rPr lang="en-NZ" baseline="0" dirty="0" smtClean="0"/>
              <a:t> Why set rules that are only applicable to one material type?</a:t>
            </a:r>
            <a:endParaRPr lang="en-NZ" dirty="0" smtClean="0"/>
          </a:p>
          <a:p>
            <a:r>
              <a:rPr lang="en-NZ" dirty="0" smtClean="0"/>
              <a:t>Inorganic and synthetic fertilisers have increasing costs</a:t>
            </a:r>
          </a:p>
          <a:p>
            <a:r>
              <a:rPr lang="en-NZ" dirty="0" smtClean="0"/>
              <a:t>We are running out of Phosphorous</a:t>
            </a:r>
          </a:p>
          <a:p>
            <a:r>
              <a:rPr lang="en-NZ" dirty="0" smtClean="0"/>
              <a:t>We still want to increase land productivity</a:t>
            </a:r>
          </a:p>
          <a:p>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5</a:t>
            </a:fld>
            <a:endParaRPr lang="en-NZ"/>
          </a:p>
        </p:txBody>
      </p:sp>
    </p:spTree>
    <p:extLst>
      <p:ext uri="{BB962C8B-B14F-4D97-AF65-F5344CB8AC3E}">
        <p14:creationId xmlns:p14="http://schemas.microsoft.com/office/powerpoint/2010/main" val="25642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Lots of debate re the last item, especially as all the materials may not be degradable.</a:t>
            </a:r>
            <a:r>
              <a:rPr lang="en-NZ" baseline="0" dirty="0" smtClean="0"/>
              <a:t> Composting most popular process.</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6</a:t>
            </a:fld>
            <a:endParaRPr lang="en-NZ"/>
          </a:p>
        </p:txBody>
      </p:sp>
    </p:spTree>
    <p:extLst>
      <p:ext uri="{BB962C8B-B14F-4D97-AF65-F5344CB8AC3E}">
        <p14:creationId xmlns:p14="http://schemas.microsoft.com/office/powerpoint/2010/main" val="3597313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Salmonella</a:t>
            </a:r>
            <a:r>
              <a:rPr lang="en-NZ" baseline="0" dirty="0" smtClean="0"/>
              <a:t> testing improved</a:t>
            </a:r>
          </a:p>
          <a:p>
            <a:r>
              <a:rPr lang="en-NZ" baseline="0" dirty="0" smtClean="0"/>
              <a:t>7 Vs 15 samples as per WA guide 2012</a:t>
            </a:r>
          </a:p>
          <a:p>
            <a:endParaRPr lang="en-NZ" baseline="0" dirty="0" smtClean="0"/>
          </a:p>
        </p:txBody>
      </p:sp>
      <p:sp>
        <p:nvSpPr>
          <p:cNvPr id="4" name="Slide Number Placeholder 3"/>
          <p:cNvSpPr>
            <a:spLocks noGrp="1"/>
          </p:cNvSpPr>
          <p:nvPr>
            <p:ph type="sldNum" sz="quarter" idx="10"/>
          </p:nvPr>
        </p:nvSpPr>
        <p:spPr/>
        <p:txBody>
          <a:bodyPr/>
          <a:lstStyle/>
          <a:p>
            <a:fld id="{B0F4C5B0-0895-43B0-B672-9DEB8F89AF43}" type="slidenum">
              <a:rPr lang="en-NZ" smtClean="0"/>
              <a:t>7</a:t>
            </a:fld>
            <a:endParaRPr lang="en-NZ"/>
          </a:p>
        </p:txBody>
      </p:sp>
    </p:spTree>
    <p:extLst>
      <p:ext uri="{BB962C8B-B14F-4D97-AF65-F5344CB8AC3E}">
        <p14:creationId xmlns:p14="http://schemas.microsoft.com/office/powerpoint/2010/main" val="2584882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Stabilisation Grade ‘A’ (Type 1) is one in which pathogens and vector-attracting compounds, such as volatile solids, have been substantially reduced or removed</a:t>
            </a:r>
          </a:p>
          <a:p>
            <a:r>
              <a:rPr lang="en-NZ" dirty="0" smtClean="0"/>
              <a:t>To achieve stabilisation Grade B, the product needs to meet a lesser degree of stabilisation plus one of the VAR requirements specified</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8</a:t>
            </a:fld>
            <a:endParaRPr lang="en-NZ"/>
          </a:p>
        </p:txBody>
      </p:sp>
    </p:spTree>
    <p:extLst>
      <p:ext uri="{BB962C8B-B14F-4D97-AF65-F5344CB8AC3E}">
        <p14:creationId xmlns:p14="http://schemas.microsoft.com/office/powerpoint/2010/main" val="801715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Up to 3 years currently used e.g. Nelson but under specific</a:t>
            </a:r>
            <a:r>
              <a:rPr lang="en-NZ" baseline="0" dirty="0" smtClean="0"/>
              <a:t> consent conditions</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9</a:t>
            </a:fld>
            <a:endParaRPr lang="en-NZ"/>
          </a:p>
        </p:txBody>
      </p:sp>
    </p:spTree>
    <p:extLst>
      <p:ext uri="{BB962C8B-B14F-4D97-AF65-F5344CB8AC3E}">
        <p14:creationId xmlns:p14="http://schemas.microsoft.com/office/powerpoint/2010/main" val="3002032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Brackets are previous values.</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10</a:t>
            </a:fld>
            <a:endParaRPr lang="en-NZ"/>
          </a:p>
        </p:txBody>
      </p:sp>
    </p:spTree>
    <p:extLst>
      <p:ext uri="{BB962C8B-B14F-4D97-AF65-F5344CB8AC3E}">
        <p14:creationId xmlns:p14="http://schemas.microsoft.com/office/powerpoint/2010/main" val="327633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number of verification samples has been reduced from 15 in the Guidelines for the Safe Application of Biosolids to Land in New Zealand, 2003, to 7 samples which is in line with the Western Australian guidelines for biosolids management (2012)</a:t>
            </a:r>
            <a:endParaRPr lang="en-NZ" dirty="0"/>
          </a:p>
        </p:txBody>
      </p:sp>
      <p:sp>
        <p:nvSpPr>
          <p:cNvPr id="4" name="Slide Number Placeholder 3"/>
          <p:cNvSpPr>
            <a:spLocks noGrp="1"/>
          </p:cNvSpPr>
          <p:nvPr>
            <p:ph type="sldNum" sz="quarter" idx="10"/>
          </p:nvPr>
        </p:nvSpPr>
        <p:spPr/>
        <p:txBody>
          <a:bodyPr/>
          <a:lstStyle/>
          <a:p>
            <a:fld id="{B0F4C5B0-0895-43B0-B672-9DEB8F89AF43}" type="slidenum">
              <a:rPr lang="en-NZ" smtClean="0"/>
              <a:t>11</a:t>
            </a:fld>
            <a:endParaRPr lang="en-NZ"/>
          </a:p>
        </p:txBody>
      </p:sp>
    </p:spTree>
    <p:extLst>
      <p:ext uri="{BB962C8B-B14F-4D97-AF65-F5344CB8AC3E}">
        <p14:creationId xmlns:p14="http://schemas.microsoft.com/office/powerpoint/2010/main" val="15523994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7" name="Picture 6" descr="background-cov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898" y="-171795"/>
            <a:ext cx="9529619" cy="5751195"/>
          </a:xfrm>
          <a:prstGeom prst="rect">
            <a:avLst/>
          </a:prstGeom>
        </p:spPr>
      </p:pic>
      <p:sp>
        <p:nvSpPr>
          <p:cNvPr id="23" name="Text Placeholder 22"/>
          <p:cNvSpPr>
            <a:spLocks noGrp="1"/>
          </p:cNvSpPr>
          <p:nvPr>
            <p:ph type="body" sz="quarter" idx="12" hasCustomPrompt="1"/>
          </p:nvPr>
        </p:nvSpPr>
        <p:spPr>
          <a:xfrm>
            <a:off x="1651000" y="1739900"/>
            <a:ext cx="5816600" cy="1397000"/>
          </a:xfrm>
          <a:prstGeom prst="rect">
            <a:avLst/>
          </a:prstGeom>
        </p:spPr>
        <p:txBody>
          <a:bodyPr vert="horz"/>
          <a:lstStyle>
            <a:lvl1pPr marL="0" indent="0" algn="ctr">
              <a:buFontTx/>
              <a:buNone/>
              <a:defRPr b="1" baseline="0">
                <a:solidFill>
                  <a:schemeClr val="bg1"/>
                </a:solidFill>
                <a:latin typeface="Helvetica"/>
                <a:cs typeface="Helvetica"/>
              </a:defRPr>
            </a:lvl1pPr>
          </a:lstStyle>
          <a:p>
            <a:pPr lvl="0"/>
            <a:r>
              <a:rPr lang="en-AU" dirty="0" smtClean="0"/>
              <a:t>Cover Headline One</a:t>
            </a:r>
            <a:endParaRPr lang="en-US" dirty="0"/>
          </a:p>
        </p:txBody>
      </p:sp>
      <p:sp>
        <p:nvSpPr>
          <p:cNvPr id="25" name="Text Placeholder 24"/>
          <p:cNvSpPr>
            <a:spLocks noGrp="1"/>
          </p:cNvSpPr>
          <p:nvPr>
            <p:ph type="body" sz="quarter" idx="13" hasCustomPrompt="1"/>
          </p:nvPr>
        </p:nvSpPr>
        <p:spPr>
          <a:xfrm>
            <a:off x="1651000" y="2781300"/>
            <a:ext cx="5816600" cy="1555750"/>
          </a:xfrm>
          <a:prstGeom prst="rect">
            <a:avLst/>
          </a:prstGeom>
        </p:spPr>
        <p:txBody>
          <a:bodyPr vert="horz"/>
          <a:lstStyle>
            <a:lvl1pPr marL="0" indent="0" algn="ctr">
              <a:buNone/>
              <a:defRPr sz="2400" baseline="0">
                <a:solidFill>
                  <a:srgbClr val="FFFFFF"/>
                </a:solidFill>
                <a:latin typeface="Helvetica"/>
                <a:cs typeface="Helvetica"/>
              </a:defRPr>
            </a:lvl1pPr>
          </a:lstStyle>
          <a:p>
            <a:pPr lvl="0"/>
            <a:r>
              <a:rPr lang="en-US" dirty="0" smtClean="0"/>
              <a:t>Cover subhead or intro text here</a:t>
            </a:r>
            <a:endParaRPr lang="en-US" dirty="0"/>
          </a:p>
        </p:txBody>
      </p:sp>
      <p:cxnSp>
        <p:nvCxnSpPr>
          <p:cNvPr id="3" name="Straight Connector 2"/>
          <p:cNvCxnSpPr>
            <a:cxnSpLocks/>
          </p:cNvCxnSpPr>
          <p:nvPr userDrawn="1"/>
        </p:nvCxnSpPr>
        <p:spPr>
          <a:xfrm>
            <a:off x="4400550" y="2546350"/>
            <a:ext cx="360000" cy="0"/>
          </a:xfrm>
          <a:prstGeom prst="line">
            <a:avLst/>
          </a:prstGeom>
          <a:ln w="57150" cmpd="sng">
            <a:solidFill>
              <a:srgbClr val="04914D"/>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67979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content - Bullets">
    <p:spTree>
      <p:nvGrpSpPr>
        <p:cNvPr id="1" name=""/>
        <p:cNvGrpSpPr/>
        <p:nvPr/>
      </p:nvGrpSpPr>
      <p:grpSpPr>
        <a:xfrm>
          <a:off x="0" y="0"/>
          <a:ext cx="0" cy="0"/>
          <a:chOff x="0" y="0"/>
          <a:chExt cx="0" cy="0"/>
        </a:xfrm>
      </p:grpSpPr>
      <p:cxnSp>
        <p:nvCxnSpPr>
          <p:cNvPr id="10" name="Straight Connector 9"/>
          <p:cNvCxnSpPr/>
          <p:nvPr userDrawn="1"/>
        </p:nvCxnSpPr>
        <p:spPr>
          <a:xfrm>
            <a:off x="527642" y="447894"/>
            <a:ext cx="8129363" cy="0"/>
          </a:xfrm>
          <a:prstGeom prst="line">
            <a:avLst/>
          </a:prstGeom>
          <a:ln>
            <a:solidFill>
              <a:srgbClr val="004A7E"/>
            </a:solidFill>
          </a:ln>
          <a:effectLst/>
        </p:spPr>
        <p:style>
          <a:lnRef idx="2">
            <a:schemeClr val="accent1"/>
          </a:lnRef>
          <a:fillRef idx="0">
            <a:schemeClr val="accent1"/>
          </a:fillRef>
          <a:effectRef idx="1">
            <a:schemeClr val="accent1"/>
          </a:effectRef>
          <a:fontRef idx="minor">
            <a:schemeClr val="tx1"/>
          </a:fontRef>
        </p:style>
      </p:cxnSp>
      <p:sp>
        <p:nvSpPr>
          <p:cNvPr id="11" name="Right Triangle 10"/>
          <p:cNvSpPr/>
          <p:nvPr userDrawn="1"/>
        </p:nvSpPr>
        <p:spPr>
          <a:xfrm rot="18900000">
            <a:off x="639134" y="377174"/>
            <a:ext cx="141440" cy="141440"/>
          </a:xfrm>
          <a:prstGeom prst="rtTriangle">
            <a:avLst/>
          </a:prstGeom>
          <a:solidFill>
            <a:srgbClr val="004A7E"/>
          </a:solidFill>
          <a:ln>
            <a:solidFill>
              <a:srgbClr val="004A7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3" hasCustomPrompt="1"/>
          </p:nvPr>
        </p:nvSpPr>
        <p:spPr>
          <a:xfrm>
            <a:off x="527642" y="1219200"/>
            <a:ext cx="6007100" cy="234950"/>
          </a:xfrm>
          <a:prstGeom prst="rect">
            <a:avLst/>
          </a:prstGeom>
        </p:spPr>
        <p:txBody>
          <a:bodyPr vert="horz"/>
          <a:lstStyle>
            <a:lvl1pPr marL="0" indent="0">
              <a:buNone/>
              <a:defRPr sz="1000" baseline="0">
                <a:solidFill>
                  <a:srgbClr val="04914D"/>
                </a:solidFill>
                <a:latin typeface="Helvetica"/>
                <a:cs typeface="Helvetica"/>
              </a:defRPr>
            </a:lvl1pPr>
          </a:lstStyle>
          <a:p>
            <a:pPr lvl="0"/>
            <a:r>
              <a:rPr lang="en-US" dirty="0" smtClean="0"/>
              <a:t>SECTION TITLE</a:t>
            </a:r>
            <a:endParaRPr lang="en-US" dirty="0"/>
          </a:p>
        </p:txBody>
      </p:sp>
      <p:sp>
        <p:nvSpPr>
          <p:cNvPr id="7" name="Text Placeholder 6"/>
          <p:cNvSpPr>
            <a:spLocks noGrp="1"/>
          </p:cNvSpPr>
          <p:nvPr>
            <p:ph type="body" sz="quarter" idx="14" hasCustomPrompt="1"/>
          </p:nvPr>
        </p:nvSpPr>
        <p:spPr>
          <a:xfrm>
            <a:off x="527049" y="1562100"/>
            <a:ext cx="8129955" cy="381000"/>
          </a:xfrm>
          <a:prstGeom prst="rect">
            <a:avLst/>
          </a:prstGeom>
        </p:spPr>
        <p:txBody>
          <a:bodyPr vert="horz"/>
          <a:lstStyle>
            <a:lvl1pPr marL="0" indent="0">
              <a:buNone/>
              <a:defRPr sz="2200" b="1" i="0" baseline="0">
                <a:solidFill>
                  <a:srgbClr val="004A7E"/>
                </a:solidFill>
                <a:latin typeface="Helvetica"/>
                <a:cs typeface="Helvetica"/>
              </a:defRPr>
            </a:lvl1pPr>
          </a:lstStyle>
          <a:p>
            <a:pPr lvl="0"/>
            <a:r>
              <a:rPr lang="en-US" dirty="0" smtClean="0"/>
              <a:t>Topic title headline here</a:t>
            </a:r>
            <a:endParaRPr lang="en-US" dirty="0"/>
          </a:p>
        </p:txBody>
      </p:sp>
      <p:sp>
        <p:nvSpPr>
          <p:cNvPr id="9" name="Text Placeholder 8"/>
          <p:cNvSpPr>
            <a:spLocks noGrp="1"/>
          </p:cNvSpPr>
          <p:nvPr>
            <p:ph type="body" sz="quarter" idx="15" hasCustomPrompt="1"/>
          </p:nvPr>
        </p:nvSpPr>
        <p:spPr>
          <a:xfrm>
            <a:off x="527050" y="2355850"/>
            <a:ext cx="8129588" cy="3244850"/>
          </a:xfrm>
          <a:prstGeom prst="rect">
            <a:avLst/>
          </a:prstGeom>
        </p:spPr>
        <p:txBody>
          <a:bodyPr vert="horz"/>
          <a:lstStyle>
            <a:lvl1pPr marL="285750" indent="-285750">
              <a:buFont typeface="Arial"/>
              <a:buChar char="•"/>
              <a:defRPr sz="1800" b="0" i="0" baseline="0">
                <a:solidFill>
                  <a:schemeClr val="tx1">
                    <a:lumMod val="85000"/>
                    <a:lumOff val="15000"/>
                  </a:schemeClr>
                </a:solidFill>
                <a:latin typeface="Helvetica"/>
                <a:cs typeface="Helvetica"/>
              </a:defRPr>
            </a:lvl1pPr>
          </a:lstStyle>
          <a:p>
            <a:pPr lvl="0"/>
            <a:r>
              <a:rPr lang="en-US" dirty="0" smtClean="0"/>
              <a:t>Information that needs to appear in bullet points</a:t>
            </a:r>
            <a:endParaRPr lang="en-US" dirty="0"/>
          </a:p>
        </p:txBody>
      </p:sp>
    </p:spTree>
    <p:extLst>
      <p:ext uri="{BB962C8B-B14F-4D97-AF65-F5344CB8AC3E}">
        <p14:creationId xmlns:p14="http://schemas.microsoft.com/office/powerpoint/2010/main" val="1355364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with image">
    <p:spTree>
      <p:nvGrpSpPr>
        <p:cNvPr id="1" name=""/>
        <p:cNvGrpSpPr/>
        <p:nvPr/>
      </p:nvGrpSpPr>
      <p:grpSpPr>
        <a:xfrm>
          <a:off x="0" y="0"/>
          <a:ext cx="0" cy="0"/>
          <a:chOff x="0" y="0"/>
          <a:chExt cx="0" cy="0"/>
        </a:xfrm>
      </p:grpSpPr>
      <p:cxnSp>
        <p:nvCxnSpPr>
          <p:cNvPr id="7" name="Straight Connector 6"/>
          <p:cNvCxnSpPr/>
          <p:nvPr userDrawn="1"/>
        </p:nvCxnSpPr>
        <p:spPr>
          <a:xfrm>
            <a:off x="527642" y="447894"/>
            <a:ext cx="8082958" cy="0"/>
          </a:xfrm>
          <a:prstGeom prst="line">
            <a:avLst/>
          </a:prstGeom>
          <a:ln>
            <a:solidFill>
              <a:srgbClr val="004A7E"/>
            </a:solidFill>
          </a:ln>
          <a:effectLst/>
        </p:spPr>
        <p:style>
          <a:lnRef idx="2">
            <a:schemeClr val="accent1"/>
          </a:lnRef>
          <a:fillRef idx="0">
            <a:schemeClr val="accent1"/>
          </a:fillRef>
          <a:effectRef idx="1">
            <a:schemeClr val="accent1"/>
          </a:effectRef>
          <a:fontRef idx="minor">
            <a:schemeClr val="tx1"/>
          </a:fontRef>
        </p:style>
      </p:cxnSp>
      <p:sp>
        <p:nvSpPr>
          <p:cNvPr id="8" name="Right Triangle 7"/>
          <p:cNvSpPr/>
          <p:nvPr userDrawn="1"/>
        </p:nvSpPr>
        <p:spPr>
          <a:xfrm rot="18900000">
            <a:off x="639134" y="377174"/>
            <a:ext cx="141440" cy="141440"/>
          </a:xfrm>
          <a:prstGeom prst="rtTriangle">
            <a:avLst/>
          </a:prstGeom>
          <a:solidFill>
            <a:srgbClr val="004A7E"/>
          </a:solidFill>
          <a:ln>
            <a:solidFill>
              <a:srgbClr val="004A7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p:cNvPicPr>
            <a:picLocks noChangeAspect="1"/>
          </p:cNvPicPr>
          <p:nvPr userDrawn="1"/>
        </p:nvPicPr>
        <p:blipFill>
          <a:blip r:embed="rId2"/>
          <a:stretch>
            <a:fillRect/>
          </a:stretch>
        </p:blipFill>
        <p:spPr>
          <a:xfrm>
            <a:off x="4732657" y="1238250"/>
            <a:ext cx="3877943" cy="4286250"/>
          </a:xfrm>
          <a:prstGeom prst="rect">
            <a:avLst/>
          </a:prstGeom>
        </p:spPr>
      </p:pic>
      <p:sp>
        <p:nvSpPr>
          <p:cNvPr id="23" name="Picture Placeholder 22"/>
          <p:cNvSpPr>
            <a:spLocks noGrp="1"/>
          </p:cNvSpPr>
          <p:nvPr>
            <p:ph type="pic" sz="quarter" idx="13"/>
          </p:nvPr>
        </p:nvSpPr>
        <p:spPr>
          <a:xfrm>
            <a:off x="4940300" y="1454150"/>
            <a:ext cx="3429000" cy="1809750"/>
          </a:xfrm>
          <a:prstGeom prst="rect">
            <a:avLst/>
          </a:prstGeom>
        </p:spPr>
        <p:txBody>
          <a:bodyPr vert="horz"/>
          <a:lstStyle/>
          <a:p>
            <a:r>
              <a:rPr lang="en-US" smtClean="0"/>
              <a:t>Click icon to add picture</a:t>
            </a:r>
            <a:endParaRPr lang="en-US" dirty="0"/>
          </a:p>
        </p:txBody>
      </p:sp>
      <p:sp>
        <p:nvSpPr>
          <p:cNvPr id="24" name="Picture Placeholder 22"/>
          <p:cNvSpPr>
            <a:spLocks noGrp="1"/>
          </p:cNvSpPr>
          <p:nvPr>
            <p:ph type="pic" sz="quarter" idx="14"/>
          </p:nvPr>
        </p:nvSpPr>
        <p:spPr>
          <a:xfrm>
            <a:off x="4940300" y="3486150"/>
            <a:ext cx="3429000" cy="1809750"/>
          </a:xfrm>
          <a:prstGeom prst="rect">
            <a:avLst/>
          </a:prstGeom>
        </p:spPr>
        <p:txBody>
          <a:bodyPr vert="horz"/>
          <a:lstStyle/>
          <a:p>
            <a:r>
              <a:rPr lang="en-US" smtClean="0"/>
              <a:t>Click icon to add picture</a:t>
            </a:r>
            <a:endParaRPr lang="en-US"/>
          </a:p>
        </p:txBody>
      </p:sp>
      <p:sp>
        <p:nvSpPr>
          <p:cNvPr id="13" name="Text Placeholder 2"/>
          <p:cNvSpPr>
            <a:spLocks noGrp="1"/>
          </p:cNvSpPr>
          <p:nvPr>
            <p:ph type="body" sz="quarter" idx="15" hasCustomPrompt="1"/>
          </p:nvPr>
        </p:nvSpPr>
        <p:spPr>
          <a:xfrm>
            <a:off x="527642" y="1174750"/>
            <a:ext cx="4018958" cy="234950"/>
          </a:xfrm>
          <a:prstGeom prst="rect">
            <a:avLst/>
          </a:prstGeom>
        </p:spPr>
        <p:txBody>
          <a:bodyPr vert="horz"/>
          <a:lstStyle>
            <a:lvl1pPr marL="0" indent="0">
              <a:buNone/>
              <a:defRPr sz="1000" baseline="0">
                <a:solidFill>
                  <a:srgbClr val="04914D"/>
                </a:solidFill>
                <a:latin typeface="Helvetica"/>
                <a:cs typeface="Helvetica"/>
              </a:defRPr>
            </a:lvl1pPr>
          </a:lstStyle>
          <a:p>
            <a:pPr lvl="0"/>
            <a:r>
              <a:rPr lang="en-US" dirty="0" smtClean="0"/>
              <a:t>SECTION TITLE</a:t>
            </a:r>
            <a:endParaRPr lang="en-US" dirty="0"/>
          </a:p>
        </p:txBody>
      </p:sp>
      <p:sp>
        <p:nvSpPr>
          <p:cNvPr id="14" name="Text Placeholder 6"/>
          <p:cNvSpPr>
            <a:spLocks noGrp="1"/>
          </p:cNvSpPr>
          <p:nvPr>
            <p:ph type="body" sz="quarter" idx="16" hasCustomPrompt="1"/>
          </p:nvPr>
        </p:nvSpPr>
        <p:spPr>
          <a:xfrm>
            <a:off x="527049" y="1517650"/>
            <a:ext cx="4019551" cy="381000"/>
          </a:xfrm>
          <a:prstGeom prst="rect">
            <a:avLst/>
          </a:prstGeom>
        </p:spPr>
        <p:txBody>
          <a:bodyPr vert="horz"/>
          <a:lstStyle>
            <a:lvl1pPr marL="0" indent="0">
              <a:buNone/>
              <a:defRPr sz="2200" b="1" i="0" baseline="0">
                <a:solidFill>
                  <a:srgbClr val="004A7E"/>
                </a:solidFill>
                <a:latin typeface="Helvetica"/>
                <a:cs typeface="Helvetica"/>
              </a:defRPr>
            </a:lvl1pPr>
          </a:lstStyle>
          <a:p>
            <a:pPr lvl="0"/>
            <a:r>
              <a:rPr lang="en-US" dirty="0" smtClean="0"/>
              <a:t>Topic title headline here</a:t>
            </a:r>
            <a:endParaRPr lang="en-US" dirty="0"/>
          </a:p>
        </p:txBody>
      </p:sp>
      <p:sp>
        <p:nvSpPr>
          <p:cNvPr id="18" name="Text Placeholder 8"/>
          <p:cNvSpPr>
            <a:spLocks noGrp="1"/>
          </p:cNvSpPr>
          <p:nvPr>
            <p:ph type="body" sz="quarter" idx="17" hasCustomPrompt="1"/>
          </p:nvPr>
        </p:nvSpPr>
        <p:spPr>
          <a:xfrm>
            <a:off x="527050" y="2311400"/>
            <a:ext cx="4019550" cy="3244850"/>
          </a:xfrm>
          <a:prstGeom prst="rect">
            <a:avLst/>
          </a:prstGeom>
        </p:spPr>
        <p:txBody>
          <a:bodyPr vert="horz"/>
          <a:lstStyle>
            <a:lvl1pPr marL="285750" indent="-285750">
              <a:buFont typeface="Arial"/>
              <a:buChar char="•"/>
              <a:defRPr sz="1800" b="0" i="0" baseline="0">
                <a:solidFill>
                  <a:schemeClr val="tx1">
                    <a:lumMod val="85000"/>
                    <a:lumOff val="15000"/>
                  </a:schemeClr>
                </a:solidFill>
                <a:latin typeface="Helvetica"/>
                <a:cs typeface="Helvetica"/>
              </a:defRPr>
            </a:lvl1pPr>
          </a:lstStyle>
          <a:p>
            <a:pPr lvl="0"/>
            <a:r>
              <a:rPr lang="en-US" dirty="0" smtClean="0"/>
              <a:t>Information that needs to appear in bullet points</a:t>
            </a:r>
            <a:endParaRPr lang="en-US" dirty="0"/>
          </a:p>
        </p:txBody>
      </p:sp>
    </p:spTree>
    <p:extLst>
      <p:ext uri="{BB962C8B-B14F-4D97-AF65-F5344CB8AC3E}">
        <p14:creationId xmlns:p14="http://schemas.microsoft.com/office/powerpoint/2010/main" val="182967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0" name="Picture 9" descr="background-cov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59095"/>
            <a:ext cx="9143999" cy="7029795"/>
          </a:xfrm>
          <a:prstGeom prst="rect">
            <a:avLst/>
          </a:prstGeom>
        </p:spPr>
      </p:pic>
      <p:pic>
        <p:nvPicPr>
          <p:cNvPr id="4" name="Picture 3" descr="WATERNZ-LOGO-POS-CMYK-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2600" y="5791439"/>
            <a:ext cx="2241550" cy="624230"/>
          </a:xfrm>
          <a:prstGeom prst="rect">
            <a:avLst/>
          </a:prstGeom>
        </p:spPr>
      </p:pic>
      <p:sp>
        <p:nvSpPr>
          <p:cNvPr id="5" name="TextBox 4"/>
          <p:cNvSpPr txBox="1"/>
          <p:nvPr userDrawn="1"/>
        </p:nvSpPr>
        <p:spPr>
          <a:xfrm>
            <a:off x="4800600" y="5738048"/>
            <a:ext cx="3943350" cy="674031"/>
          </a:xfrm>
          <a:prstGeom prst="rect">
            <a:avLst/>
          </a:prstGeom>
          <a:noFill/>
        </p:spPr>
        <p:txBody>
          <a:bodyPr wrap="square" rtlCol="0">
            <a:spAutoFit/>
          </a:bodyPr>
          <a:lstStyle/>
          <a:p>
            <a:pPr algn="r">
              <a:lnSpc>
                <a:spcPct val="90000"/>
              </a:lnSpc>
            </a:pPr>
            <a:r>
              <a:rPr lang="en-US" sz="1400" b="0" i="0" dirty="0" smtClean="0">
                <a:solidFill>
                  <a:srgbClr val="FFFFFF"/>
                </a:solidFill>
                <a:latin typeface="Helvetica"/>
                <a:cs typeface="Helvetica"/>
              </a:rPr>
              <a:t>+64 4 472 8925</a:t>
            </a:r>
          </a:p>
          <a:p>
            <a:pPr algn="r">
              <a:lnSpc>
                <a:spcPct val="90000"/>
              </a:lnSpc>
            </a:pPr>
            <a:r>
              <a:rPr lang="en-US" sz="1400" b="0" i="0" dirty="0" smtClean="0">
                <a:solidFill>
                  <a:srgbClr val="FFFFFF"/>
                </a:solidFill>
                <a:latin typeface="Helvetica"/>
                <a:cs typeface="Helvetica"/>
              </a:rPr>
              <a:t>nick.walmsley@water.org.nz</a:t>
            </a:r>
            <a:endParaRPr lang="en-US" sz="1400" b="0" i="0" dirty="0" smtClean="0">
              <a:solidFill>
                <a:srgbClr val="FFFFFF"/>
              </a:solidFill>
              <a:latin typeface="Helvetica"/>
              <a:cs typeface="Helvetica"/>
            </a:endParaRPr>
          </a:p>
          <a:p>
            <a:pPr algn="r">
              <a:lnSpc>
                <a:spcPct val="90000"/>
              </a:lnSpc>
            </a:pPr>
            <a:r>
              <a:rPr lang="en-US" sz="1400" b="0" i="0" dirty="0" err="1" smtClean="0">
                <a:solidFill>
                  <a:srgbClr val="FFFFFF"/>
                </a:solidFill>
                <a:latin typeface="Helvetica"/>
                <a:cs typeface="Helvetica"/>
              </a:rPr>
              <a:t>www.waternz.org.nz</a:t>
            </a:r>
            <a:endParaRPr lang="en-US" sz="1400" b="0" i="0" dirty="0">
              <a:solidFill>
                <a:srgbClr val="FFFFFF"/>
              </a:solidFill>
              <a:latin typeface="Helvetica"/>
              <a:cs typeface="Helvetica"/>
            </a:endParaRPr>
          </a:p>
        </p:txBody>
      </p:sp>
      <p:cxnSp>
        <p:nvCxnSpPr>
          <p:cNvPr id="7" name="Straight Connector 6"/>
          <p:cNvCxnSpPr>
            <a:cxnSpLocks/>
          </p:cNvCxnSpPr>
          <p:nvPr userDrawn="1"/>
        </p:nvCxnSpPr>
        <p:spPr>
          <a:xfrm>
            <a:off x="8293100" y="5632450"/>
            <a:ext cx="360000" cy="0"/>
          </a:xfrm>
          <a:prstGeom prst="line">
            <a:avLst/>
          </a:prstGeom>
          <a:ln w="57150" cmpd="sng">
            <a:solidFill>
              <a:srgbClr val="04914D"/>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3045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WATERNZ-LOGO-POS-CMYK.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0167" y="5898343"/>
            <a:ext cx="2049336" cy="570701"/>
          </a:xfrm>
          <a:prstGeom prst="rect">
            <a:avLst/>
          </a:prstGeom>
        </p:spPr>
      </p:pic>
    </p:spTree>
    <p:extLst>
      <p:ext uri="{BB962C8B-B14F-4D97-AF65-F5344CB8AC3E}">
        <p14:creationId xmlns:p14="http://schemas.microsoft.com/office/powerpoint/2010/main" val="1827387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Beneficial Use of Organic Materials to Land</a:t>
            </a:r>
            <a:endParaRPr lang="en-US" dirty="0"/>
          </a:p>
        </p:txBody>
      </p:sp>
      <p:sp>
        <p:nvSpPr>
          <p:cNvPr id="3" name="Text Placeholder 2"/>
          <p:cNvSpPr>
            <a:spLocks noGrp="1"/>
          </p:cNvSpPr>
          <p:nvPr>
            <p:ph type="body" sz="quarter" idx="13"/>
          </p:nvPr>
        </p:nvSpPr>
        <p:spPr>
          <a:xfrm>
            <a:off x="1651000" y="3007211"/>
            <a:ext cx="5816600" cy="1555750"/>
          </a:xfrm>
        </p:spPr>
        <p:txBody>
          <a:bodyPr/>
          <a:lstStyle/>
          <a:p>
            <a:r>
              <a:rPr lang="en-US" dirty="0" smtClean="0"/>
              <a:t>What is Changing?</a:t>
            </a:r>
            <a:endParaRPr lang="en-US" dirty="0"/>
          </a:p>
        </p:txBody>
      </p:sp>
      <p:sp>
        <p:nvSpPr>
          <p:cNvPr id="4" name="TextBox 3"/>
          <p:cNvSpPr txBox="1"/>
          <p:nvPr/>
        </p:nvSpPr>
        <p:spPr>
          <a:xfrm>
            <a:off x="5127171" y="5812971"/>
            <a:ext cx="3804558" cy="369332"/>
          </a:xfrm>
          <a:prstGeom prst="rect">
            <a:avLst/>
          </a:prstGeom>
          <a:noFill/>
        </p:spPr>
        <p:txBody>
          <a:bodyPr wrap="square" rtlCol="0">
            <a:spAutoFit/>
          </a:bodyPr>
          <a:lstStyle/>
          <a:p>
            <a:pPr algn="r"/>
            <a:r>
              <a:rPr lang="en-NZ" b="1" dirty="0" smtClean="0">
                <a:solidFill>
                  <a:srgbClr val="004A7E"/>
                </a:solidFill>
                <a:latin typeface="Helvetica" panose="020B0604020202020204" pitchFamily="34" charset="0"/>
                <a:cs typeface="Helvetica" panose="020B0604020202020204" pitchFamily="34" charset="0"/>
              </a:rPr>
              <a:t>Nick Walmsley</a:t>
            </a:r>
            <a:endParaRPr lang="en-NZ" b="1" dirty="0">
              <a:solidFill>
                <a:srgbClr val="004A7E"/>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02635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QUALITY CRITERIA</a:t>
            </a:r>
            <a:endParaRPr lang="en-NZ" dirty="0"/>
          </a:p>
        </p:txBody>
      </p:sp>
      <p:sp>
        <p:nvSpPr>
          <p:cNvPr id="3" name="Text Placeholder 2"/>
          <p:cNvSpPr>
            <a:spLocks noGrp="1"/>
          </p:cNvSpPr>
          <p:nvPr>
            <p:ph type="body" sz="quarter" idx="14"/>
          </p:nvPr>
        </p:nvSpPr>
        <p:spPr/>
        <p:txBody>
          <a:bodyPr/>
          <a:lstStyle/>
          <a:p>
            <a:r>
              <a:rPr lang="en-NZ" dirty="0" smtClean="0"/>
              <a:t>Pathogens</a:t>
            </a:r>
            <a:endParaRPr lang="en-NZ" dirty="0"/>
          </a:p>
        </p:txBody>
      </p:sp>
      <p:sp>
        <p:nvSpPr>
          <p:cNvPr id="4" name="Text Placeholder 3"/>
          <p:cNvSpPr>
            <a:spLocks noGrp="1"/>
          </p:cNvSpPr>
          <p:nvPr>
            <p:ph type="body" sz="quarter" idx="15"/>
          </p:nvPr>
        </p:nvSpPr>
        <p:spPr/>
        <p:txBody>
          <a:bodyPr/>
          <a:lstStyle/>
          <a:p>
            <a:endParaRPr lang="en-NZ" dirty="0"/>
          </a:p>
        </p:txBody>
      </p:sp>
      <p:graphicFrame>
        <p:nvGraphicFramePr>
          <p:cNvPr id="5" name="Table 4"/>
          <p:cNvGraphicFramePr>
            <a:graphicFrameLocks noGrp="1"/>
          </p:cNvGraphicFramePr>
          <p:nvPr>
            <p:extLst>
              <p:ext uri="{D42A27DB-BD31-4B8C-83A1-F6EECF244321}">
                <p14:modId xmlns:p14="http://schemas.microsoft.com/office/powerpoint/2010/main" val="255936942"/>
              </p:ext>
            </p:extLst>
          </p:nvPr>
        </p:nvGraphicFramePr>
        <p:xfrm>
          <a:off x="526683" y="2233661"/>
          <a:ext cx="8129956" cy="3480600"/>
        </p:xfrm>
        <a:graphic>
          <a:graphicData uri="http://schemas.openxmlformats.org/drawingml/2006/table">
            <a:tbl>
              <a:tblPr firstRow="1" firstCol="1" bandRow="1"/>
              <a:tblGrid>
                <a:gridCol w="4064978"/>
                <a:gridCol w="4064978"/>
              </a:tblGrid>
              <a:tr h="374115">
                <a:tc>
                  <a:txBody>
                    <a:bodyPr/>
                    <a:lstStyle/>
                    <a:p>
                      <a:pPr marL="0" marR="0">
                        <a:spcBef>
                          <a:spcPts val="600"/>
                        </a:spcBef>
                        <a:spcAft>
                          <a:spcPts val="600"/>
                        </a:spcAft>
                        <a:tabLst>
                          <a:tab pos="540385" algn="l"/>
                          <a:tab pos="180340" algn="l"/>
                        </a:tabLst>
                      </a:pPr>
                      <a:r>
                        <a:rPr lang="en-NZ" sz="1600" b="1" dirty="0">
                          <a:effectLst/>
                          <a:latin typeface="Helvetica" panose="020B0604020202020204" pitchFamily="34" charset="0"/>
                          <a:ea typeface="Calibri"/>
                          <a:cs typeface="Helvetica" panose="020B0604020202020204" pitchFamily="34" charset="0"/>
                        </a:rPr>
                        <a:t>Pathogen</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600"/>
                        </a:spcBef>
                        <a:spcAft>
                          <a:spcPts val="600"/>
                        </a:spcAft>
                        <a:tabLst>
                          <a:tab pos="540385" algn="l"/>
                          <a:tab pos="180340" algn="l"/>
                        </a:tabLst>
                      </a:pPr>
                      <a:r>
                        <a:rPr lang="en-NZ" sz="1600" b="1" dirty="0">
                          <a:effectLst/>
                          <a:latin typeface="Helvetica" panose="020B0604020202020204" pitchFamily="34" charset="0"/>
                          <a:ea typeface="Calibri"/>
                          <a:cs typeface="Helvetica" panose="020B0604020202020204" pitchFamily="34" charset="0"/>
                        </a:rPr>
                        <a:t>Standard</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74115">
                <a:tc>
                  <a:txBody>
                    <a:bodyPr/>
                    <a:lstStyle/>
                    <a:p>
                      <a:pPr marL="0" marR="0">
                        <a:spcBef>
                          <a:spcPts val="600"/>
                        </a:spcBef>
                        <a:spcAft>
                          <a:spcPts val="600"/>
                        </a:spcAft>
                        <a:tabLst>
                          <a:tab pos="540385" algn="l"/>
                          <a:tab pos="180340" algn="l"/>
                        </a:tabLst>
                      </a:pPr>
                      <a:r>
                        <a:rPr lang="en-NZ" sz="1600">
                          <a:effectLst/>
                          <a:latin typeface="Helvetica" panose="020B0604020202020204" pitchFamily="34" charset="0"/>
                          <a:ea typeface="Calibri"/>
                          <a:cs typeface="Helvetica" panose="020B0604020202020204" pitchFamily="34" charset="0"/>
                        </a:rPr>
                        <a:t>Verification Sampling: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AU" sz="1600" dirty="0">
                          <a:effectLst/>
                          <a:latin typeface="Helvetica" panose="020B0604020202020204" pitchFamily="34" charset="0"/>
                          <a:ea typeface="Calibri"/>
                          <a:cs typeface="Helvetica" panose="020B0604020202020204" pitchFamily="34" charset="0"/>
                        </a:rPr>
                        <a:t>E. </a:t>
                      </a:r>
                      <a:r>
                        <a:rPr lang="en-AU" sz="1600" dirty="0" smtClean="0">
                          <a:effectLst/>
                          <a:latin typeface="Helvetica" panose="020B0604020202020204" pitchFamily="34" charset="0"/>
                          <a:ea typeface="Calibri"/>
                          <a:cs typeface="Helvetica" panose="020B0604020202020204" pitchFamily="34" charset="0"/>
                        </a:rPr>
                        <a:t>Coli </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100 MPN/g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Campylobacter </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1/25g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Salmonella </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&lt;2 </a:t>
                      </a:r>
                      <a:r>
                        <a:rPr lang="en-NZ" sz="1600" dirty="0" smtClean="0">
                          <a:effectLst/>
                          <a:latin typeface="Helvetica" panose="020B0604020202020204" pitchFamily="34" charset="0"/>
                          <a:ea typeface="Calibri"/>
                          <a:cs typeface="Helvetica" panose="020B0604020202020204" pitchFamily="34" charset="0"/>
                        </a:rPr>
                        <a:t>MPN/g                       (</a:t>
                      </a:r>
                      <a:r>
                        <a:rPr lang="en-NZ" sz="1600" dirty="0" smtClean="0">
                          <a:solidFill>
                            <a:srgbClr val="004A7E"/>
                          </a:solidFill>
                          <a:effectLst/>
                          <a:latin typeface="Helvetica" panose="020B0604020202020204" pitchFamily="34" charset="0"/>
                          <a:ea typeface="Calibri"/>
                          <a:cs typeface="Helvetica" panose="020B0604020202020204" pitchFamily="34" charset="0"/>
                        </a:rPr>
                        <a:t>&lt; 1/25g</a:t>
                      </a:r>
                      <a:r>
                        <a:rPr lang="en-NZ" sz="1600" dirty="0" smtClean="0">
                          <a:effectLst/>
                          <a:latin typeface="Helvetica" panose="020B0604020202020204" pitchFamily="34" charset="0"/>
                          <a:ea typeface="Calibri"/>
                          <a:cs typeface="Helvetica" panose="020B0604020202020204" pitchFamily="34" charset="0"/>
                        </a:rPr>
                        <a:t>)</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human </a:t>
                      </a:r>
                      <a:r>
                        <a:rPr lang="en-NZ" sz="1600" dirty="0" smtClean="0">
                          <a:effectLst/>
                          <a:latin typeface="Helvetica" panose="020B0604020202020204" pitchFamily="34" charset="0"/>
                          <a:ea typeface="Calibri"/>
                          <a:cs typeface="Helvetica" panose="020B0604020202020204" pitchFamily="34" charset="0"/>
                        </a:rPr>
                        <a:t>adenovirus</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1 </a:t>
                      </a:r>
                      <a:r>
                        <a:rPr lang="en-NZ" sz="1600" dirty="0" smtClean="0">
                          <a:effectLst/>
                          <a:latin typeface="Helvetica" panose="020B0604020202020204" pitchFamily="34" charset="0"/>
                          <a:ea typeface="Calibri"/>
                          <a:cs typeface="Helvetica" panose="020B0604020202020204" pitchFamily="34" charset="0"/>
                        </a:rPr>
                        <a:t>PFU/0.25g</a:t>
                      </a:r>
                      <a:r>
                        <a:rPr lang="en-NZ" sz="1600" baseline="0" dirty="0" smtClean="0">
                          <a:effectLst/>
                          <a:latin typeface="Helvetica" panose="020B0604020202020204" pitchFamily="34" charset="0"/>
                          <a:ea typeface="Calibri"/>
                          <a:cs typeface="Helvetica" panose="020B0604020202020204" pitchFamily="34" charset="0"/>
                        </a:rPr>
                        <a:t>                                                   </a:t>
                      </a:r>
                      <a:r>
                        <a:rPr lang="en-NZ" sz="1600" baseline="0" dirty="0" smtClean="0">
                          <a:solidFill>
                            <a:schemeClr val="bg1"/>
                          </a:solidFill>
                          <a:effectLst/>
                          <a:latin typeface="Helvetica" panose="020B0604020202020204" pitchFamily="34" charset="0"/>
                          <a:ea typeface="Calibri"/>
                          <a:cs typeface="Helvetica" panose="020B0604020202020204" pitchFamily="34" charset="0"/>
                        </a:rPr>
                        <a:t>………………...</a:t>
                      </a:r>
                      <a:r>
                        <a:rPr lang="en-NZ" sz="1600" baseline="0" dirty="0" smtClean="0">
                          <a:effectLst/>
                          <a:latin typeface="Helvetica" panose="020B0604020202020204" pitchFamily="34" charset="0"/>
                          <a:ea typeface="Calibri"/>
                          <a:cs typeface="Helvetica" panose="020B0604020202020204" pitchFamily="34" charset="0"/>
                        </a:rPr>
                        <a:t>(</a:t>
                      </a:r>
                      <a:r>
                        <a:rPr lang="en-NZ" sz="1600" dirty="0" smtClean="0">
                          <a:solidFill>
                            <a:srgbClr val="004A7E"/>
                          </a:solidFill>
                          <a:effectLst/>
                          <a:latin typeface="Helvetica" panose="020B0604020202020204" pitchFamily="34" charset="0"/>
                          <a:ea typeface="Calibri"/>
                          <a:cs typeface="Helvetica" panose="020B0604020202020204" pitchFamily="34" charset="0"/>
                        </a:rPr>
                        <a:t>enteric viruses &lt; 1 PFU/4g</a:t>
                      </a:r>
                      <a:r>
                        <a:rPr lang="en-NZ" sz="1600" dirty="0" smtClean="0">
                          <a:effectLst/>
                          <a:latin typeface="Helvetica" panose="020B0604020202020204" pitchFamily="34" charset="0"/>
                          <a:ea typeface="Calibri"/>
                          <a:cs typeface="Helvetica" panose="020B0604020202020204" pitchFamily="34" charset="0"/>
                        </a:rPr>
                        <a:t>)</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helminth </a:t>
                      </a:r>
                      <a:r>
                        <a:rPr lang="en-NZ" sz="1600" dirty="0" smtClean="0">
                          <a:effectLst/>
                          <a:latin typeface="Helvetica" panose="020B0604020202020204" pitchFamily="34" charset="0"/>
                          <a:ea typeface="Calibri"/>
                          <a:cs typeface="Helvetica" panose="020B0604020202020204" pitchFamily="34" charset="0"/>
                        </a:rPr>
                        <a:t>ova  </a:t>
                      </a:r>
                      <a:endParaRPr lang="en-NZ" sz="16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1/4g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spcBef>
                          <a:spcPts val="600"/>
                        </a:spcBef>
                        <a:spcAft>
                          <a:spcPts val="600"/>
                        </a:spcAft>
                        <a:tabLst>
                          <a:tab pos="540385" algn="l"/>
                          <a:tab pos="180340" algn="l"/>
                        </a:tabLst>
                      </a:pPr>
                      <a:r>
                        <a:rPr lang="en-NZ" sz="1600">
                          <a:effectLst/>
                          <a:latin typeface="Helvetica" panose="020B0604020202020204" pitchFamily="34" charset="0"/>
                          <a:ea typeface="Calibri"/>
                          <a:cs typeface="Helvetica" panose="020B0604020202020204" pitchFamily="34" charset="0"/>
                        </a:rPr>
                        <a:t>Routine Sampling: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15">
                <a:tc>
                  <a:txBody>
                    <a:bodyPr/>
                    <a:lstStyle/>
                    <a:p>
                      <a:pPr marL="0" marR="0" algn="r">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E. coli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less than 100 MPN/g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31635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QUALITY CRITERIA</a:t>
            </a:r>
            <a:endParaRPr lang="en-NZ" dirty="0"/>
          </a:p>
        </p:txBody>
      </p:sp>
      <p:sp>
        <p:nvSpPr>
          <p:cNvPr id="3" name="Text Placeholder 2"/>
          <p:cNvSpPr>
            <a:spLocks noGrp="1"/>
          </p:cNvSpPr>
          <p:nvPr>
            <p:ph type="body" sz="quarter" idx="14"/>
          </p:nvPr>
        </p:nvSpPr>
        <p:spPr/>
        <p:txBody>
          <a:bodyPr/>
          <a:lstStyle/>
          <a:p>
            <a:r>
              <a:rPr lang="en-NZ" dirty="0" smtClean="0"/>
              <a:t>Stabilisation Grade Sampling Frequencies</a:t>
            </a:r>
            <a:endParaRPr lang="en-NZ" dirty="0"/>
          </a:p>
        </p:txBody>
      </p:sp>
      <p:sp>
        <p:nvSpPr>
          <p:cNvPr id="4" name="Text Placeholder 3"/>
          <p:cNvSpPr>
            <a:spLocks noGrp="1"/>
          </p:cNvSpPr>
          <p:nvPr>
            <p:ph type="body" sz="quarter" idx="15"/>
          </p:nvPr>
        </p:nvSpPr>
        <p:spPr/>
        <p:txBody>
          <a:bodyPr/>
          <a:lstStyle/>
          <a:p>
            <a:endParaRPr lang="en-NZ" dirty="0"/>
          </a:p>
        </p:txBody>
      </p:sp>
      <p:graphicFrame>
        <p:nvGraphicFramePr>
          <p:cNvPr id="5" name="Table 4"/>
          <p:cNvGraphicFramePr>
            <a:graphicFrameLocks noGrp="1"/>
          </p:cNvGraphicFramePr>
          <p:nvPr>
            <p:extLst>
              <p:ext uri="{D42A27DB-BD31-4B8C-83A1-F6EECF244321}">
                <p14:modId xmlns:p14="http://schemas.microsoft.com/office/powerpoint/2010/main" val="913120047"/>
              </p:ext>
            </p:extLst>
          </p:nvPr>
        </p:nvGraphicFramePr>
        <p:xfrm>
          <a:off x="537029" y="2244998"/>
          <a:ext cx="8128000" cy="3355702"/>
        </p:xfrm>
        <a:graphic>
          <a:graphicData uri="http://schemas.openxmlformats.org/drawingml/2006/table">
            <a:tbl>
              <a:tblPr/>
              <a:tblGrid>
                <a:gridCol w="1219200"/>
                <a:gridCol w="2119085"/>
                <a:gridCol w="2844800"/>
                <a:gridCol w="1944915"/>
              </a:tblGrid>
              <a:tr h="872570">
                <a:tc>
                  <a:txBody>
                    <a:bodyPr/>
                    <a:lstStyle/>
                    <a:p>
                      <a:pPr marL="0" marR="0" algn="ctr">
                        <a:lnSpc>
                          <a:spcPct val="115000"/>
                        </a:lnSpc>
                        <a:spcBef>
                          <a:spcPts val="600"/>
                        </a:spcBef>
                        <a:spcAft>
                          <a:spcPts val="600"/>
                        </a:spcAft>
                      </a:pPr>
                      <a:r>
                        <a:rPr lang="en-NZ" sz="1600" b="1" dirty="0">
                          <a:effectLst/>
                          <a:latin typeface="Helvetica" panose="020B0604020202020204" pitchFamily="34" charset="0"/>
                          <a:ea typeface="Calibri"/>
                          <a:cs typeface="Helvetica" panose="020B0604020202020204" pitchFamily="34" charset="0"/>
                        </a:rPr>
                        <a:t>Grade</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600"/>
                        </a:spcBef>
                        <a:spcAft>
                          <a:spcPts val="600"/>
                        </a:spcAft>
                      </a:pPr>
                      <a:r>
                        <a:rPr lang="en-NZ" sz="1600" b="1" dirty="0">
                          <a:effectLst/>
                          <a:latin typeface="Helvetica" panose="020B0604020202020204" pitchFamily="34" charset="0"/>
                          <a:ea typeface="Calibri"/>
                          <a:cs typeface="Helvetica" panose="020B0604020202020204" pitchFamily="34" charset="0"/>
                        </a:rPr>
                        <a:t>Monitoring type</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600"/>
                        </a:spcBef>
                        <a:spcAft>
                          <a:spcPts val="600"/>
                        </a:spcAft>
                      </a:pPr>
                      <a:r>
                        <a:rPr lang="en-NZ" sz="1600" b="1" dirty="0">
                          <a:effectLst/>
                          <a:latin typeface="Helvetica" panose="020B0604020202020204" pitchFamily="34" charset="0"/>
                          <a:ea typeface="Calibri"/>
                          <a:cs typeface="Helvetica" panose="020B0604020202020204" pitchFamily="34" charset="0"/>
                        </a:rPr>
                        <a:t>Sampling regime</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600"/>
                        </a:spcBef>
                        <a:spcAft>
                          <a:spcPts val="600"/>
                        </a:spcAft>
                      </a:pPr>
                      <a:r>
                        <a:rPr lang="en-NZ" sz="1600" b="1" dirty="0">
                          <a:effectLst/>
                          <a:latin typeface="Helvetica" panose="020B0604020202020204" pitchFamily="34" charset="0"/>
                          <a:ea typeface="Calibri"/>
                          <a:cs typeface="Helvetica" panose="020B0604020202020204" pitchFamily="34" charset="0"/>
                        </a:rPr>
                        <a:t>Parameters to be monitored</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507772">
                <a:tc rowSpan="2">
                  <a:txBody>
                    <a:bodyPr/>
                    <a:lstStyle/>
                    <a:p>
                      <a:pPr marL="0" marR="0">
                        <a:spcBef>
                          <a:spcPts val="0"/>
                        </a:spcBef>
                        <a:spcAft>
                          <a:spcPts val="0"/>
                        </a:spcAft>
                        <a:tabLst>
                          <a:tab pos="540385" algn="l"/>
                          <a:tab pos="180340" algn="l"/>
                        </a:tabLst>
                      </a:pPr>
                      <a:r>
                        <a:rPr lang="en-NZ" sz="1600" b="1" dirty="0">
                          <a:effectLst/>
                          <a:latin typeface="Helvetica" panose="020B0604020202020204" pitchFamily="34" charset="0"/>
                          <a:ea typeface="Calibri"/>
                          <a:cs typeface="Helvetica" panose="020B0604020202020204" pitchFamily="34" charset="0"/>
                        </a:rPr>
                        <a:t>A</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Product verification</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sym typeface="Symbol"/>
                        </a:rPr>
                        <a:t></a:t>
                      </a:r>
                      <a:r>
                        <a:rPr lang="en-NZ" sz="1600" dirty="0" smtClean="0">
                          <a:effectLst/>
                          <a:latin typeface="Helvetica" panose="020B0604020202020204" pitchFamily="34" charset="0"/>
                          <a:ea typeface="Calibri"/>
                          <a:cs typeface="Helvetica" panose="020B0604020202020204" pitchFamily="34" charset="0"/>
                        </a:rPr>
                        <a:t> 7 evenly dispersed grab samples per month for a 3-month period with </a:t>
                      </a:r>
                      <a:r>
                        <a:rPr lang="en-NZ" sz="1600" dirty="0" smtClean="0">
                          <a:effectLst/>
                          <a:latin typeface="Helvetica" panose="020B0604020202020204" pitchFamily="34" charset="0"/>
                          <a:ea typeface="Calibri"/>
                          <a:cs typeface="Helvetica" panose="020B0604020202020204" pitchFamily="34" charset="0"/>
                          <a:sym typeface="Symbol"/>
                        </a:rPr>
                        <a:t></a:t>
                      </a:r>
                      <a:r>
                        <a:rPr lang="en-NZ" sz="1600" dirty="0" smtClean="0">
                          <a:effectLst/>
                          <a:latin typeface="Helvetica" panose="020B0604020202020204" pitchFamily="34" charset="0"/>
                          <a:ea typeface="Calibri"/>
                          <a:cs typeface="Helvetica" panose="020B0604020202020204" pitchFamily="34" charset="0"/>
                        </a:rPr>
                        <a:t> 3 failures. If &gt; 3 failures then the 7 following consecutive grab samples must comply.</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E. coli </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Salmonella</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Campylobacter</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human adenovirus </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helminth ova</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VAR</a:t>
                      </a:r>
                    </a:p>
                  </a:txBody>
                  <a:tcPr marL="18201" marR="182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911">
                <a:tc vMerge="1">
                  <a:txBody>
                    <a:bodyPr/>
                    <a:lstStyle/>
                    <a:p>
                      <a:endParaRPr lang="en-NZ"/>
                    </a:p>
                  </a:txBody>
                  <a:tcPr/>
                </a:tc>
                <a:tc>
                  <a:txBody>
                    <a:bodyPr/>
                    <a:lstStyle/>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Routine sampling</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sym typeface="Symbol"/>
                        </a:rPr>
                        <a:t></a:t>
                      </a:r>
                      <a:r>
                        <a:rPr lang="en-NZ" sz="1600" dirty="0">
                          <a:effectLst/>
                          <a:latin typeface="Helvetica" panose="020B0604020202020204" pitchFamily="34" charset="0"/>
                          <a:ea typeface="Calibri"/>
                          <a:cs typeface="Helvetica" panose="020B0604020202020204" pitchFamily="34" charset="0"/>
                        </a:rPr>
                        <a:t> 1 grab sample per week</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E. coli </a:t>
                      </a:r>
                    </a:p>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VAR</a:t>
                      </a:r>
                    </a:p>
                  </a:txBody>
                  <a:tcPr marL="18201" marR="182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786">
                <a:tc rowSpan="2">
                  <a:txBody>
                    <a:bodyPr/>
                    <a:lstStyle/>
                    <a:p>
                      <a:pPr marL="0" marR="0">
                        <a:spcBef>
                          <a:spcPts val="0"/>
                        </a:spcBef>
                        <a:spcAft>
                          <a:spcPts val="0"/>
                        </a:spcAft>
                        <a:tabLst>
                          <a:tab pos="540385" algn="l"/>
                        </a:tabLst>
                      </a:pPr>
                      <a:r>
                        <a:rPr lang="en-NZ" sz="1600" b="1">
                          <a:effectLst/>
                          <a:latin typeface="Helvetica" panose="020B0604020202020204" pitchFamily="34" charset="0"/>
                          <a:ea typeface="Calibri"/>
                          <a:cs typeface="Helvetica" panose="020B0604020202020204" pitchFamily="34" charset="0"/>
                        </a:rPr>
                        <a:t>B</a:t>
                      </a:r>
                      <a:endParaRPr lang="en-NZ" sz="160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a:effectLst/>
                          <a:latin typeface="Helvetica" panose="020B0604020202020204" pitchFamily="34" charset="0"/>
                          <a:ea typeface="Calibri"/>
                          <a:cs typeface="Helvetica" panose="020B0604020202020204" pitchFamily="34" charset="0"/>
                        </a:rPr>
                        <a:t>Product </a:t>
                      </a:r>
                      <a:r>
                        <a:rPr lang="en-NZ" sz="1600" dirty="0" smtClean="0">
                          <a:effectLst/>
                          <a:latin typeface="Helvetica" panose="020B0604020202020204" pitchFamily="34" charset="0"/>
                          <a:ea typeface="Calibri"/>
                          <a:cs typeface="Helvetica" panose="020B0604020202020204" pitchFamily="34" charset="0"/>
                        </a:rPr>
                        <a:t>verification</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N/A </a:t>
                      </a:r>
                      <a:r>
                        <a:rPr lang="en-NZ" sz="1600" dirty="0">
                          <a:effectLst/>
                          <a:latin typeface="Helvetica" panose="020B0604020202020204" pitchFamily="34" charset="0"/>
                          <a:ea typeface="Calibri"/>
                          <a:cs typeface="Helvetica" panose="020B0604020202020204" pitchFamily="34" charset="0"/>
                        </a:rPr>
                        <a:t>for pathogen testing</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VAR</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786">
                <a:tc vMerge="1">
                  <a:txBody>
                    <a:bodyPr/>
                    <a:lstStyle/>
                    <a:p>
                      <a:endParaRPr lang="en-NZ"/>
                    </a:p>
                  </a:txBody>
                  <a:tcPr/>
                </a:tc>
                <a:tc>
                  <a:txBody>
                    <a:bodyPr/>
                    <a:lstStyle/>
                    <a:p>
                      <a:pPr marL="0" marR="0">
                        <a:spcBef>
                          <a:spcPts val="0"/>
                        </a:spcBef>
                        <a:spcAft>
                          <a:spcPts val="0"/>
                        </a:spcAft>
                        <a:tabLst>
                          <a:tab pos="540385" algn="l"/>
                          <a:tab pos="180340" algn="l"/>
                        </a:tabLst>
                      </a:pPr>
                      <a:r>
                        <a:rPr lang="en-NZ" sz="1600">
                          <a:effectLst/>
                          <a:latin typeface="Helvetica" panose="020B0604020202020204" pitchFamily="34" charset="0"/>
                          <a:ea typeface="Calibri"/>
                          <a:cs typeface="Helvetica" panose="020B0604020202020204" pitchFamily="34" charset="0"/>
                        </a:rPr>
                        <a:t>Routine sampling</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N/A for </a:t>
                      </a:r>
                      <a:r>
                        <a:rPr lang="en-NZ" sz="1600" dirty="0">
                          <a:effectLst/>
                          <a:latin typeface="Helvetica" panose="020B0604020202020204" pitchFamily="34" charset="0"/>
                          <a:ea typeface="Calibri"/>
                          <a:cs typeface="Helvetica" panose="020B0604020202020204" pitchFamily="34" charset="0"/>
                        </a:rPr>
                        <a:t>pathogen testing</a:t>
                      </a: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540385" algn="l"/>
                          <a:tab pos="180340" algn="l"/>
                        </a:tabLst>
                      </a:pPr>
                      <a:r>
                        <a:rPr lang="en-NZ" sz="1600" dirty="0" smtClean="0">
                          <a:effectLst/>
                          <a:latin typeface="Helvetica" panose="020B0604020202020204" pitchFamily="34" charset="0"/>
                          <a:ea typeface="Calibri"/>
                          <a:cs typeface="Helvetica" panose="020B0604020202020204" pitchFamily="34" charset="0"/>
                        </a:rPr>
                        <a:t>VAR</a:t>
                      </a:r>
                      <a:endParaRPr lang="en-NZ" sz="1600" dirty="0">
                        <a:effectLst/>
                        <a:latin typeface="Helvetica" panose="020B0604020202020204" pitchFamily="34" charset="0"/>
                        <a:ea typeface="Calibri"/>
                        <a:cs typeface="Helvetica" panose="020B0604020202020204" pitchFamily="34" charset="0"/>
                      </a:endParaRPr>
                    </a:p>
                  </a:txBody>
                  <a:tcPr marL="18201" marR="182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52055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QUALITY CRITERIA</a:t>
            </a:r>
            <a:endParaRPr lang="en-NZ" dirty="0"/>
          </a:p>
        </p:txBody>
      </p:sp>
      <p:sp>
        <p:nvSpPr>
          <p:cNvPr id="3" name="Text Placeholder 2"/>
          <p:cNvSpPr>
            <a:spLocks noGrp="1"/>
          </p:cNvSpPr>
          <p:nvPr>
            <p:ph type="body" sz="quarter" idx="14"/>
          </p:nvPr>
        </p:nvSpPr>
        <p:spPr/>
        <p:txBody>
          <a:bodyPr/>
          <a:lstStyle/>
          <a:p>
            <a:r>
              <a:rPr lang="en-NZ" dirty="0" smtClean="0"/>
              <a:t>Inorganic Contaminants</a:t>
            </a:r>
            <a:endParaRPr lang="en-NZ" dirty="0"/>
          </a:p>
        </p:txBody>
      </p:sp>
      <p:sp>
        <p:nvSpPr>
          <p:cNvPr id="4" name="Text Placeholder 3"/>
          <p:cNvSpPr>
            <a:spLocks noGrp="1"/>
          </p:cNvSpPr>
          <p:nvPr>
            <p:ph type="body" sz="quarter" idx="15"/>
          </p:nvPr>
        </p:nvSpPr>
        <p:spPr/>
        <p:txBody>
          <a:bodyPr/>
          <a:lstStyle/>
          <a:p>
            <a:endParaRPr lang="en-NZ" dirty="0"/>
          </a:p>
        </p:txBody>
      </p:sp>
      <p:graphicFrame>
        <p:nvGraphicFramePr>
          <p:cNvPr id="5" name="Table 4"/>
          <p:cNvGraphicFramePr>
            <a:graphicFrameLocks noGrp="1"/>
          </p:cNvGraphicFramePr>
          <p:nvPr>
            <p:extLst>
              <p:ext uri="{D42A27DB-BD31-4B8C-83A1-F6EECF244321}">
                <p14:modId xmlns:p14="http://schemas.microsoft.com/office/powerpoint/2010/main" val="923725347"/>
              </p:ext>
            </p:extLst>
          </p:nvPr>
        </p:nvGraphicFramePr>
        <p:xfrm>
          <a:off x="993228" y="2349063"/>
          <a:ext cx="7078717" cy="3251637"/>
        </p:xfrm>
        <a:graphic>
          <a:graphicData uri="http://schemas.openxmlformats.org/drawingml/2006/table">
            <a:tbl>
              <a:tblPr/>
              <a:tblGrid>
                <a:gridCol w="3431762"/>
                <a:gridCol w="3646955"/>
              </a:tblGrid>
              <a:tr h="361293">
                <a:tc>
                  <a:txBody>
                    <a:bodyPr/>
                    <a:lstStyle/>
                    <a:p>
                      <a:pPr marL="0" marR="0">
                        <a:spcBef>
                          <a:spcPts val="900"/>
                        </a:spcBef>
                        <a:spcAft>
                          <a:spcPts val="900"/>
                        </a:spcAft>
                        <a:tabLst>
                          <a:tab pos="540385" algn="l"/>
                          <a:tab pos="457200" algn="l"/>
                        </a:tabLst>
                      </a:pPr>
                      <a:r>
                        <a:rPr lang="en-AU" sz="1400" b="1" dirty="0">
                          <a:effectLst/>
                          <a:latin typeface="Helvetica" panose="020B0604020202020204" pitchFamily="34" charset="0"/>
                          <a:ea typeface="Calibri"/>
                          <a:cs typeface="Helvetica" panose="020B0604020202020204" pitchFamily="34" charset="0"/>
                        </a:rPr>
                        <a:t>Parameter</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900"/>
                        </a:spcBef>
                        <a:spcAft>
                          <a:spcPts val="900"/>
                        </a:spcAft>
                        <a:tabLst>
                          <a:tab pos="540385" algn="l"/>
                          <a:tab pos="457200" algn="l"/>
                        </a:tabLst>
                      </a:pPr>
                      <a:r>
                        <a:rPr lang="en-AU" sz="1400" b="1" dirty="0">
                          <a:effectLst/>
                          <a:latin typeface="Helvetica" panose="020B0604020202020204" pitchFamily="34" charset="0"/>
                          <a:ea typeface="Calibri"/>
                          <a:cs typeface="Helvetica" panose="020B0604020202020204" pitchFamily="34" charset="0"/>
                        </a:rPr>
                        <a:t>Concentration limit (mg/kg dry weight)</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61293">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Arsenic</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30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Cadmium</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10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Chromium</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1500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Copper</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1250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Lead</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300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Mercury</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7.5</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Nickel</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135</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293">
                <a:tc>
                  <a:txBody>
                    <a:bodyPr/>
                    <a:lstStyle/>
                    <a:p>
                      <a:pPr marL="0" marR="0">
                        <a:spcBef>
                          <a:spcPts val="600"/>
                        </a:spcBef>
                        <a:spcAft>
                          <a:spcPts val="600"/>
                        </a:spcAft>
                        <a:tabLst>
                          <a:tab pos="540385" algn="l"/>
                          <a:tab pos="457200" algn="l"/>
                        </a:tabLst>
                      </a:pPr>
                      <a:r>
                        <a:rPr lang="en-AU" sz="1400">
                          <a:effectLst/>
                          <a:latin typeface="Helvetica" panose="020B0604020202020204" pitchFamily="34" charset="0"/>
                          <a:ea typeface="Calibri"/>
                          <a:cs typeface="Helvetica" panose="020B0604020202020204" pitchFamily="34" charset="0"/>
                        </a:rPr>
                        <a:t>Zinc</a:t>
                      </a:r>
                      <a:endParaRPr lang="en-NZ" sz="140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effectLst/>
                          <a:latin typeface="Helvetica" panose="020B0604020202020204" pitchFamily="34" charset="0"/>
                          <a:ea typeface="Calibri"/>
                          <a:cs typeface="Helvetica" panose="020B0604020202020204" pitchFamily="34" charset="0"/>
                        </a:rPr>
                        <a:t>1500</a:t>
                      </a:r>
                      <a:endParaRPr lang="en-NZ" sz="1400" dirty="0">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68079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QUALITY CRITERIA</a:t>
            </a:r>
            <a:endParaRPr lang="en-NZ" dirty="0"/>
          </a:p>
        </p:txBody>
      </p:sp>
      <p:sp>
        <p:nvSpPr>
          <p:cNvPr id="3" name="Text Placeholder 2"/>
          <p:cNvSpPr>
            <a:spLocks noGrp="1"/>
          </p:cNvSpPr>
          <p:nvPr>
            <p:ph type="body" sz="quarter" idx="14"/>
          </p:nvPr>
        </p:nvSpPr>
        <p:spPr/>
        <p:txBody>
          <a:bodyPr/>
          <a:lstStyle/>
          <a:p>
            <a:r>
              <a:rPr lang="en-NZ" dirty="0" smtClean="0"/>
              <a:t>Organic Contaminants</a:t>
            </a:r>
            <a:endParaRPr lang="en-NZ" dirty="0"/>
          </a:p>
        </p:txBody>
      </p:sp>
      <p:sp>
        <p:nvSpPr>
          <p:cNvPr id="4" name="Text Placeholder 3"/>
          <p:cNvSpPr>
            <a:spLocks noGrp="1"/>
          </p:cNvSpPr>
          <p:nvPr>
            <p:ph type="body" sz="quarter" idx="15"/>
          </p:nvPr>
        </p:nvSpPr>
        <p:spPr/>
        <p:txBody>
          <a:bodyPr/>
          <a:lstStyle/>
          <a:p>
            <a:endParaRPr lang="en-NZ" dirty="0"/>
          </a:p>
        </p:txBody>
      </p:sp>
      <p:graphicFrame>
        <p:nvGraphicFramePr>
          <p:cNvPr id="5" name="Table 4"/>
          <p:cNvGraphicFramePr>
            <a:graphicFrameLocks noGrp="1"/>
          </p:cNvGraphicFramePr>
          <p:nvPr>
            <p:extLst>
              <p:ext uri="{D42A27DB-BD31-4B8C-83A1-F6EECF244321}">
                <p14:modId xmlns:p14="http://schemas.microsoft.com/office/powerpoint/2010/main" val="1726467238"/>
              </p:ext>
            </p:extLst>
          </p:nvPr>
        </p:nvGraphicFramePr>
        <p:xfrm>
          <a:off x="527050" y="2355849"/>
          <a:ext cx="8128220" cy="3244851"/>
        </p:xfrm>
        <a:graphic>
          <a:graphicData uri="http://schemas.openxmlformats.org/drawingml/2006/table">
            <a:tbl>
              <a:tblPr/>
              <a:tblGrid>
                <a:gridCol w="4064110"/>
                <a:gridCol w="4064110"/>
              </a:tblGrid>
              <a:tr h="360539">
                <a:tc>
                  <a:txBody>
                    <a:bodyPr/>
                    <a:lstStyle/>
                    <a:p>
                      <a:pPr marL="0" marR="0">
                        <a:spcBef>
                          <a:spcPts val="600"/>
                        </a:spcBef>
                        <a:spcAft>
                          <a:spcPts val="600"/>
                        </a:spcAft>
                        <a:tabLst>
                          <a:tab pos="540385" algn="l"/>
                          <a:tab pos="457200" algn="l"/>
                        </a:tabLst>
                      </a:pPr>
                      <a:r>
                        <a:rPr lang="en-AU" sz="1400" b="1" dirty="0">
                          <a:solidFill>
                            <a:schemeClr val="tx1"/>
                          </a:solidFill>
                          <a:effectLst/>
                          <a:latin typeface="Helvetica" panose="020B0604020202020204" pitchFamily="34" charset="0"/>
                          <a:ea typeface="Calibri"/>
                          <a:cs typeface="Helvetica" panose="020B0604020202020204" pitchFamily="34" charset="0"/>
                        </a:rPr>
                        <a:t>Parameter</a:t>
                      </a:r>
                      <a:endParaRPr lang="en-NZ" sz="1400" dirty="0">
                        <a:solidFill>
                          <a:schemeClr val="tx1"/>
                        </a:solidFill>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600"/>
                        </a:spcBef>
                        <a:spcAft>
                          <a:spcPts val="600"/>
                        </a:spcAft>
                        <a:tabLst>
                          <a:tab pos="540385" algn="l"/>
                          <a:tab pos="457200" algn="l"/>
                        </a:tabLst>
                      </a:pPr>
                      <a:r>
                        <a:rPr lang="en-AU" sz="1400" b="1">
                          <a:solidFill>
                            <a:schemeClr val="tx1"/>
                          </a:solidFill>
                          <a:effectLst/>
                          <a:latin typeface="Helvetica" panose="020B0604020202020204" pitchFamily="34" charset="0"/>
                          <a:ea typeface="Calibri"/>
                          <a:cs typeface="Helvetica" panose="020B0604020202020204" pitchFamily="34" charset="0"/>
                        </a:rPr>
                        <a:t>Concentration limit (mg/kg dry weight)</a:t>
                      </a:r>
                      <a:endParaRPr lang="en-NZ" sz="1400">
                        <a:solidFill>
                          <a:schemeClr val="tx1"/>
                        </a:solidFill>
                        <a:effectLst/>
                        <a:latin typeface="Helvetica" panose="020B0604020202020204" pitchFamily="34" charset="0"/>
                        <a:ea typeface="Calibri"/>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60539">
                <a:tc>
                  <a:txBody>
                    <a:bodyPr/>
                    <a:lstStyle/>
                    <a:p>
                      <a:pPr marL="0" marR="0">
                        <a:spcBef>
                          <a:spcPts val="600"/>
                        </a:spcBef>
                        <a:spcAft>
                          <a:spcPts val="600"/>
                        </a:spcAft>
                        <a:tabLst>
                          <a:tab pos="540385" algn="l"/>
                          <a:tab pos="457200" algn="l"/>
                        </a:tabLst>
                      </a:pPr>
                      <a:r>
                        <a:rPr lang="en-AU" sz="1400" dirty="0" err="1">
                          <a:latin typeface="Helvetica" panose="020B0604020202020204" pitchFamily="34" charset="0"/>
                          <a:cs typeface="Helvetica" panose="020B0604020202020204" pitchFamily="34" charset="0"/>
                        </a:rPr>
                        <a:t>Perfluoro</a:t>
                      </a:r>
                      <a:r>
                        <a:rPr lang="en-AU" sz="1400" dirty="0">
                          <a:latin typeface="Helvetica" panose="020B0604020202020204" pitchFamily="34" charset="0"/>
                          <a:cs typeface="Helvetica" panose="020B0604020202020204" pitchFamily="34" charset="0"/>
                        </a:rPr>
                        <a:t> compounds (PFOS and PFOA)</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0.01</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Absorbable organic halogens (AOX)</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450</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Polycyclic aromatic hydrocarbons (PAH sum)</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5</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a:latin typeface="Helvetica" panose="020B0604020202020204" pitchFamily="34" charset="0"/>
                          <a:cs typeface="Helvetica" panose="020B0604020202020204" pitchFamily="34" charset="0"/>
                        </a:rPr>
                        <a:t>Nonyl phenol and ethoxylates (NP/NPE)</a:t>
                      </a:r>
                      <a:endParaRPr lang="en-NZ" sz="140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25</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a:latin typeface="Helvetica" panose="020B0604020202020204" pitchFamily="34" charset="0"/>
                          <a:cs typeface="Helvetica" panose="020B0604020202020204" pitchFamily="34" charset="0"/>
                        </a:rPr>
                        <a:t>Phthalate (DEHP)</a:t>
                      </a:r>
                      <a:endParaRPr lang="en-NZ" sz="140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75</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a:latin typeface="Helvetica" panose="020B0604020202020204" pitchFamily="34" charset="0"/>
                          <a:cs typeface="Helvetica" panose="020B0604020202020204" pitchFamily="34" charset="0"/>
                        </a:rPr>
                        <a:t>Linear alkydbenzene sulphonates (LAS)</a:t>
                      </a:r>
                      <a:endParaRPr lang="en-NZ" sz="140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1500</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a:latin typeface="Helvetica" panose="020B0604020202020204" pitchFamily="34" charset="0"/>
                          <a:cs typeface="Helvetica" panose="020B0604020202020204" pitchFamily="34" charset="0"/>
                        </a:rPr>
                        <a:t>Musks – Tonalide</a:t>
                      </a:r>
                      <a:endParaRPr lang="en-NZ" sz="140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15</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39">
                <a:tc>
                  <a:txBody>
                    <a:bodyPr/>
                    <a:lstStyle/>
                    <a:p>
                      <a:pPr marL="0" marR="0">
                        <a:spcBef>
                          <a:spcPts val="600"/>
                        </a:spcBef>
                        <a:spcAft>
                          <a:spcPts val="600"/>
                        </a:spcAft>
                        <a:tabLst>
                          <a:tab pos="540385" algn="l"/>
                          <a:tab pos="457200" algn="l"/>
                        </a:tabLst>
                      </a:pPr>
                      <a:r>
                        <a:rPr lang="en-AU" sz="1400">
                          <a:latin typeface="Helvetica" panose="020B0604020202020204" pitchFamily="34" charset="0"/>
                          <a:cs typeface="Helvetica" panose="020B0604020202020204" pitchFamily="34" charset="0"/>
                        </a:rPr>
                        <a:t>Musks – Galaxolid</a:t>
                      </a:r>
                      <a:endParaRPr lang="en-NZ" sz="140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tabLst>
                          <a:tab pos="540385" algn="l"/>
                          <a:tab pos="457200" algn="l"/>
                        </a:tabLst>
                      </a:pPr>
                      <a:r>
                        <a:rPr lang="en-AU" sz="1400" dirty="0">
                          <a:latin typeface="Helvetica" panose="020B0604020202020204" pitchFamily="34" charset="0"/>
                          <a:cs typeface="Helvetica" panose="020B0604020202020204" pitchFamily="34" charset="0"/>
                        </a:rPr>
                        <a:t>10</a:t>
                      </a:r>
                      <a:endParaRPr lang="en-NZ" sz="1400" dirty="0">
                        <a:latin typeface="Helvetica" panose="020B0604020202020204" pitchFamily="34" charset="0"/>
                        <a:cs typeface="Helvetic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38336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FORMAT OF THE GUIDE</a:t>
            </a:r>
            <a:endParaRPr lang="en-NZ" dirty="0"/>
          </a:p>
        </p:txBody>
      </p:sp>
      <p:sp>
        <p:nvSpPr>
          <p:cNvPr id="4" name="Text Placeholder 3"/>
          <p:cNvSpPr>
            <a:spLocks noGrp="1"/>
          </p:cNvSpPr>
          <p:nvPr>
            <p:ph type="body" sz="quarter" idx="15"/>
          </p:nvPr>
        </p:nvSpPr>
        <p:spPr>
          <a:xfrm>
            <a:off x="527642" y="1650330"/>
            <a:ext cx="8129588" cy="3244850"/>
          </a:xfrm>
        </p:spPr>
        <p:txBody>
          <a:bodyPr/>
          <a:lstStyle/>
          <a:p>
            <a:pPr marL="0" lvl="0" indent="0">
              <a:buNone/>
            </a:pPr>
            <a:r>
              <a:rPr lang="en-NZ" sz="2200" b="1" dirty="0" smtClean="0">
                <a:solidFill>
                  <a:srgbClr val="004A7E"/>
                </a:solidFill>
              </a:rPr>
              <a:t>Volume 1 – the Guide</a:t>
            </a:r>
            <a:endParaRPr lang="en-NZ" sz="2200" b="1" dirty="0">
              <a:solidFill>
                <a:srgbClr val="004A7E"/>
              </a:solidFill>
            </a:endParaRPr>
          </a:p>
          <a:p>
            <a:r>
              <a:rPr lang="en-NZ" dirty="0" smtClean="0"/>
              <a:t>Similar management controls to previous</a:t>
            </a:r>
          </a:p>
          <a:p>
            <a:r>
              <a:rPr lang="en-NZ" dirty="0" smtClean="0"/>
              <a:t>Similar pathogen and inorganic contaminants</a:t>
            </a:r>
          </a:p>
          <a:p>
            <a:r>
              <a:rPr lang="en-NZ" dirty="0" smtClean="0"/>
              <a:t>Totally new organic contaminants to be measured;</a:t>
            </a:r>
          </a:p>
          <a:p>
            <a:pPr lvl="1"/>
            <a:r>
              <a:rPr lang="en-NZ" sz="1600" dirty="0" smtClean="0">
                <a:latin typeface="Helvetica" panose="020B0604020202020204" pitchFamily="34" charset="0"/>
                <a:cs typeface="Helvetica" panose="020B0604020202020204" pitchFamily="34" charset="0"/>
              </a:rPr>
              <a:t>No longer measure banned substances e.g. Dioxins</a:t>
            </a:r>
          </a:p>
          <a:p>
            <a:pPr lvl="1"/>
            <a:r>
              <a:rPr lang="en-NZ" sz="1600" dirty="0" smtClean="0">
                <a:latin typeface="Helvetica" panose="020B0604020202020204" pitchFamily="34" charset="0"/>
                <a:cs typeface="Helvetica" panose="020B0604020202020204" pitchFamily="34" charset="0"/>
              </a:rPr>
              <a:t>Measures compounds representative of emerging organics e.g. Herbicides, </a:t>
            </a:r>
            <a:r>
              <a:rPr lang="en-NZ" sz="1600" dirty="0" err="1" smtClean="0">
                <a:latin typeface="Helvetica" panose="020B0604020202020204" pitchFamily="34" charset="0"/>
                <a:cs typeface="Helvetica" panose="020B0604020202020204" pitchFamily="34" charset="0"/>
              </a:rPr>
              <a:t>antibacterials</a:t>
            </a:r>
            <a:r>
              <a:rPr lang="en-NZ" sz="1600" dirty="0" smtClean="0">
                <a:latin typeface="Helvetica" panose="020B0604020202020204" pitchFamily="34" charset="0"/>
                <a:cs typeface="Helvetica" panose="020B0604020202020204" pitchFamily="34" charset="0"/>
              </a:rPr>
              <a:t>, fungicides</a:t>
            </a:r>
          </a:p>
          <a:p>
            <a:r>
              <a:rPr lang="en-NZ" dirty="0" smtClean="0"/>
              <a:t>No soil replacement standards</a:t>
            </a:r>
          </a:p>
          <a:p>
            <a:r>
              <a:rPr lang="en-NZ" dirty="0" smtClean="0"/>
              <a:t>Nitrogen loading limits as control</a:t>
            </a:r>
          </a:p>
          <a:p>
            <a:pPr marL="0" indent="0">
              <a:buNone/>
            </a:pPr>
            <a:endParaRPr lang="en-NZ" sz="800" dirty="0"/>
          </a:p>
          <a:p>
            <a:pPr marL="0" indent="0">
              <a:buNone/>
            </a:pPr>
            <a:r>
              <a:rPr lang="en-NZ" sz="2200" b="1" dirty="0" smtClean="0">
                <a:solidFill>
                  <a:srgbClr val="004A7E"/>
                </a:solidFill>
              </a:rPr>
              <a:t>Volume 2 – Technical Support Information</a:t>
            </a:r>
          </a:p>
          <a:p>
            <a:r>
              <a:rPr lang="en-NZ" dirty="0" smtClean="0">
                <a:solidFill>
                  <a:schemeClr val="tx1"/>
                </a:solidFill>
              </a:rPr>
              <a:t>Technical reports supporting proposed limits, consultation advice, legislation summary, </a:t>
            </a:r>
          </a:p>
          <a:p>
            <a:pPr marL="0" indent="0">
              <a:buNone/>
            </a:pPr>
            <a:endParaRPr lang="en-NZ" sz="2000" b="1" dirty="0">
              <a:solidFill>
                <a:srgbClr val="004A7E"/>
              </a:solidFill>
            </a:endParaRPr>
          </a:p>
        </p:txBody>
      </p:sp>
    </p:spTree>
    <p:extLst>
      <p:ext uri="{BB962C8B-B14F-4D97-AF65-F5344CB8AC3E}">
        <p14:creationId xmlns:p14="http://schemas.microsoft.com/office/powerpoint/2010/main" val="261576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PROGRAMME</a:t>
            </a:r>
            <a:endParaRPr lang="en-NZ" dirty="0"/>
          </a:p>
        </p:txBody>
      </p:sp>
      <p:sp>
        <p:nvSpPr>
          <p:cNvPr id="3" name="Text Placeholder 2"/>
          <p:cNvSpPr>
            <a:spLocks noGrp="1"/>
          </p:cNvSpPr>
          <p:nvPr>
            <p:ph type="body" sz="quarter" idx="14"/>
          </p:nvPr>
        </p:nvSpPr>
        <p:spPr/>
        <p:txBody>
          <a:bodyPr/>
          <a:lstStyle/>
          <a:p>
            <a:r>
              <a:rPr lang="en-NZ" dirty="0" smtClean="0"/>
              <a:t>Timing of Development</a:t>
            </a:r>
            <a:endParaRPr lang="en-NZ" dirty="0"/>
          </a:p>
        </p:txBody>
      </p:sp>
      <p:sp>
        <p:nvSpPr>
          <p:cNvPr id="4" name="Text Placeholder 3"/>
          <p:cNvSpPr>
            <a:spLocks noGrp="1"/>
          </p:cNvSpPr>
          <p:nvPr>
            <p:ph type="body" sz="quarter" idx="15"/>
          </p:nvPr>
        </p:nvSpPr>
        <p:spPr/>
        <p:txBody>
          <a:bodyPr/>
          <a:lstStyle/>
          <a:p>
            <a:pPr>
              <a:spcAft>
                <a:spcPts val="600"/>
              </a:spcAft>
            </a:pPr>
            <a:r>
              <a:rPr lang="en-NZ" dirty="0" smtClean="0"/>
              <a:t>Public draft issued shortly</a:t>
            </a:r>
          </a:p>
          <a:p>
            <a:pPr>
              <a:spcAft>
                <a:spcPts val="600"/>
              </a:spcAft>
            </a:pPr>
            <a:r>
              <a:rPr lang="en-NZ" dirty="0" smtClean="0"/>
              <a:t>Open invitation for comments</a:t>
            </a:r>
          </a:p>
          <a:p>
            <a:pPr>
              <a:spcAft>
                <a:spcPts val="600"/>
              </a:spcAft>
            </a:pPr>
            <a:r>
              <a:rPr lang="en-NZ" dirty="0" smtClean="0"/>
              <a:t>Open workshops</a:t>
            </a:r>
          </a:p>
          <a:p>
            <a:pPr>
              <a:spcAft>
                <a:spcPts val="600"/>
              </a:spcAft>
            </a:pPr>
            <a:r>
              <a:rPr lang="en-NZ" dirty="0" smtClean="0"/>
              <a:t>Meetings with specific stakeholders, particularly those for agricultural industry groups</a:t>
            </a:r>
          </a:p>
          <a:p>
            <a:r>
              <a:rPr lang="en-NZ" dirty="0" smtClean="0"/>
              <a:t>Publish end </a:t>
            </a:r>
            <a:r>
              <a:rPr lang="en-NZ" dirty="0" smtClean="0"/>
              <a:t>2016/ early 2017?</a:t>
            </a:r>
            <a:endParaRPr lang="en-NZ" dirty="0"/>
          </a:p>
        </p:txBody>
      </p:sp>
    </p:spTree>
    <p:extLst>
      <p:ext uri="{BB962C8B-B14F-4D97-AF65-F5344CB8AC3E}">
        <p14:creationId xmlns:p14="http://schemas.microsoft.com/office/powerpoint/2010/main" val="1556713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8052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THE NEW GUIDE</a:t>
            </a:r>
            <a:endParaRPr lang="en-US" dirty="0"/>
          </a:p>
        </p:txBody>
      </p:sp>
      <p:sp>
        <p:nvSpPr>
          <p:cNvPr id="3" name="Text Placeholder 2"/>
          <p:cNvSpPr>
            <a:spLocks noGrp="1"/>
          </p:cNvSpPr>
          <p:nvPr>
            <p:ph type="body" sz="quarter" idx="14"/>
          </p:nvPr>
        </p:nvSpPr>
        <p:spPr/>
        <p:txBody>
          <a:bodyPr/>
          <a:lstStyle/>
          <a:p>
            <a:r>
              <a:rPr lang="en-US" dirty="0" smtClean="0"/>
              <a:t>What will it do?</a:t>
            </a:r>
            <a:endParaRPr lang="en-US" dirty="0"/>
          </a:p>
        </p:txBody>
      </p:sp>
      <p:sp>
        <p:nvSpPr>
          <p:cNvPr id="4" name="Text Placeholder 3"/>
          <p:cNvSpPr>
            <a:spLocks noGrp="1"/>
          </p:cNvSpPr>
          <p:nvPr>
            <p:ph type="body" sz="quarter" idx="15"/>
          </p:nvPr>
        </p:nvSpPr>
        <p:spPr>
          <a:xfrm>
            <a:off x="527050" y="2237516"/>
            <a:ext cx="8129588" cy="3244850"/>
          </a:xfrm>
        </p:spPr>
        <p:txBody>
          <a:bodyPr/>
          <a:lstStyle/>
          <a:p>
            <a:pPr marL="0" indent="0">
              <a:buNone/>
            </a:pPr>
            <a:r>
              <a:rPr lang="en-NZ" b="1" dirty="0" smtClean="0"/>
              <a:t>Purpose </a:t>
            </a:r>
          </a:p>
          <a:p>
            <a:r>
              <a:rPr lang="en-NZ" dirty="0" smtClean="0"/>
              <a:t>Develop </a:t>
            </a:r>
            <a:r>
              <a:rPr lang="en-NZ" dirty="0"/>
              <a:t>a framework that deals consistently with organic </a:t>
            </a:r>
            <a:r>
              <a:rPr lang="en-NZ" dirty="0" smtClean="0"/>
              <a:t>materials</a:t>
            </a:r>
          </a:p>
          <a:p>
            <a:r>
              <a:rPr lang="en-NZ" dirty="0" smtClean="0"/>
              <a:t>Recognise commonalities of nutrients, contaminants and end use</a:t>
            </a:r>
          </a:p>
          <a:p>
            <a:r>
              <a:rPr lang="en-NZ" dirty="0" smtClean="0"/>
              <a:t>Takes </a:t>
            </a:r>
            <a:r>
              <a:rPr lang="en-NZ" dirty="0"/>
              <a:t>an integrated approach with quality criteria to protect both the environment and public </a:t>
            </a:r>
            <a:r>
              <a:rPr lang="en-NZ" dirty="0" smtClean="0"/>
              <a:t>health</a:t>
            </a:r>
          </a:p>
          <a:p>
            <a:endParaRPr lang="en-NZ" sz="1000" dirty="0"/>
          </a:p>
          <a:p>
            <a:pPr marL="0" indent="0">
              <a:buNone/>
            </a:pPr>
            <a:r>
              <a:rPr lang="en-US" b="1" dirty="0" smtClean="0"/>
              <a:t>What Will it Supersede?</a:t>
            </a:r>
            <a:r>
              <a:rPr lang="en-US" dirty="0" smtClean="0"/>
              <a:t>:</a:t>
            </a:r>
          </a:p>
          <a:p>
            <a:r>
              <a:rPr lang="en-US" dirty="0" smtClean="0"/>
              <a:t>2003 Biosolids Guidelines</a:t>
            </a:r>
          </a:p>
          <a:p>
            <a:r>
              <a:rPr lang="en-US" dirty="0" smtClean="0"/>
              <a:t>References to 2003 Biosolids Guidelines in:</a:t>
            </a:r>
          </a:p>
          <a:p>
            <a:pPr lvl="1"/>
            <a:r>
              <a:rPr lang="en-US" sz="1600" dirty="0" smtClean="0">
                <a:latin typeface="Helvetica" panose="020B0604020202020204" pitchFamily="34" charset="0"/>
                <a:cs typeface="Helvetica" panose="020B0604020202020204" pitchFamily="34" charset="0"/>
              </a:rPr>
              <a:t>NZS 4454 – Composts, soil Conditioners and Mulches</a:t>
            </a:r>
          </a:p>
          <a:p>
            <a:pPr lvl="1"/>
            <a:r>
              <a:rPr lang="en-US" sz="1600" dirty="0" smtClean="0">
                <a:latin typeface="Helvetica" panose="020B0604020202020204" pitchFamily="34" charset="0"/>
                <a:cs typeface="Helvetica" panose="020B0604020202020204" pitchFamily="34" charset="0"/>
              </a:rPr>
              <a:t>Regional Plans, Bylaws, some agricultural guides, consent conditions?</a:t>
            </a:r>
            <a:endParaRPr lang="en-US" sz="16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87828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THE NEW GUIDE</a:t>
            </a:r>
            <a:endParaRPr lang="en-NZ" dirty="0"/>
          </a:p>
        </p:txBody>
      </p:sp>
      <p:sp>
        <p:nvSpPr>
          <p:cNvPr id="3" name="Text Placeholder 2"/>
          <p:cNvSpPr>
            <a:spLocks noGrp="1"/>
          </p:cNvSpPr>
          <p:nvPr>
            <p:ph type="body" sz="quarter" idx="14"/>
          </p:nvPr>
        </p:nvSpPr>
        <p:spPr/>
        <p:txBody>
          <a:bodyPr/>
          <a:lstStyle/>
          <a:p>
            <a:r>
              <a:rPr lang="en-NZ" dirty="0"/>
              <a:t>Steering Group</a:t>
            </a:r>
          </a:p>
        </p:txBody>
      </p:sp>
      <p:sp>
        <p:nvSpPr>
          <p:cNvPr id="4" name="Text Placeholder 3"/>
          <p:cNvSpPr>
            <a:spLocks noGrp="1"/>
          </p:cNvSpPr>
          <p:nvPr>
            <p:ph type="body" sz="quarter" idx="15"/>
          </p:nvPr>
        </p:nvSpPr>
        <p:spPr/>
        <p:txBody>
          <a:bodyPr/>
          <a:lstStyle/>
          <a:p>
            <a:r>
              <a:rPr lang="en-NZ" dirty="0" smtClean="0"/>
              <a:t>Auckland </a:t>
            </a:r>
            <a:r>
              <a:rPr lang="en-NZ" dirty="0"/>
              <a:t>Council and </a:t>
            </a:r>
            <a:r>
              <a:rPr lang="en-NZ" dirty="0" err="1"/>
              <a:t>WasteMinz</a:t>
            </a:r>
            <a:r>
              <a:rPr lang="en-NZ" dirty="0"/>
              <a:t> Organic Material Sector </a:t>
            </a:r>
            <a:r>
              <a:rPr lang="en-NZ" dirty="0" smtClean="0"/>
              <a:t>Group</a:t>
            </a:r>
            <a:r>
              <a:rPr lang="en-NZ" dirty="0"/>
              <a:t>; George Fietje</a:t>
            </a:r>
            <a:endParaRPr lang="en-NZ" dirty="0" smtClean="0"/>
          </a:p>
          <a:p>
            <a:r>
              <a:rPr lang="en-NZ" dirty="0"/>
              <a:t>Centre for Integrated Biowaste Research and </a:t>
            </a:r>
            <a:r>
              <a:rPr lang="en-NZ" dirty="0" smtClean="0"/>
              <a:t>ESR Limited</a:t>
            </a:r>
            <a:r>
              <a:rPr lang="en-NZ" dirty="0"/>
              <a:t>; Jacqui </a:t>
            </a:r>
            <a:r>
              <a:rPr lang="en-NZ" dirty="0" err="1"/>
              <a:t>Horswell</a:t>
            </a:r>
            <a:endParaRPr lang="en-NZ" dirty="0"/>
          </a:p>
          <a:p>
            <a:r>
              <a:rPr lang="en-NZ" dirty="0"/>
              <a:t>Greater Wellington Regional </a:t>
            </a:r>
            <a:r>
              <a:rPr lang="en-NZ" dirty="0" smtClean="0"/>
              <a:t>Council</a:t>
            </a:r>
            <a:r>
              <a:rPr lang="en-NZ" dirty="0"/>
              <a:t>; Paul Bruce</a:t>
            </a:r>
          </a:p>
          <a:p>
            <a:r>
              <a:rPr lang="en-NZ" dirty="0" smtClean="0"/>
              <a:t>Ministry </a:t>
            </a:r>
            <a:r>
              <a:rPr lang="en-NZ" dirty="0"/>
              <a:t>for the Environment; Nigel </a:t>
            </a:r>
            <a:r>
              <a:rPr lang="en-NZ" dirty="0" smtClean="0"/>
              <a:t>Clarke</a:t>
            </a:r>
            <a:endParaRPr lang="en-NZ" dirty="0"/>
          </a:p>
          <a:p>
            <a:r>
              <a:rPr lang="en-NZ" dirty="0" smtClean="0"/>
              <a:t>Ministry </a:t>
            </a:r>
            <a:r>
              <a:rPr lang="en-NZ" dirty="0"/>
              <a:t>of Health; John </a:t>
            </a:r>
            <a:r>
              <a:rPr lang="en-NZ" dirty="0" smtClean="0"/>
              <a:t>Harding</a:t>
            </a:r>
            <a:endParaRPr lang="en-NZ" dirty="0"/>
          </a:p>
          <a:p>
            <a:r>
              <a:rPr lang="en-NZ" dirty="0" smtClean="0"/>
              <a:t>Ministry </a:t>
            </a:r>
            <a:r>
              <a:rPr lang="en-NZ" dirty="0" smtClean="0"/>
              <a:t>for </a:t>
            </a:r>
            <a:r>
              <a:rPr lang="en-NZ" dirty="0"/>
              <a:t>Primary </a:t>
            </a:r>
            <a:r>
              <a:rPr lang="en-NZ" dirty="0" smtClean="0"/>
              <a:t>Industries; </a:t>
            </a:r>
            <a:r>
              <a:rPr lang="en-NZ" dirty="0"/>
              <a:t>Andrew </a:t>
            </a:r>
            <a:r>
              <a:rPr lang="en-NZ" dirty="0" smtClean="0"/>
              <a:t>Pearson</a:t>
            </a:r>
          </a:p>
          <a:p>
            <a:r>
              <a:rPr lang="en-NZ" dirty="0" smtClean="0"/>
              <a:t>NZ </a:t>
            </a:r>
            <a:r>
              <a:rPr lang="en-NZ" dirty="0"/>
              <a:t>Land Treatment </a:t>
            </a:r>
            <a:r>
              <a:rPr lang="en-NZ" dirty="0" smtClean="0"/>
              <a:t>Collective and Lowe </a:t>
            </a:r>
            <a:r>
              <a:rPr lang="en-NZ" dirty="0"/>
              <a:t>Environmental </a:t>
            </a:r>
            <a:r>
              <a:rPr lang="en-NZ" dirty="0" smtClean="0"/>
              <a:t>Impact; </a:t>
            </a:r>
            <a:r>
              <a:rPr lang="en-NZ" dirty="0"/>
              <a:t>Katie Beecroft</a:t>
            </a:r>
          </a:p>
          <a:p>
            <a:r>
              <a:rPr lang="en-NZ" dirty="0" smtClean="0"/>
              <a:t>Water </a:t>
            </a:r>
            <a:r>
              <a:rPr lang="en-NZ" dirty="0"/>
              <a:t>New Zealand; Nick </a:t>
            </a:r>
            <a:r>
              <a:rPr lang="en-NZ" dirty="0" smtClean="0"/>
              <a:t>Walmsley</a:t>
            </a:r>
            <a:endParaRPr lang="en-NZ" dirty="0"/>
          </a:p>
          <a:p>
            <a:pPr marL="0" indent="0">
              <a:buNone/>
            </a:pPr>
            <a:endParaRPr lang="en-NZ" dirty="0" smtClean="0"/>
          </a:p>
          <a:p>
            <a:pPr marL="0" indent="0">
              <a:buNone/>
            </a:pPr>
            <a:endParaRPr lang="en-NZ" dirty="0"/>
          </a:p>
        </p:txBody>
      </p:sp>
    </p:spTree>
    <p:extLst>
      <p:ext uri="{BB962C8B-B14F-4D97-AF65-F5344CB8AC3E}">
        <p14:creationId xmlns:p14="http://schemas.microsoft.com/office/powerpoint/2010/main" val="3024767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BACKGROUND</a:t>
            </a:r>
            <a:endParaRPr lang="en-NZ" dirty="0"/>
          </a:p>
          <a:p>
            <a:endParaRPr lang="en-NZ" dirty="0"/>
          </a:p>
        </p:txBody>
      </p:sp>
      <p:sp>
        <p:nvSpPr>
          <p:cNvPr id="3" name="Text Placeholder 2"/>
          <p:cNvSpPr>
            <a:spLocks noGrp="1"/>
          </p:cNvSpPr>
          <p:nvPr>
            <p:ph type="body" sz="quarter" idx="14"/>
          </p:nvPr>
        </p:nvSpPr>
        <p:spPr/>
        <p:txBody>
          <a:bodyPr/>
          <a:lstStyle/>
          <a:p>
            <a:r>
              <a:rPr lang="en-NZ" dirty="0"/>
              <a:t>NZ Biosolids Guidelines 2003</a:t>
            </a:r>
          </a:p>
          <a:p>
            <a:endParaRPr lang="en-NZ" dirty="0"/>
          </a:p>
        </p:txBody>
      </p:sp>
      <p:sp>
        <p:nvSpPr>
          <p:cNvPr id="4" name="Text Placeholder 3"/>
          <p:cNvSpPr>
            <a:spLocks noGrp="1"/>
          </p:cNvSpPr>
          <p:nvPr>
            <p:ph type="body" sz="quarter" idx="15"/>
          </p:nvPr>
        </p:nvSpPr>
        <p:spPr/>
        <p:txBody>
          <a:bodyPr/>
          <a:lstStyle/>
          <a:p>
            <a:pPr>
              <a:spcAft>
                <a:spcPts val="600"/>
              </a:spcAft>
            </a:pPr>
            <a:r>
              <a:rPr lang="en-NZ" dirty="0" smtClean="0"/>
              <a:t>Defined </a:t>
            </a:r>
            <a:r>
              <a:rPr lang="en-NZ" dirty="0"/>
              <a:t>biosolids as any product that included WWTP sludge and met quality </a:t>
            </a:r>
            <a:r>
              <a:rPr lang="en-NZ" dirty="0" smtClean="0"/>
              <a:t>standards</a:t>
            </a:r>
            <a:endParaRPr lang="en-NZ" dirty="0"/>
          </a:p>
          <a:p>
            <a:pPr>
              <a:spcAft>
                <a:spcPts val="600"/>
              </a:spcAft>
            </a:pPr>
            <a:r>
              <a:rPr lang="en-NZ" dirty="0"/>
              <a:t>Included soil replacement </a:t>
            </a:r>
            <a:r>
              <a:rPr lang="en-NZ" dirty="0" smtClean="0"/>
              <a:t>quality </a:t>
            </a:r>
            <a:r>
              <a:rPr lang="en-NZ" dirty="0"/>
              <a:t>standards</a:t>
            </a:r>
          </a:p>
          <a:p>
            <a:pPr>
              <a:spcAft>
                <a:spcPts val="600"/>
              </a:spcAft>
            </a:pPr>
            <a:r>
              <a:rPr lang="en-NZ" dirty="0"/>
              <a:t>Did not consider non-biosolids quality to land</a:t>
            </a:r>
          </a:p>
          <a:p>
            <a:pPr>
              <a:spcAft>
                <a:spcPts val="600"/>
              </a:spcAft>
            </a:pPr>
            <a:r>
              <a:rPr lang="en-NZ" dirty="0"/>
              <a:t>Tighter default limits </a:t>
            </a:r>
            <a:r>
              <a:rPr lang="en-NZ" dirty="0" smtClean="0"/>
              <a:t>from </a:t>
            </a:r>
            <a:r>
              <a:rPr lang="en-NZ" dirty="0"/>
              <a:t>2013</a:t>
            </a:r>
          </a:p>
          <a:p>
            <a:r>
              <a:rPr lang="en-NZ" dirty="0"/>
              <a:t>Expected to be reviewed within 5 </a:t>
            </a:r>
            <a:r>
              <a:rPr lang="en-NZ" dirty="0" smtClean="0"/>
              <a:t>years i.e. by </a:t>
            </a:r>
            <a:r>
              <a:rPr lang="en-NZ" dirty="0" smtClean="0"/>
              <a:t>2008</a:t>
            </a:r>
          </a:p>
        </p:txBody>
      </p:sp>
    </p:spTree>
    <p:extLst>
      <p:ext uri="{BB962C8B-B14F-4D97-AF65-F5344CB8AC3E}">
        <p14:creationId xmlns:p14="http://schemas.microsoft.com/office/powerpoint/2010/main" val="777702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ISSUES</a:t>
            </a:r>
            <a:endParaRPr lang="en-NZ" dirty="0"/>
          </a:p>
        </p:txBody>
      </p:sp>
      <p:sp>
        <p:nvSpPr>
          <p:cNvPr id="3" name="Text Placeholder 2"/>
          <p:cNvSpPr>
            <a:spLocks noGrp="1"/>
          </p:cNvSpPr>
          <p:nvPr>
            <p:ph type="body" sz="quarter" idx="14"/>
          </p:nvPr>
        </p:nvSpPr>
        <p:spPr/>
        <p:txBody>
          <a:bodyPr/>
          <a:lstStyle/>
          <a:p>
            <a:r>
              <a:rPr lang="en-NZ" dirty="0" smtClean="0"/>
              <a:t>The Benefits</a:t>
            </a:r>
            <a:endParaRPr lang="en-NZ" dirty="0"/>
          </a:p>
        </p:txBody>
      </p:sp>
      <p:sp>
        <p:nvSpPr>
          <p:cNvPr id="4" name="Text Placeholder 3"/>
          <p:cNvSpPr>
            <a:spLocks noGrp="1"/>
          </p:cNvSpPr>
          <p:nvPr>
            <p:ph type="body" sz="quarter" idx="15"/>
          </p:nvPr>
        </p:nvSpPr>
        <p:spPr/>
        <p:txBody>
          <a:bodyPr/>
          <a:lstStyle/>
          <a:p>
            <a:pPr>
              <a:spcAft>
                <a:spcPts val="600"/>
              </a:spcAft>
            </a:pPr>
            <a:r>
              <a:rPr lang="en-NZ" dirty="0"/>
              <a:t>Unlike other </a:t>
            </a:r>
            <a:r>
              <a:rPr lang="en-NZ" dirty="0" smtClean="0"/>
              <a:t>waste materials</a:t>
            </a:r>
            <a:r>
              <a:rPr lang="en-NZ" dirty="0"/>
              <a:t>, good prospects exist for alternative, beneficial end-use options for organic </a:t>
            </a:r>
            <a:r>
              <a:rPr lang="en-NZ" dirty="0" smtClean="0"/>
              <a:t>material if well managed</a:t>
            </a:r>
            <a:endParaRPr lang="en-NZ" dirty="0"/>
          </a:p>
          <a:p>
            <a:pPr>
              <a:spcAft>
                <a:spcPts val="600"/>
              </a:spcAft>
            </a:pPr>
            <a:r>
              <a:rPr lang="en-NZ" dirty="0" smtClean="0"/>
              <a:t>To </a:t>
            </a:r>
            <a:r>
              <a:rPr lang="en-NZ" dirty="0"/>
              <a:t>fit the criteria of “beneficial re-use” specified in </a:t>
            </a:r>
            <a:r>
              <a:rPr lang="en-NZ" dirty="0" smtClean="0"/>
              <a:t>the Guide </a:t>
            </a:r>
            <a:r>
              <a:rPr lang="en-NZ" dirty="0"/>
              <a:t>the </a:t>
            </a:r>
            <a:r>
              <a:rPr lang="en-NZ" dirty="0" smtClean="0"/>
              <a:t>organic material </a:t>
            </a:r>
            <a:r>
              <a:rPr lang="en-NZ" dirty="0"/>
              <a:t>must benefit soil biological, chemical or physical </a:t>
            </a:r>
            <a:r>
              <a:rPr lang="en-NZ" dirty="0" smtClean="0"/>
              <a:t>properties</a:t>
            </a:r>
            <a:endParaRPr lang="en-NZ" dirty="0"/>
          </a:p>
          <a:p>
            <a:r>
              <a:rPr lang="en-NZ" dirty="0"/>
              <a:t>There has been substantial increase in scientific knowledge in recent years and communities are increasingly interested in sustainable waste </a:t>
            </a:r>
            <a:r>
              <a:rPr lang="en-NZ" dirty="0" smtClean="0"/>
              <a:t>management</a:t>
            </a:r>
          </a:p>
          <a:p>
            <a:endParaRPr lang="en-NZ" dirty="0" smtClean="0"/>
          </a:p>
          <a:p>
            <a:pPr marL="0" indent="0">
              <a:buNone/>
            </a:pPr>
            <a:r>
              <a:rPr lang="en-NZ" dirty="0" smtClean="0"/>
              <a:t>Note: </a:t>
            </a:r>
            <a:r>
              <a:rPr lang="en-NZ" u="sng" dirty="0" smtClean="0"/>
              <a:t>all</a:t>
            </a:r>
            <a:r>
              <a:rPr lang="en-NZ" dirty="0" smtClean="0"/>
              <a:t> organic wastes contain pathogens and other contaminants</a:t>
            </a:r>
            <a:endParaRPr lang="en-NZ" dirty="0"/>
          </a:p>
        </p:txBody>
      </p:sp>
    </p:spTree>
    <p:extLst>
      <p:ext uri="{BB962C8B-B14F-4D97-AF65-F5344CB8AC3E}">
        <p14:creationId xmlns:p14="http://schemas.microsoft.com/office/powerpoint/2010/main" val="4006536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SCOPE</a:t>
            </a:r>
            <a:endParaRPr lang="en-NZ" dirty="0"/>
          </a:p>
        </p:txBody>
      </p:sp>
      <p:sp>
        <p:nvSpPr>
          <p:cNvPr id="3" name="Text Placeholder 2"/>
          <p:cNvSpPr>
            <a:spLocks noGrp="1"/>
          </p:cNvSpPr>
          <p:nvPr>
            <p:ph type="body" sz="quarter" idx="14"/>
          </p:nvPr>
        </p:nvSpPr>
        <p:spPr/>
        <p:txBody>
          <a:bodyPr/>
          <a:lstStyle/>
          <a:p>
            <a:r>
              <a:rPr lang="en-NZ" dirty="0" smtClean="0"/>
              <a:t>What Raw Organic Materials are Covered?</a:t>
            </a:r>
            <a:endParaRPr lang="en-NZ" dirty="0"/>
          </a:p>
        </p:txBody>
      </p:sp>
      <p:sp>
        <p:nvSpPr>
          <p:cNvPr id="4" name="Text Placeholder 3"/>
          <p:cNvSpPr>
            <a:spLocks noGrp="1"/>
          </p:cNvSpPr>
          <p:nvPr>
            <p:ph type="body" sz="quarter" idx="15"/>
          </p:nvPr>
        </p:nvSpPr>
        <p:spPr>
          <a:xfrm>
            <a:off x="527642" y="2172970"/>
            <a:ext cx="8129588" cy="3244850"/>
          </a:xfrm>
        </p:spPr>
        <p:txBody>
          <a:bodyPr/>
          <a:lstStyle/>
          <a:p>
            <a:endParaRPr lang="en-NZ" dirty="0" smtClean="0"/>
          </a:p>
          <a:p>
            <a:r>
              <a:rPr lang="en-NZ" dirty="0" smtClean="0"/>
              <a:t>Household organics (food </a:t>
            </a:r>
            <a:r>
              <a:rPr lang="en-NZ" dirty="0" smtClean="0"/>
              <a:t>waste, </a:t>
            </a:r>
            <a:r>
              <a:rPr lang="en-NZ" dirty="0"/>
              <a:t>green waste)</a:t>
            </a:r>
          </a:p>
          <a:p>
            <a:r>
              <a:rPr lang="en-NZ" dirty="0"/>
              <a:t>Paper and cardboard</a:t>
            </a:r>
          </a:p>
          <a:p>
            <a:r>
              <a:rPr lang="en-NZ" dirty="0"/>
              <a:t>Primary sector related organic waste (e.g. </a:t>
            </a:r>
            <a:r>
              <a:rPr lang="en-NZ" dirty="0" smtClean="0"/>
              <a:t>agricultural </a:t>
            </a:r>
            <a:r>
              <a:rPr lang="en-NZ" dirty="0" smtClean="0"/>
              <a:t>wastes, meat wastes</a:t>
            </a:r>
            <a:r>
              <a:rPr lang="en-NZ" dirty="0" smtClean="0"/>
              <a:t>) </a:t>
            </a:r>
            <a:endParaRPr lang="en-NZ" dirty="0"/>
          </a:p>
          <a:p>
            <a:r>
              <a:rPr lang="en-NZ" dirty="0" smtClean="0"/>
              <a:t>Manures</a:t>
            </a:r>
            <a:endParaRPr lang="en-NZ" dirty="0"/>
          </a:p>
          <a:p>
            <a:r>
              <a:rPr lang="en-NZ" dirty="0"/>
              <a:t>Sewage sludge</a:t>
            </a:r>
          </a:p>
          <a:p>
            <a:r>
              <a:rPr lang="en-NZ" dirty="0"/>
              <a:t>Pulp and paper waste</a:t>
            </a:r>
          </a:p>
          <a:p>
            <a:r>
              <a:rPr lang="en-NZ" dirty="0" smtClean="0"/>
              <a:t>Biodegradable </a:t>
            </a:r>
            <a:r>
              <a:rPr lang="en-NZ" dirty="0"/>
              <a:t>nappies and sanitary items</a:t>
            </a:r>
            <a:endParaRPr lang="en-NZ" dirty="0"/>
          </a:p>
        </p:txBody>
      </p:sp>
    </p:spTree>
    <p:extLst>
      <p:ext uri="{BB962C8B-B14F-4D97-AF65-F5344CB8AC3E}">
        <p14:creationId xmlns:p14="http://schemas.microsoft.com/office/powerpoint/2010/main" val="967644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SCOPE</a:t>
            </a:r>
            <a:endParaRPr lang="en-NZ" dirty="0"/>
          </a:p>
        </p:txBody>
      </p:sp>
      <p:sp>
        <p:nvSpPr>
          <p:cNvPr id="3" name="Text Placeholder 2"/>
          <p:cNvSpPr>
            <a:spLocks noGrp="1"/>
          </p:cNvSpPr>
          <p:nvPr>
            <p:ph type="body" sz="quarter" idx="14"/>
          </p:nvPr>
        </p:nvSpPr>
        <p:spPr/>
        <p:txBody>
          <a:bodyPr/>
          <a:lstStyle/>
          <a:p>
            <a:r>
              <a:rPr lang="en-NZ" dirty="0" smtClean="0"/>
              <a:t>What has changed?</a:t>
            </a:r>
            <a:endParaRPr lang="en-NZ" dirty="0"/>
          </a:p>
        </p:txBody>
      </p:sp>
      <p:sp>
        <p:nvSpPr>
          <p:cNvPr id="4" name="Text Placeholder 3"/>
          <p:cNvSpPr>
            <a:spLocks noGrp="1"/>
          </p:cNvSpPr>
          <p:nvPr>
            <p:ph type="body" sz="quarter" idx="15"/>
          </p:nvPr>
        </p:nvSpPr>
        <p:spPr>
          <a:xfrm>
            <a:off x="527642" y="2196193"/>
            <a:ext cx="8129588" cy="3244850"/>
          </a:xfrm>
        </p:spPr>
        <p:txBody>
          <a:bodyPr/>
          <a:lstStyle/>
          <a:p>
            <a:r>
              <a:rPr lang="en-NZ" dirty="0" smtClean="0">
                <a:latin typeface="Helvetica" panose="020B0604020202020204" pitchFamily="34" charset="0"/>
                <a:cs typeface="Helvetica" panose="020B0604020202020204" pitchFamily="34" charset="0"/>
              </a:rPr>
              <a:t>Simpler, less </a:t>
            </a:r>
            <a:r>
              <a:rPr lang="en-NZ" dirty="0">
                <a:latin typeface="Helvetica" panose="020B0604020202020204" pitchFamily="34" charset="0"/>
                <a:cs typeface="Helvetica" panose="020B0604020202020204" pitchFamily="34" charset="0"/>
              </a:rPr>
              <a:t>g</a:t>
            </a:r>
            <a:r>
              <a:rPr lang="en-NZ" dirty="0" smtClean="0">
                <a:latin typeface="Helvetica" panose="020B0604020202020204" pitchFamily="34" charset="0"/>
                <a:cs typeface="Helvetica" panose="020B0604020202020204" pitchFamily="34" charset="0"/>
              </a:rPr>
              <a:t>rades to comply with</a:t>
            </a:r>
          </a:p>
          <a:p>
            <a:r>
              <a:rPr lang="en-NZ" dirty="0" smtClean="0">
                <a:latin typeface="Helvetica" panose="020B0604020202020204" pitchFamily="34" charset="0"/>
                <a:cs typeface="Helvetica" panose="020B0604020202020204" pitchFamily="34" charset="0"/>
              </a:rPr>
              <a:t>No soil limits or mass load calculation</a:t>
            </a:r>
          </a:p>
          <a:p>
            <a:r>
              <a:rPr lang="en-NZ" dirty="0" smtClean="0">
                <a:latin typeface="Helvetica" panose="020B0604020202020204" pitchFamily="34" charset="0"/>
                <a:cs typeface="Helvetica" panose="020B0604020202020204" pitchFamily="34" charset="0"/>
              </a:rPr>
              <a:t>Nitrogen loading as primary control</a:t>
            </a:r>
          </a:p>
          <a:p>
            <a:r>
              <a:rPr lang="en-NZ" dirty="0" smtClean="0">
                <a:latin typeface="Helvetica" panose="020B0604020202020204" pitchFamily="34" charset="0"/>
                <a:cs typeface="Helvetica" panose="020B0604020202020204" pitchFamily="34" charset="0"/>
              </a:rPr>
              <a:t>Pathogens;</a:t>
            </a:r>
          </a:p>
          <a:p>
            <a:pPr lvl="1"/>
            <a:r>
              <a:rPr lang="en-NZ" sz="1800" dirty="0" smtClean="0">
                <a:latin typeface="Helvetica" panose="020B0604020202020204" pitchFamily="34" charset="0"/>
                <a:cs typeface="Helvetica" panose="020B0604020202020204" pitchFamily="34" charset="0"/>
              </a:rPr>
              <a:t>Same list with </a:t>
            </a:r>
            <a:r>
              <a:rPr lang="en-NZ" sz="1800" i="1" dirty="0" smtClean="0">
                <a:latin typeface="Helvetica" panose="020B0604020202020204" pitchFamily="34" charset="0"/>
                <a:cs typeface="Helvetica" panose="020B0604020202020204" pitchFamily="34" charset="0"/>
              </a:rPr>
              <a:t>enteric </a:t>
            </a:r>
            <a:r>
              <a:rPr lang="en-NZ" sz="1800" i="1" dirty="0">
                <a:latin typeface="Helvetica" panose="020B0604020202020204" pitchFamily="34" charset="0"/>
                <a:cs typeface="Helvetica" panose="020B0604020202020204" pitchFamily="34" charset="0"/>
              </a:rPr>
              <a:t>virus</a:t>
            </a:r>
            <a:r>
              <a:rPr lang="en-NZ" sz="1800" dirty="0">
                <a:latin typeface="Helvetica" panose="020B0604020202020204" pitchFamily="34" charset="0"/>
                <a:cs typeface="Helvetica" panose="020B0604020202020204" pitchFamily="34" charset="0"/>
              </a:rPr>
              <a:t> replaced </a:t>
            </a:r>
            <a:r>
              <a:rPr lang="en-NZ" sz="1800" dirty="0" smtClean="0">
                <a:latin typeface="Helvetica" panose="020B0604020202020204" pitchFamily="34" charset="0"/>
                <a:cs typeface="Helvetica" panose="020B0604020202020204" pitchFamily="34" charset="0"/>
              </a:rPr>
              <a:t>by </a:t>
            </a:r>
            <a:r>
              <a:rPr lang="en-NZ" sz="1800" i="1" dirty="0" smtClean="0">
                <a:latin typeface="Helvetica" panose="020B0604020202020204" pitchFamily="34" charset="0"/>
                <a:cs typeface="Helvetica" panose="020B0604020202020204" pitchFamily="34" charset="0"/>
              </a:rPr>
              <a:t>human adenovirus</a:t>
            </a:r>
          </a:p>
          <a:p>
            <a:pPr lvl="1"/>
            <a:r>
              <a:rPr lang="en-NZ" sz="1800" dirty="0" smtClean="0">
                <a:latin typeface="Helvetica" panose="020B0604020202020204" pitchFamily="34" charset="0"/>
                <a:cs typeface="Helvetica" panose="020B0604020202020204" pitchFamily="34" charset="0"/>
              </a:rPr>
              <a:t>Less verification samples required</a:t>
            </a:r>
          </a:p>
          <a:p>
            <a:r>
              <a:rPr lang="en-NZ" dirty="0" smtClean="0">
                <a:latin typeface="Helvetica" panose="020B0604020202020204" pitchFamily="34" charset="0"/>
                <a:cs typeface="Helvetica" panose="020B0604020202020204" pitchFamily="34" charset="0"/>
              </a:rPr>
              <a:t>Inorganics;</a:t>
            </a:r>
          </a:p>
          <a:p>
            <a:pPr lvl="1"/>
            <a:r>
              <a:rPr lang="en-NZ" sz="1800" dirty="0" smtClean="0">
                <a:latin typeface="Helvetica" panose="020B0604020202020204" pitchFamily="34" charset="0"/>
                <a:cs typeface="Helvetica" panose="020B0604020202020204" pitchFamily="34" charset="0"/>
              </a:rPr>
              <a:t>Same contaminants and old ‘b’ grade limits</a:t>
            </a:r>
          </a:p>
          <a:p>
            <a:r>
              <a:rPr lang="en-NZ" dirty="0" smtClean="0">
                <a:latin typeface="Helvetica" panose="020B0604020202020204" pitchFamily="34" charset="0"/>
                <a:cs typeface="Helvetica" panose="020B0604020202020204" pitchFamily="34" charset="0"/>
              </a:rPr>
              <a:t>Organics; </a:t>
            </a:r>
          </a:p>
          <a:p>
            <a:pPr lvl="1"/>
            <a:r>
              <a:rPr lang="en-NZ" sz="1800" dirty="0" smtClean="0">
                <a:latin typeface="Helvetica" panose="020B0604020202020204" pitchFamily="34" charset="0"/>
                <a:cs typeface="Helvetica" panose="020B0604020202020204" pitchFamily="34" charset="0"/>
              </a:rPr>
              <a:t>No old historical compounds e.g. dioxins</a:t>
            </a:r>
          </a:p>
          <a:p>
            <a:pPr lvl="1"/>
            <a:r>
              <a:rPr lang="en-NZ" sz="1800" dirty="0" smtClean="0">
                <a:latin typeface="Helvetica" panose="020B0604020202020204" pitchFamily="34" charset="0"/>
                <a:cs typeface="Helvetica" panose="020B0604020202020204" pitchFamily="34" charset="0"/>
              </a:rPr>
              <a:t>New compounds representing EOCs</a:t>
            </a:r>
            <a:endParaRPr lang="en-NZ" sz="1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447030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QUALITY CRITERIA</a:t>
            </a:r>
            <a:endParaRPr lang="en-NZ" dirty="0"/>
          </a:p>
        </p:txBody>
      </p:sp>
      <p:sp>
        <p:nvSpPr>
          <p:cNvPr id="3" name="Text Placeholder 2"/>
          <p:cNvSpPr>
            <a:spLocks noGrp="1"/>
          </p:cNvSpPr>
          <p:nvPr>
            <p:ph type="body" sz="quarter" idx="14"/>
          </p:nvPr>
        </p:nvSpPr>
        <p:spPr/>
        <p:txBody>
          <a:bodyPr/>
          <a:lstStyle/>
          <a:p>
            <a:r>
              <a:rPr lang="en-NZ" dirty="0" smtClean="0"/>
              <a:t>Product Standards</a:t>
            </a:r>
            <a:endParaRPr lang="en-NZ" dirty="0"/>
          </a:p>
        </p:txBody>
      </p:sp>
      <p:sp>
        <p:nvSpPr>
          <p:cNvPr id="4" name="Text Placeholder 3"/>
          <p:cNvSpPr>
            <a:spLocks noGrp="1"/>
          </p:cNvSpPr>
          <p:nvPr>
            <p:ph type="body" sz="quarter" idx="15"/>
          </p:nvPr>
        </p:nvSpPr>
        <p:spPr>
          <a:xfrm>
            <a:off x="527050" y="2129939"/>
            <a:ext cx="8129588" cy="3244850"/>
          </a:xfrm>
        </p:spPr>
        <p:txBody>
          <a:bodyPr/>
          <a:lstStyle/>
          <a:p>
            <a:pPr marL="0" indent="0">
              <a:buNone/>
            </a:pPr>
            <a:endParaRPr lang="en-NZ" dirty="0" smtClean="0"/>
          </a:p>
          <a:p>
            <a:pPr marL="0" indent="0">
              <a:buNone/>
            </a:pPr>
            <a:endParaRPr lang="en-NZ" dirty="0"/>
          </a:p>
          <a:p>
            <a:pPr marL="0" indent="0">
              <a:buNone/>
            </a:pPr>
            <a:endParaRPr lang="en-NZ" dirty="0" smtClean="0"/>
          </a:p>
          <a:p>
            <a:pPr marL="0" indent="0">
              <a:buNone/>
            </a:pPr>
            <a:endParaRPr lang="en-NZ" dirty="0"/>
          </a:p>
          <a:p>
            <a:pPr marL="0" indent="0">
              <a:buNone/>
            </a:pPr>
            <a:endParaRPr lang="en-NZ" dirty="0" smtClean="0"/>
          </a:p>
          <a:p>
            <a:pPr>
              <a:spcBef>
                <a:spcPts val="900"/>
              </a:spcBef>
            </a:pPr>
            <a:r>
              <a:rPr lang="en-NZ" dirty="0" smtClean="0"/>
              <a:t>Stabilisation </a:t>
            </a:r>
            <a:r>
              <a:rPr lang="en-NZ" dirty="0"/>
              <a:t>Grade A </a:t>
            </a:r>
            <a:r>
              <a:rPr lang="en-NZ" dirty="0" smtClean="0"/>
              <a:t> (</a:t>
            </a:r>
            <a:r>
              <a:rPr lang="en-NZ" dirty="0"/>
              <a:t>Type 1) could have a Permitted Activity planning control </a:t>
            </a:r>
            <a:r>
              <a:rPr lang="en-NZ" dirty="0" smtClean="0"/>
              <a:t>*</a:t>
            </a:r>
            <a:endParaRPr lang="en-NZ" dirty="0" smtClean="0"/>
          </a:p>
          <a:p>
            <a:r>
              <a:rPr lang="en-NZ" dirty="0" smtClean="0"/>
              <a:t>Grade B (</a:t>
            </a:r>
            <a:r>
              <a:rPr lang="en-NZ" dirty="0"/>
              <a:t>Type 2) could have a Controlled Activity planning </a:t>
            </a:r>
            <a:r>
              <a:rPr lang="en-NZ" dirty="0" smtClean="0"/>
              <a:t>control*</a:t>
            </a:r>
            <a:endParaRPr lang="en-NZ" dirty="0" smtClean="0"/>
          </a:p>
          <a:p>
            <a:r>
              <a:rPr lang="en-NZ" dirty="0" smtClean="0"/>
              <a:t>Grade </a:t>
            </a:r>
            <a:r>
              <a:rPr lang="en-NZ" dirty="0"/>
              <a:t>A or B material which is non-compliant for contaminants (Type 3) should be reused under a specific resource </a:t>
            </a:r>
            <a:r>
              <a:rPr lang="en-NZ" dirty="0" smtClean="0"/>
              <a:t>consent or safely </a:t>
            </a:r>
            <a:r>
              <a:rPr lang="en-NZ" dirty="0" smtClean="0"/>
              <a:t>disposed</a:t>
            </a:r>
            <a:endParaRPr lang="en-NZ" dirty="0"/>
          </a:p>
          <a:p>
            <a:pPr marL="0" indent="0">
              <a:buNone/>
            </a:pPr>
            <a:r>
              <a:rPr lang="en-NZ" dirty="0" smtClean="0"/>
              <a:t>*</a:t>
            </a:r>
            <a:r>
              <a:rPr lang="en-NZ" sz="1600" dirty="0" smtClean="0"/>
              <a:t>if </a:t>
            </a:r>
            <a:r>
              <a:rPr lang="en-NZ" sz="1600" dirty="0"/>
              <a:t>applied according to the requirements of this Guide</a:t>
            </a:r>
            <a:endParaRPr lang="en-NZ" sz="1600" dirty="0"/>
          </a:p>
        </p:txBody>
      </p:sp>
      <p:graphicFrame>
        <p:nvGraphicFramePr>
          <p:cNvPr id="5" name="Table 4"/>
          <p:cNvGraphicFramePr>
            <a:graphicFrameLocks noGrp="1"/>
          </p:cNvGraphicFramePr>
          <p:nvPr>
            <p:extLst>
              <p:ext uri="{D42A27DB-BD31-4B8C-83A1-F6EECF244321}">
                <p14:modId xmlns:p14="http://schemas.microsoft.com/office/powerpoint/2010/main" val="3008446194"/>
              </p:ext>
            </p:extLst>
          </p:nvPr>
        </p:nvGraphicFramePr>
        <p:xfrm>
          <a:off x="528009" y="2129939"/>
          <a:ext cx="8128995" cy="1707307"/>
        </p:xfrm>
        <a:graphic>
          <a:graphicData uri="http://schemas.openxmlformats.org/drawingml/2006/table">
            <a:tbl>
              <a:tblPr/>
              <a:tblGrid>
                <a:gridCol w="2710207"/>
                <a:gridCol w="2708581"/>
                <a:gridCol w="2710207"/>
              </a:tblGrid>
              <a:tr h="351517">
                <a:tc>
                  <a:txBody>
                    <a:bodyPr/>
                    <a:lstStyle/>
                    <a:p>
                      <a:pPr marL="0" marR="0" algn="ctr">
                        <a:lnSpc>
                          <a:spcPts val="1400"/>
                        </a:lnSpc>
                        <a:spcBef>
                          <a:spcPts val="300"/>
                        </a:spcBef>
                        <a:spcAft>
                          <a:spcPts val="600"/>
                        </a:spcAft>
                        <a:tabLst>
                          <a:tab pos="180340" algn="l"/>
                        </a:tabLst>
                      </a:pPr>
                      <a:r>
                        <a:rPr lang="en-NZ" sz="1400" b="1" dirty="0">
                          <a:effectLst/>
                          <a:latin typeface="Helvetica" panose="020B0604020202020204" pitchFamily="34" charset="0"/>
                          <a:ea typeface="Times New Roman"/>
                          <a:cs typeface="Helvetica" panose="020B0604020202020204" pitchFamily="34" charset="0"/>
                        </a:rPr>
                        <a:t>Type</a:t>
                      </a:r>
                      <a:endParaRPr lang="en-NZ" sz="1400" dirty="0">
                        <a:effectLst/>
                        <a:latin typeface="Helvetica" panose="020B0604020202020204" pitchFamily="34" charset="0"/>
                        <a:ea typeface="Times New Roman"/>
                        <a:cs typeface="Helvetica" panose="020B0604020202020204" pitchFamily="34" charset="0"/>
                      </a:endParaRPr>
                    </a:p>
                  </a:txBody>
                  <a:tcPr marL="0" marR="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ts val="1400"/>
                        </a:lnSpc>
                        <a:spcBef>
                          <a:spcPts val="300"/>
                        </a:spcBef>
                        <a:spcAft>
                          <a:spcPts val="600"/>
                        </a:spcAft>
                        <a:tabLst>
                          <a:tab pos="180340" algn="l"/>
                        </a:tabLst>
                      </a:pPr>
                      <a:r>
                        <a:rPr lang="en-NZ" sz="1400" b="1" dirty="0">
                          <a:effectLst/>
                          <a:latin typeface="Helvetica" panose="020B0604020202020204" pitchFamily="34" charset="0"/>
                          <a:ea typeface="Times New Roman"/>
                          <a:cs typeface="Helvetica" panose="020B0604020202020204" pitchFamily="34" charset="0"/>
                        </a:rPr>
                        <a:t>Stabilisation Grade</a:t>
                      </a:r>
                      <a:endParaRPr lang="en-NZ" sz="1400" dirty="0">
                        <a:effectLst/>
                        <a:latin typeface="Helvetica" panose="020B0604020202020204" pitchFamily="34" charset="0"/>
                        <a:ea typeface="Times New Roman"/>
                        <a:cs typeface="Helvetica" panose="020B0604020202020204" pitchFamily="34" charset="0"/>
                      </a:endParaRPr>
                    </a:p>
                  </a:txBody>
                  <a:tcPr marL="0" marR="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ts val="1400"/>
                        </a:lnSpc>
                        <a:spcBef>
                          <a:spcPts val="300"/>
                        </a:spcBef>
                        <a:spcAft>
                          <a:spcPts val="600"/>
                        </a:spcAft>
                        <a:tabLst>
                          <a:tab pos="180340" algn="l"/>
                        </a:tabLst>
                      </a:pPr>
                      <a:r>
                        <a:rPr lang="en-NZ" sz="1400" b="1" dirty="0">
                          <a:effectLst/>
                          <a:latin typeface="Helvetica" panose="020B0604020202020204" pitchFamily="34" charset="0"/>
                          <a:ea typeface="Times New Roman"/>
                          <a:cs typeface="Helvetica" panose="020B0604020202020204" pitchFamily="34" charset="0"/>
                        </a:rPr>
                        <a:t>Contaminant Grade</a:t>
                      </a:r>
                      <a:endParaRPr lang="en-NZ" sz="1400" dirty="0">
                        <a:effectLst/>
                        <a:latin typeface="Helvetica" panose="020B0604020202020204" pitchFamily="34" charset="0"/>
                        <a:ea typeface="Times New Roman"/>
                        <a:cs typeface="Helvetica" panose="020B0604020202020204" pitchFamily="34" charset="0"/>
                      </a:endParaRPr>
                    </a:p>
                  </a:txBody>
                  <a:tcPr marL="0" marR="0"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0">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1</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A</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Compliant</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200000"/>
                        </a:lnSpc>
                        <a:spcBef>
                          <a:spcPts val="600"/>
                        </a:spcBef>
                        <a:spcAft>
                          <a:spcPts val="600"/>
                        </a:spcAft>
                        <a:tabLst>
                          <a:tab pos="180340" algn="l"/>
                        </a:tabLst>
                      </a:pPr>
                      <a:r>
                        <a:rPr lang="en-NZ" sz="1400">
                          <a:effectLst/>
                          <a:latin typeface="Helvetica" panose="020B0604020202020204" pitchFamily="34" charset="0"/>
                          <a:ea typeface="Times New Roman"/>
                          <a:cs typeface="Helvetica" panose="020B0604020202020204" pitchFamily="34" charset="0"/>
                        </a:rPr>
                        <a:t>2</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B</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Compliant</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502">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3</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A or B</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600"/>
                        </a:spcBef>
                        <a:spcAft>
                          <a:spcPts val="600"/>
                        </a:spcAft>
                        <a:tabLst>
                          <a:tab pos="180340" algn="l"/>
                        </a:tabLst>
                      </a:pPr>
                      <a:r>
                        <a:rPr lang="en-NZ" sz="1400" dirty="0">
                          <a:effectLst/>
                          <a:latin typeface="Helvetica" panose="020B0604020202020204" pitchFamily="34" charset="0"/>
                          <a:ea typeface="Times New Roman"/>
                          <a:cs typeface="Helvetica" panose="020B0604020202020204" pitchFamily="34" charset="0"/>
                        </a:rPr>
                        <a:t>Non-compliant</a:t>
                      </a:r>
                    </a:p>
                  </a:txBody>
                  <a:tcPr marL="0" marR="0" marT="0" marB="914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3904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NZ" dirty="0" smtClean="0"/>
              <a:t>CONTROLS</a:t>
            </a:r>
            <a:endParaRPr lang="en-NZ" dirty="0"/>
          </a:p>
        </p:txBody>
      </p:sp>
      <p:sp>
        <p:nvSpPr>
          <p:cNvPr id="3" name="Text Placeholder 2"/>
          <p:cNvSpPr>
            <a:spLocks noGrp="1"/>
          </p:cNvSpPr>
          <p:nvPr>
            <p:ph type="body" sz="quarter" idx="14"/>
          </p:nvPr>
        </p:nvSpPr>
        <p:spPr/>
        <p:txBody>
          <a:bodyPr/>
          <a:lstStyle/>
          <a:p>
            <a:r>
              <a:rPr lang="en-NZ" dirty="0" smtClean="0"/>
              <a:t>Nitrogen Loadings</a:t>
            </a:r>
            <a:endParaRPr lang="en-NZ" dirty="0"/>
          </a:p>
        </p:txBody>
      </p:sp>
      <p:sp>
        <p:nvSpPr>
          <p:cNvPr id="4" name="Text Placeholder 3"/>
          <p:cNvSpPr>
            <a:spLocks noGrp="1"/>
          </p:cNvSpPr>
          <p:nvPr>
            <p:ph type="body" sz="quarter" idx="15"/>
          </p:nvPr>
        </p:nvSpPr>
        <p:spPr/>
        <p:txBody>
          <a:bodyPr/>
          <a:lstStyle/>
          <a:p>
            <a:r>
              <a:rPr lang="en-NZ" dirty="0"/>
              <a:t>For continual application </a:t>
            </a:r>
            <a:r>
              <a:rPr lang="en-NZ" dirty="0" smtClean="0"/>
              <a:t>≤ </a:t>
            </a:r>
            <a:r>
              <a:rPr lang="en-NZ" dirty="0" smtClean="0"/>
              <a:t>average </a:t>
            </a:r>
            <a:r>
              <a:rPr lang="en-NZ" dirty="0"/>
              <a:t>of 200 Kg N/Ha/year over up to two years, </a:t>
            </a:r>
            <a:endParaRPr lang="en-NZ" dirty="0" smtClean="0"/>
          </a:p>
          <a:p>
            <a:pPr lvl="1"/>
            <a:r>
              <a:rPr lang="en-NZ" sz="1800" dirty="0" smtClean="0">
                <a:latin typeface="Helvetica" panose="020B0604020202020204" pitchFamily="34" charset="0"/>
                <a:cs typeface="Helvetica" panose="020B0604020202020204" pitchFamily="34" charset="0"/>
              </a:rPr>
              <a:t>based </a:t>
            </a:r>
            <a:r>
              <a:rPr lang="en-NZ" sz="1800" dirty="0">
                <a:latin typeface="Helvetica" panose="020B0604020202020204" pitchFamily="34" charset="0"/>
                <a:cs typeface="Helvetica" panose="020B0604020202020204" pitchFamily="34" charset="0"/>
              </a:rPr>
              <a:t>on evidence that the organic nitrogen </a:t>
            </a:r>
            <a:r>
              <a:rPr lang="en-NZ" sz="1800" dirty="0" smtClean="0">
                <a:latin typeface="Helvetica" panose="020B0604020202020204" pitchFamily="34" charset="0"/>
                <a:cs typeface="Helvetica" panose="020B0604020202020204" pitchFamily="34" charset="0"/>
              </a:rPr>
              <a:t>is </a:t>
            </a:r>
            <a:r>
              <a:rPr lang="en-NZ" sz="1800" dirty="0">
                <a:latin typeface="Helvetica" panose="020B0604020202020204" pitchFamily="34" charset="0"/>
                <a:cs typeface="Helvetica" panose="020B0604020202020204" pitchFamily="34" charset="0"/>
              </a:rPr>
              <a:t>eventually mineralised</a:t>
            </a:r>
            <a:r>
              <a:rPr lang="en-NZ" sz="1800" dirty="0" smtClean="0">
                <a:latin typeface="Helvetica" panose="020B0604020202020204" pitchFamily="34" charset="0"/>
                <a:cs typeface="Helvetica" panose="020B0604020202020204" pitchFamily="34" charset="0"/>
              </a:rPr>
              <a:t>.</a:t>
            </a:r>
          </a:p>
          <a:p>
            <a:pPr lvl="1"/>
            <a:r>
              <a:rPr lang="en-NZ" sz="1800" dirty="0">
                <a:latin typeface="Helvetica" panose="020B0604020202020204" pitchFamily="34" charset="0"/>
                <a:cs typeface="Helvetica" panose="020B0604020202020204" pitchFamily="34" charset="0"/>
              </a:rPr>
              <a:t>a</a:t>
            </a:r>
            <a:r>
              <a:rPr lang="en-NZ" sz="1800" dirty="0" smtClean="0">
                <a:latin typeface="Helvetica" panose="020B0604020202020204" pitchFamily="34" charset="0"/>
                <a:cs typeface="Helvetica" panose="020B0604020202020204" pitchFamily="34" charset="0"/>
              </a:rPr>
              <a:t>dditional </a:t>
            </a:r>
            <a:r>
              <a:rPr lang="en-NZ" sz="1800" dirty="0">
                <a:latin typeface="Helvetica" panose="020B0604020202020204" pitchFamily="34" charset="0"/>
                <a:cs typeface="Helvetica" panose="020B0604020202020204" pitchFamily="34" charset="0"/>
              </a:rPr>
              <a:t>applications should be based on a site specific site and crop assessment (e.g. nutrient management </a:t>
            </a:r>
            <a:r>
              <a:rPr lang="en-NZ" sz="1800" dirty="0" smtClean="0">
                <a:latin typeface="Helvetica" panose="020B0604020202020204" pitchFamily="34" charset="0"/>
                <a:cs typeface="Helvetica" panose="020B0604020202020204" pitchFamily="34" charset="0"/>
              </a:rPr>
              <a:t>plan)</a:t>
            </a:r>
            <a:endParaRPr lang="en-NZ" sz="1800" dirty="0">
              <a:latin typeface="Helvetica" panose="020B0604020202020204" pitchFamily="34" charset="0"/>
              <a:cs typeface="Helvetica" panose="020B0604020202020204" pitchFamily="34" charset="0"/>
            </a:endParaRPr>
          </a:p>
          <a:p>
            <a:endParaRPr lang="en-NZ" dirty="0"/>
          </a:p>
          <a:p>
            <a:r>
              <a:rPr lang="en-NZ" dirty="0" smtClean="0"/>
              <a:t>Applications </a:t>
            </a:r>
            <a:r>
              <a:rPr lang="en-NZ" dirty="0"/>
              <a:t>to rebuild degraded soil or to refurbish contaminated land should be limited to </a:t>
            </a:r>
            <a:r>
              <a:rPr lang="en-NZ" dirty="0" smtClean="0"/>
              <a:t>an application </a:t>
            </a:r>
            <a:r>
              <a:rPr lang="en-NZ" dirty="0"/>
              <a:t>of 150 kg mineral N/Ha</a:t>
            </a:r>
            <a:r>
              <a:rPr lang="en-NZ" dirty="0" smtClean="0"/>
              <a:t>.</a:t>
            </a:r>
          </a:p>
          <a:p>
            <a:endParaRPr lang="en-NZ" dirty="0"/>
          </a:p>
          <a:p>
            <a:r>
              <a:rPr lang="en-NZ" dirty="0" smtClean="0"/>
              <a:t>Plus soil incorporation and similar management controls to NZ Biosolids Guidelines</a:t>
            </a:r>
            <a:endParaRPr lang="en-NZ" dirty="0"/>
          </a:p>
          <a:p>
            <a:endParaRPr lang="en-NZ" dirty="0"/>
          </a:p>
        </p:txBody>
      </p:sp>
    </p:spTree>
    <p:extLst>
      <p:ext uri="{BB962C8B-B14F-4D97-AF65-F5344CB8AC3E}">
        <p14:creationId xmlns:p14="http://schemas.microsoft.com/office/powerpoint/2010/main" val="2129367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Water New Zealand Powerpoint templat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 New Zealand Powerpoint templates</Template>
  <TotalTime>2531</TotalTime>
  <Words>1415</Words>
  <Application>Microsoft Office PowerPoint</Application>
  <PresentationFormat>On-screen Show (4:3)</PresentationFormat>
  <Paragraphs>239</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Water New Zealand Powerpoint templates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Walmsley</dc:creator>
  <cp:lastModifiedBy>Nick Walmsley</cp:lastModifiedBy>
  <cp:revision>50</cp:revision>
  <dcterms:created xsi:type="dcterms:W3CDTF">2016-08-14T20:52:19Z</dcterms:created>
  <dcterms:modified xsi:type="dcterms:W3CDTF">2016-10-18T18:58:58Z</dcterms:modified>
</cp:coreProperties>
</file>