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3" r:id="rId5"/>
    <p:sldId id="278" r:id="rId6"/>
    <p:sldId id="281" r:id="rId7"/>
    <p:sldId id="284" r:id="rId8"/>
    <p:sldId id="285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F19"/>
    <a:srgbClr val="304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6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F98A3-3129-4A34-B951-F1434C610C0A}" type="datetimeFigureOut">
              <a:rPr lang="en-NZ" smtClean="0"/>
              <a:t>1/12/2016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5CEB8-6F78-4498-B6F0-4FAED610E8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4460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HL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EF3B-F50D-4882-8D89-5CC59C8AE240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133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HL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EF3B-F50D-4882-8D89-5CC59C8AE240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5963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HL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EF3B-F50D-4882-8D89-5CC59C8AE240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33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KB</a:t>
            </a:r>
          </a:p>
          <a:p>
            <a:r>
              <a:rPr lang="en-NZ" dirty="0"/>
              <a:t>Note</a:t>
            </a:r>
            <a:r>
              <a:rPr lang="en-NZ"/>
              <a:t> </a:t>
            </a:r>
            <a:r>
              <a:rPr lang="en-NZ" dirty="0"/>
              <a:t>use of term “soil conditioner”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EF3B-F50D-4882-8D89-5CC59C8AE240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542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6"/>
          <p:cNvSpPr txBox="1">
            <a:spLocks/>
          </p:cNvSpPr>
          <p:nvPr userDrawn="1"/>
        </p:nvSpPr>
        <p:spPr>
          <a:xfrm>
            <a:off x="0" y="1122363"/>
            <a:ext cx="12192000" cy="52611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buFont typeface="Arial" panose="020B0604020202020204" pitchFamily="34" charset="0"/>
              <a:buNone/>
            </a:pP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Advice AEE Agricultural Analysis Application Approachable Assessments Assimilation Assistance </a:t>
            </a:r>
            <a:r>
              <a:rPr lang="en-NZ" sz="7200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Biosolids</a:t>
            </a:r>
            <a:r>
              <a:rPr lang="en-NZ" sz="7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Capability Client Communications Communities Compliance Compost</a:t>
            </a:r>
            <a:r>
              <a:rPr lang="en-NZ" sz="4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88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Consents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Consultation </a:t>
            </a:r>
            <a:r>
              <a:rPr lang="en-NZ" sz="3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Contamination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Coordinate Council Cultural Current Data Degradation </a:t>
            </a:r>
            <a:r>
              <a:rPr lang="en-NZ" sz="7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Design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Detention Developments </a:t>
            </a:r>
            <a:r>
              <a:rPr lang="en-NZ" sz="5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Discharges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Documentation Drafting E. coli Ecosystems Effects Engagement Environment Equipment Evidence Excellence Experienced Expert Facilitating Farming Feasibility Fieldwork First-flush Fit-for-purpose Flooding Fun Geology Graphs Greywater Groundwater Guidelines Handbag Hazardous Hydraulics Innovation Interpretation Investigation </a:t>
            </a:r>
            <a:r>
              <a:rPr lang="en-NZ" sz="7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Irrigation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 Landfills Landscape Land-treatment Leaching Lodge </a:t>
            </a:r>
            <a:r>
              <a:rPr lang="en-NZ" sz="8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Metals Microbiology </a:t>
            </a:r>
            <a:r>
              <a:rPr lang="en-NZ" sz="6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Modelling </a:t>
            </a:r>
            <a:r>
              <a:rPr lang="en-NZ" sz="3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 </a:t>
            </a:r>
            <a:r>
              <a:rPr lang="en-NZ" sz="7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Nitrogen Nutrients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Onsite Optimisation Organics Overseer Papers Pathogens Phosphorus Plain-</a:t>
            </a:r>
            <a:r>
              <a:rPr lang="en-NZ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6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Plans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Preparation Presentations Project Quality Relevant Remediation Reports Research Review </a:t>
            </a:r>
            <a:r>
              <a:rPr lang="en-NZ" sz="6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Sampling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Scientific </a:t>
            </a:r>
            <a:r>
              <a:rPr lang="en-NZ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Septage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Sludge </a:t>
            </a:r>
            <a:r>
              <a:rPr lang="en-NZ" sz="88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Soil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Solutions Spreadsheets Standpipes Stormwater Strategy Support Surface Water Sustainability Systems Team Testing Timely </a:t>
            </a:r>
            <a:r>
              <a:rPr lang="en-NZ" sz="6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Validation </a:t>
            </a:r>
            <a:r>
              <a:rPr lang="en-NZ" sz="88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Wastewater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 Water-balance Waterways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0704" y="1354388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283F1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40704" y="5241056"/>
            <a:ext cx="9144000" cy="572029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283F1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author</a:t>
            </a:r>
            <a:endParaRPr lang="en-NZ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7412" y="1122363"/>
            <a:ext cx="1175429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1212" y="109615"/>
            <a:ext cx="1762338" cy="87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09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6673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7412" y="0"/>
            <a:ext cx="12006938" cy="1097346"/>
          </a:xfrm>
        </p:spPr>
        <p:txBody>
          <a:bodyPr/>
          <a:lstStyle>
            <a:lvl1pPr>
              <a:defRPr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67412" y="1122363"/>
            <a:ext cx="1175429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18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12" y="0"/>
            <a:ext cx="12006938" cy="1097346"/>
          </a:xfrm>
        </p:spPr>
        <p:txBody>
          <a:bodyPr/>
          <a:lstStyle>
            <a:lvl1pPr>
              <a:defRPr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2959" y="1822450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7412" y="1122363"/>
            <a:ext cx="1175429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114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3008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1099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200" dirty="0">
                <a:solidFill>
                  <a:schemeClr val="bg1"/>
                </a:solidFill>
              </a:rPr>
              <a:t>www.lei.co.nz</a:t>
            </a:r>
            <a:r>
              <a:rPr lang="en-NZ" sz="1200" baseline="0" dirty="0">
                <a:solidFill>
                  <a:schemeClr val="bg1"/>
                </a:solidFill>
              </a:rPr>
              <a:t>  </a:t>
            </a:r>
            <a:r>
              <a:rPr lang="en-NZ" sz="1200" dirty="0">
                <a:solidFill>
                  <a:schemeClr val="bg1"/>
                </a:solidFill>
              </a:rPr>
              <a:t>|  Palmerston </a:t>
            </a:r>
            <a:r>
              <a:rPr lang="en-NZ" sz="1200">
                <a:solidFill>
                  <a:schemeClr val="bg1"/>
                </a:solidFill>
              </a:rPr>
              <a:t>North Christchurch </a:t>
            </a:r>
            <a:r>
              <a:rPr lang="en-NZ" sz="1200" dirty="0">
                <a:solidFill>
                  <a:schemeClr val="bg1"/>
                </a:solidFill>
              </a:rPr>
              <a:t>Wellington  |  office@lei.co.nz</a:t>
            </a:r>
          </a:p>
        </p:txBody>
      </p:sp>
      <p:sp>
        <p:nvSpPr>
          <p:cNvPr id="3" name="Content Placeholder 6"/>
          <p:cNvSpPr txBox="1">
            <a:spLocks/>
          </p:cNvSpPr>
          <p:nvPr userDrawn="1"/>
        </p:nvSpPr>
        <p:spPr>
          <a:xfrm>
            <a:off x="905238" y="3162480"/>
            <a:ext cx="10515600" cy="329687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buFont typeface="Arial" panose="020B0604020202020204" pitchFamily="34" charset="0"/>
              <a:buNone/>
            </a:pP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Advice AEE Agricultural Analysis Application Approachable Assessments Assimilation Assistance </a:t>
            </a:r>
            <a:r>
              <a:rPr lang="en-NZ" sz="7200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Biosolids</a:t>
            </a:r>
            <a:r>
              <a:rPr lang="en-NZ" sz="7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Capability Client Communications Communities Compliance Compost</a:t>
            </a:r>
            <a:r>
              <a:rPr lang="en-NZ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88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Consents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Consultation </a:t>
            </a:r>
            <a:r>
              <a:rPr lang="en-NZ" sz="3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Contamination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Coordinate Council Cultural Current Data Degradation </a:t>
            </a:r>
            <a:r>
              <a:rPr lang="en-NZ" sz="7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Design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Detention Developments </a:t>
            </a:r>
            <a:r>
              <a:rPr lang="en-NZ" sz="5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Discharges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Documentation Drafting E. coli Ecosystems Effects Engagement Environment Equipment Evidence Excellence Experienced Expert Facilitating Farming Feasibility Fieldwork First-flush Fit-for-purpose Flooding Fun Geology Graphs Greywater Groundwater Guidelines Handbag Hazardous Hydraulics Innovation Interpretation Investigation </a:t>
            </a:r>
            <a:r>
              <a:rPr lang="en-NZ" sz="7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Irrigation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 Landfills Landscape Land-treatment Leaching Lodge </a:t>
            </a:r>
            <a:r>
              <a:rPr lang="en-NZ" sz="8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Metals Microbiology </a:t>
            </a:r>
            <a:r>
              <a:rPr lang="en-NZ" sz="6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Modelling </a:t>
            </a:r>
            <a:r>
              <a:rPr lang="en-NZ" sz="3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 </a:t>
            </a:r>
            <a:r>
              <a:rPr lang="en-NZ" sz="7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Nitrogen Nutrients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Onsite Optimisation Organics Overseer Papers Pathogens Phosphorus Plain-</a:t>
            </a:r>
            <a:r>
              <a:rPr lang="en-NZ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6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Plans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Preparation Presentations Project Quality Relevant Remediation Reports Research Review </a:t>
            </a:r>
            <a:r>
              <a:rPr lang="en-NZ" sz="6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Sampling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Scientific </a:t>
            </a:r>
            <a:r>
              <a:rPr lang="en-NZ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Septage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Sludge </a:t>
            </a:r>
            <a:r>
              <a:rPr lang="en-NZ" sz="88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Soil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Solutions Spreadsheets Standpipes Stormwater Strategy Support Surface Water Sustainability Systems Team Testing Timely </a:t>
            </a:r>
            <a:r>
              <a:rPr lang="en-NZ" sz="6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Validation </a:t>
            </a:r>
            <a:r>
              <a:rPr lang="en-NZ" sz="88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Wastewater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 Water-balance Waterways</a:t>
            </a:r>
            <a:endParaRPr lang="en-N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600" y="593560"/>
            <a:ext cx="3846875" cy="191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7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CC8D0-DFDC-4797-8B9F-9D927352D0A3}" type="datetimeFigureOut">
              <a:rPr lang="en-NZ" smtClean="0"/>
              <a:t>1/12/2016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4BFA1-FC6A-48F7-9F9A-D590A2FC84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527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3081" y="1461112"/>
            <a:ext cx="10515600" cy="4520237"/>
          </a:xfrm>
        </p:spPr>
        <p:txBody>
          <a:bodyPr>
            <a:normAutofit/>
          </a:bodyPr>
          <a:lstStyle/>
          <a:p>
            <a:r>
              <a:rPr lang="en-NZ" dirty="0"/>
              <a:t>Requiring alternatives to landfill:</a:t>
            </a:r>
          </a:p>
          <a:p>
            <a:pPr lvl="1"/>
            <a:r>
              <a:rPr lang="en-NZ" dirty="0"/>
              <a:t>Waste Minimisation Act (2008)</a:t>
            </a:r>
          </a:p>
          <a:p>
            <a:pPr lvl="1"/>
            <a:endParaRPr lang="en-NZ" dirty="0"/>
          </a:p>
          <a:p>
            <a:r>
              <a:rPr lang="en-NZ" dirty="0"/>
              <a:t>Regulating production, use, transport, handling:</a:t>
            </a:r>
          </a:p>
          <a:p>
            <a:pPr lvl="1"/>
            <a:r>
              <a:rPr lang="en-NZ" dirty="0"/>
              <a:t>RMA (1991), ACVM (1997), HSNO (1996), Health Act (1956), HSWA (2015), Land Transport Act (1998)</a:t>
            </a:r>
          </a:p>
          <a:p>
            <a:endParaRPr lang="en-NZ" dirty="0"/>
          </a:p>
          <a:p>
            <a:r>
              <a:rPr lang="en-NZ" dirty="0"/>
              <a:t>RMA Policy Perspectives</a:t>
            </a:r>
          </a:p>
          <a:p>
            <a:pPr lvl="1"/>
            <a:r>
              <a:rPr lang="en-NZ" dirty="0"/>
              <a:t>Regional and District Plans</a:t>
            </a:r>
          </a:p>
          <a:p>
            <a:pPr lvl="1"/>
            <a:r>
              <a:rPr lang="en-NZ" dirty="0"/>
              <a:t>Resource consenting issues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NZ regulation and policy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824" y="4082324"/>
            <a:ext cx="3158002" cy="21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578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NZ" dirty="0"/>
              <a:t>Consenting requirements for </a:t>
            </a:r>
            <a:r>
              <a:rPr lang="en-NZ" dirty="0" err="1"/>
              <a:t>biosolids</a:t>
            </a:r>
            <a:r>
              <a:rPr lang="en-NZ" dirty="0"/>
              <a:t> and regional rules - HRC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335"/>
            <a:ext cx="10515600" cy="4351338"/>
          </a:xfrm>
        </p:spPr>
        <p:txBody>
          <a:bodyPr>
            <a:normAutofit/>
          </a:bodyPr>
          <a:lstStyle/>
          <a:p>
            <a:r>
              <a:rPr lang="en-NZ" dirty="0"/>
              <a:t>Rule 14-7 - Discharges^ of grade Aa </a:t>
            </a:r>
            <a:r>
              <a:rPr lang="en-NZ" dirty="0" err="1"/>
              <a:t>biosolids</a:t>
            </a:r>
            <a:r>
              <a:rPr lang="en-NZ" dirty="0"/>
              <a:t>* and compost* to production land^ </a:t>
            </a:r>
          </a:p>
          <a:p>
            <a:pPr lvl="1"/>
            <a:r>
              <a:rPr lang="en-NZ" b="1" u="sng" dirty="0"/>
              <a:t>Permitted</a:t>
            </a:r>
            <a:r>
              <a:rPr lang="en-NZ" dirty="0"/>
              <a:t>  </a:t>
            </a:r>
          </a:p>
          <a:p>
            <a:r>
              <a:rPr lang="en-NZ" dirty="0"/>
              <a:t>Rule 14-8 - Grade Ab, Ba or Bb </a:t>
            </a:r>
            <a:r>
              <a:rPr lang="en-NZ" dirty="0" err="1"/>
              <a:t>biosolids</a:t>
            </a:r>
            <a:r>
              <a:rPr lang="en-NZ" dirty="0"/>
              <a:t>* </a:t>
            </a:r>
          </a:p>
          <a:p>
            <a:pPr lvl="1"/>
            <a:r>
              <a:rPr lang="en-NZ" b="1" u="sng" dirty="0"/>
              <a:t>Restricted Discretionary</a:t>
            </a:r>
          </a:p>
          <a:p>
            <a:r>
              <a:rPr lang="en-NZ" dirty="0"/>
              <a:t>Rule 14-7 - Discharges^ of grade Aa biosolids* and compost* to production land^ </a:t>
            </a:r>
          </a:p>
          <a:p>
            <a:pPr lvl="1"/>
            <a:r>
              <a:rPr lang="en-NZ" b="1" u="sng" dirty="0"/>
              <a:t>Permitted </a:t>
            </a:r>
          </a:p>
          <a:p>
            <a:r>
              <a:rPr lang="en-NZ" dirty="0"/>
              <a:t>Rule 14-8 - Grade Ab, Ba or Bb biosolids* </a:t>
            </a:r>
          </a:p>
          <a:p>
            <a:pPr lvl="1"/>
            <a:r>
              <a:rPr lang="en-NZ" b="1" u="sng" dirty="0"/>
              <a:t>Restricted Discretionary</a:t>
            </a:r>
          </a:p>
          <a:p>
            <a:endParaRPr lang="en-NZ" b="1" u="sng" dirty="0"/>
          </a:p>
        </p:txBody>
      </p:sp>
    </p:spTree>
    <p:extLst>
      <p:ext uri="{BB962C8B-B14F-4D97-AF65-F5344CB8AC3E}">
        <p14:creationId xmlns:p14="http://schemas.microsoft.com/office/powerpoint/2010/main" val="229508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NZ" dirty="0"/>
              <a:t>Consenting requirements for </a:t>
            </a:r>
            <a:r>
              <a:rPr lang="en-NZ" dirty="0" err="1"/>
              <a:t>biosolids</a:t>
            </a:r>
            <a:r>
              <a:rPr lang="en-NZ" dirty="0"/>
              <a:t> and regional rules - GWRC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Rule 77: Application of Aa biosolids to land </a:t>
            </a:r>
          </a:p>
          <a:p>
            <a:pPr lvl="1"/>
            <a:r>
              <a:rPr lang="en-NZ" b="1" u="sng" dirty="0"/>
              <a:t>Permitted activity </a:t>
            </a:r>
          </a:p>
          <a:p>
            <a:pPr lvl="1"/>
            <a:endParaRPr lang="en-NZ" dirty="0"/>
          </a:p>
          <a:p>
            <a:r>
              <a:rPr lang="en-NZ" dirty="0"/>
              <a:t>Rule 78: Application of biosolids (Ab, Ba, or Bb) to land</a:t>
            </a:r>
          </a:p>
          <a:p>
            <a:pPr lvl="1"/>
            <a:r>
              <a:rPr lang="en-NZ" b="1" u="sng" dirty="0"/>
              <a:t>Restricted discretionary activity</a:t>
            </a:r>
          </a:p>
          <a:p>
            <a:endParaRPr lang="en-NZ" dirty="0"/>
          </a:p>
          <a:p>
            <a:pPr lvl="1"/>
            <a:endParaRPr lang="en-NZ" b="1" u="sng" dirty="0"/>
          </a:p>
        </p:txBody>
      </p:sp>
    </p:spTree>
    <p:extLst>
      <p:ext uri="{BB962C8B-B14F-4D97-AF65-F5344CB8AC3E}">
        <p14:creationId xmlns:p14="http://schemas.microsoft.com/office/powerpoint/2010/main" val="371133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Industry restrictions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04644" y="1394002"/>
            <a:ext cx="10515600" cy="4351338"/>
          </a:xfrm>
        </p:spPr>
        <p:txBody>
          <a:bodyPr/>
          <a:lstStyle/>
          <a:p>
            <a:r>
              <a:rPr lang="en-NZ" dirty="0"/>
              <a:t>Only Fonterra</a:t>
            </a: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 rotWithShape="1">
          <a:blip r:embed="rId3"/>
          <a:srcRect t="47037" b="20764"/>
          <a:stretch/>
        </p:blipFill>
        <p:spPr>
          <a:xfrm>
            <a:off x="943465" y="1981705"/>
            <a:ext cx="10187624" cy="425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94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NES for Contaminated Land Management – what does it mean for </a:t>
            </a:r>
            <a:r>
              <a:rPr lang="en-NZ" dirty="0" err="1"/>
              <a:t>biosolids</a:t>
            </a:r>
            <a:r>
              <a:rPr lang="en-NZ" dirty="0"/>
              <a:t> and </a:t>
            </a:r>
            <a:r>
              <a:rPr lang="en-NZ" dirty="0" err="1"/>
              <a:t>sludges</a:t>
            </a:r>
            <a:r>
              <a:rPr lang="en-NZ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/>
              <a:t>Hazardous Activities and Industries List (HAIL)</a:t>
            </a:r>
          </a:p>
          <a:p>
            <a:r>
              <a:rPr lang="en-NZ" dirty="0"/>
              <a:t>G Cemeteries and waste recycling, treatment and disposal </a:t>
            </a:r>
          </a:p>
          <a:p>
            <a:pPr lvl="1"/>
            <a:r>
              <a:rPr lang="en-NZ" dirty="0"/>
              <a:t>1. Cemeteries </a:t>
            </a:r>
          </a:p>
          <a:p>
            <a:pPr lvl="1"/>
            <a:r>
              <a:rPr lang="en-NZ" dirty="0"/>
              <a:t>2. Drum or tank reconditioning or recycling </a:t>
            </a:r>
          </a:p>
          <a:p>
            <a:pPr lvl="1"/>
            <a:r>
              <a:rPr lang="en-NZ" dirty="0"/>
              <a:t>3. Landfill sites </a:t>
            </a:r>
          </a:p>
          <a:p>
            <a:pPr lvl="1"/>
            <a:r>
              <a:rPr lang="en-NZ" dirty="0"/>
              <a:t>4. Scrap yards including automotive dismantling, wrecking or scrap metal yards </a:t>
            </a:r>
          </a:p>
          <a:p>
            <a:pPr lvl="1"/>
            <a:r>
              <a:rPr lang="en-NZ" dirty="0"/>
              <a:t>5. Waste disposal to land (</a:t>
            </a:r>
            <a:r>
              <a:rPr lang="en-NZ" dirty="0">
                <a:solidFill>
                  <a:srgbClr val="00B0F0"/>
                </a:solidFill>
              </a:rPr>
              <a:t>excluding where </a:t>
            </a:r>
            <a:r>
              <a:rPr lang="en-NZ" dirty="0" err="1">
                <a:solidFill>
                  <a:srgbClr val="00B0F0"/>
                </a:solidFill>
              </a:rPr>
              <a:t>biosolids</a:t>
            </a:r>
            <a:r>
              <a:rPr lang="en-NZ" dirty="0">
                <a:solidFill>
                  <a:srgbClr val="00B0F0"/>
                </a:solidFill>
              </a:rPr>
              <a:t> have been used as soil conditioners</a:t>
            </a:r>
            <a:r>
              <a:rPr lang="en-NZ" dirty="0"/>
              <a:t>) </a:t>
            </a:r>
          </a:p>
          <a:p>
            <a:pPr lvl="1"/>
            <a:r>
              <a:rPr lang="en-NZ" dirty="0"/>
              <a:t>6. Waste recycling or waste or wastewater treatment</a:t>
            </a:r>
          </a:p>
        </p:txBody>
      </p:sp>
    </p:spTree>
    <p:extLst>
      <p:ext uri="{BB962C8B-B14F-4D97-AF65-F5344CB8AC3E}">
        <p14:creationId xmlns:p14="http://schemas.microsoft.com/office/powerpoint/2010/main" val="1107233602"/>
      </p:ext>
    </p:extLst>
  </p:cSld>
  <p:clrMapOvr>
    <a:masterClrMapping/>
  </p:clrMapOvr>
</p:sld>
</file>

<file path=ppt/theme/theme1.xml><?xml version="1.0" encoding="utf-8"?>
<a:theme xmlns:a="http://schemas.openxmlformats.org/drawingml/2006/main" name="LEI_MA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45f8af3-9d60-4208-a998-ade093f65f50">
      <UserInfo>
        <DisplayName>Hamish Lowe</DisplayName>
        <AccountId>16</AccountId>
        <AccountType/>
      </UserInfo>
      <UserInfo>
        <DisplayName>Jane Petch</DisplayName>
        <AccountId>22</AccountId>
        <AccountType/>
      </UserInfo>
      <UserInfo>
        <DisplayName>Rob Potts</DisplayName>
        <AccountId>20</AccountId>
        <AccountType/>
      </UserInfo>
      <UserInfo>
        <DisplayName>Katie Beecroft</DisplayName>
        <AccountId>24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EE5B210CCE3443A3B3B551BCEAF8A4" ma:contentTypeVersion="2" ma:contentTypeDescription="Create a new document." ma:contentTypeScope="" ma:versionID="f96ebdb45edea1bdd44ecd177746d387">
  <xsd:schema xmlns:xsd="http://www.w3.org/2001/XMLSchema" xmlns:xs="http://www.w3.org/2001/XMLSchema" xmlns:p="http://schemas.microsoft.com/office/2006/metadata/properties" xmlns:ns2="d45f8af3-9d60-4208-a998-ade093f65f50" targetNamespace="http://schemas.microsoft.com/office/2006/metadata/properties" ma:root="true" ma:fieldsID="f2872d972224d4f16f6c1f2a969c91af" ns2:_="">
    <xsd:import namespace="d45f8af3-9d60-4208-a998-ade093f65f5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5f8af3-9d60-4208-a998-ade093f65f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DE5F29-7267-405E-9B68-EDE73144B549}">
  <ds:schemaRefs>
    <ds:schemaRef ds:uri="d45f8af3-9d60-4208-a998-ade093f65f50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D454CB6-9C24-46C8-ACC4-7E667D4212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5f8af3-9d60-4208-a998-ade093f65f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A2CD10-A20D-4D8A-AFDA-16436A00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7689</TotalTime>
  <Words>232</Words>
  <Application>Microsoft Office PowerPoint</Application>
  <PresentationFormat>Custom</PresentationFormat>
  <Paragraphs>45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LEI_MASTER</vt:lpstr>
      <vt:lpstr>NZ regulation and policy</vt:lpstr>
      <vt:lpstr>Consenting requirements for biosolids and regional rules - HRC</vt:lpstr>
      <vt:lpstr>Consenting requirements for biosolids and regional rules - GWRC</vt:lpstr>
      <vt:lpstr>Industry restrictions </vt:lpstr>
      <vt:lpstr>NES for Contaminated Land Management – what does it mean for biosolids and sludges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 Chapple</dc:creator>
  <cp:lastModifiedBy>Nicola Helme</cp:lastModifiedBy>
  <cp:revision>80</cp:revision>
  <cp:lastPrinted>2016-11-23T23:27:26Z</cp:lastPrinted>
  <dcterms:created xsi:type="dcterms:W3CDTF">2015-03-26T03:35:29Z</dcterms:created>
  <dcterms:modified xsi:type="dcterms:W3CDTF">2016-12-01T05:09:46Z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0x0101004CEE5B210CCE3443A3B3B551BCEAF8A4</vt:lpwstr>
  </property>
</Properties>
</file>