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4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1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F19"/>
    <a:srgbClr val="30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F98A3-3129-4A34-B951-F1434C610C0A}" type="datetimeFigureOut">
              <a:rPr lang="en-NZ" smtClean="0"/>
              <a:t>1/12/2016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CEB8-6F78-4498-B6F0-4FAED610E8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4460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6"/>
          <p:cNvSpPr txBox="1">
            <a:spLocks/>
          </p:cNvSpPr>
          <p:nvPr userDrawn="1"/>
        </p:nvSpPr>
        <p:spPr>
          <a:xfrm>
            <a:off x="0" y="1122363"/>
            <a:ext cx="12192000" cy="52611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Advice AEE Agricultural Analysis Application Approachable Assessments Assimilation Assistance </a:t>
            </a:r>
            <a:r>
              <a:rPr lang="en-NZ" sz="7200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Biosolids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Capability Client Communications Communities Compliance Compost</a:t>
            </a:r>
            <a:r>
              <a:rPr lang="en-NZ" sz="4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Consents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N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Coordinate Council Cultural Current Data Degradation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Detention Developments </a:t>
            </a:r>
            <a:r>
              <a:rPr lang="en-NZ" sz="5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Discharges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Drafting E. coli Ecosystems Effects Engagement Environment Equipment Evidence Excellence Experienced Expert Facilitating Farming Feasibility Fieldwork First-flush Fit-for-purpose Flooding Fun Geology Graphs Greywater Groundwater Guidelines Handbag Hazardous Hydraulics Innovation Interpretation Investigation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Irrigation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 Landfills Landscape Land-treatment Leaching Lodge </a:t>
            </a:r>
            <a:r>
              <a:rPr lang="en-NZ" sz="8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Metals Microbiology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Modelling </a:t>
            </a:r>
            <a:r>
              <a:rPr lang="en-NZ" sz="3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 </a:t>
            </a:r>
            <a:r>
              <a:rPr lang="en-NZ" sz="7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Nitrogen Nutrients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Onsite Optimisation Organics Overseer Papers Pathogens Phosphorus Plain-</a:t>
            </a:r>
            <a:r>
              <a:rPr lang="en-NZ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Plans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 Presentations Project Quality Relevant Remediation Reports Research Review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 </a:t>
            </a:r>
            <a:r>
              <a:rPr lang="en-NZ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Septage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Sludge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Solutions Spreadsheets Standpipes Stormwater Strategy Support Surface Water Sustainability Systems Team Testing Timely </a:t>
            </a:r>
            <a:r>
              <a:rPr lang="en-NZ" sz="6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Validation </a:t>
            </a:r>
            <a:r>
              <a:rPr lang="en-NZ" sz="8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Wastewater </a:t>
            </a:r>
            <a:r>
              <a:rPr lang="en-NZ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Water-balance Waterways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0704" y="1354388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283F1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0704" y="5241056"/>
            <a:ext cx="9144000" cy="57202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283F1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author</a:t>
            </a:r>
            <a:endParaRPr lang="en-NZ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212" y="109615"/>
            <a:ext cx="1762338" cy="87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9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6673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412" y="0"/>
            <a:ext cx="12006938" cy="1097346"/>
          </a:xfrm>
        </p:spPr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18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12" y="0"/>
            <a:ext cx="12006938" cy="1097346"/>
          </a:xfrm>
        </p:spPr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959" y="1822450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7412" y="1122363"/>
            <a:ext cx="1175429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1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008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1099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383547"/>
            <a:ext cx="12192000" cy="474453"/>
          </a:xfrm>
          <a:prstGeom prst="rect">
            <a:avLst/>
          </a:prstGeom>
          <a:solidFill>
            <a:srgbClr val="283F1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>
                <a:solidFill>
                  <a:schemeClr val="bg1"/>
                </a:solidFill>
              </a:rPr>
              <a:t>www.lei.co.nz</a:t>
            </a:r>
            <a:r>
              <a:rPr lang="en-NZ" sz="1200" baseline="0" dirty="0">
                <a:solidFill>
                  <a:schemeClr val="bg1"/>
                </a:solidFill>
              </a:rPr>
              <a:t>  </a:t>
            </a:r>
            <a:r>
              <a:rPr lang="en-NZ" sz="1200" dirty="0">
                <a:solidFill>
                  <a:schemeClr val="bg1"/>
                </a:solidFill>
              </a:rPr>
              <a:t>|  Palmerston </a:t>
            </a:r>
            <a:r>
              <a:rPr lang="en-NZ" sz="1200">
                <a:solidFill>
                  <a:schemeClr val="bg1"/>
                </a:solidFill>
              </a:rPr>
              <a:t>North Christchurch </a:t>
            </a:r>
            <a:r>
              <a:rPr lang="en-NZ" sz="1200" dirty="0">
                <a:solidFill>
                  <a:schemeClr val="bg1"/>
                </a:solidFill>
              </a:rPr>
              <a:t>Wellington  |  office@lei.co.nz</a:t>
            </a:r>
          </a:p>
        </p:txBody>
      </p:sp>
      <p:sp>
        <p:nvSpPr>
          <p:cNvPr id="3" name="Content Placeholder 6"/>
          <p:cNvSpPr txBox="1">
            <a:spLocks/>
          </p:cNvSpPr>
          <p:nvPr userDrawn="1"/>
        </p:nvSpPr>
        <p:spPr>
          <a:xfrm>
            <a:off x="905238" y="3162480"/>
            <a:ext cx="10515600" cy="329687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Advice AEE Agricultural Analysis Application Approachable Assessments Assimilation Assistance </a:t>
            </a:r>
            <a:r>
              <a:rPr lang="en-NZ" sz="72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Biosolids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Capability Client Communications Communities Compliance Compost</a:t>
            </a:r>
            <a:r>
              <a:rPr lang="en-NZ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Consents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NZ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Coordinate Council Cultural Current Data Degradation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Detention Developments </a:t>
            </a:r>
            <a:r>
              <a:rPr lang="en-NZ" sz="5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Discharges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Drafting E. coli Ecosystems Effects Engagement Environment Equipment Evidence Excellence Experienced Expert Facilitating Farming Feasibility Fieldwork First-flush Fit-for-purpose Flooding Fun Geology Graphs Greywater Groundwater Guidelines Handbag Hazardous Hydraulics Innovation Interpretation Investigation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Irrigation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 Landfills Landscape Land-treatment Leaching Lodge </a:t>
            </a:r>
            <a:r>
              <a:rPr lang="en-NZ" sz="8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Metals Microbiology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Modelling </a:t>
            </a:r>
            <a:r>
              <a:rPr lang="en-NZ" sz="3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 </a:t>
            </a:r>
            <a:r>
              <a:rPr lang="en-NZ" sz="7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Nitrogen Nutrients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Onsite Optimisation Organics Overseer Papers Pathogens Phosphorus Plain-</a:t>
            </a:r>
            <a:r>
              <a:rPr lang="en-NZ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Plans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 Presentations Project Quality Relevant Remediation Reports Research Review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 </a:t>
            </a:r>
            <a:r>
              <a:rPr lang="en-NZ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Septage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Sludge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Solutions Spreadsheets Standpipes Stormwater Strategy Support Surface Water Sustainability Systems Team Testing Timely </a:t>
            </a:r>
            <a:r>
              <a:rPr lang="en-NZ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Validation </a:t>
            </a:r>
            <a:r>
              <a:rPr lang="en-NZ" sz="8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Wastewater </a:t>
            </a:r>
            <a:r>
              <a:rPr lang="en-NZ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 Water-balance Waterways</a:t>
            </a:r>
            <a:endParaRPr lang="en-N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00" y="593560"/>
            <a:ext cx="3846875" cy="191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CC8D0-DFDC-4797-8B9F-9D927352D0A3}" type="datetimeFigureOut">
              <a:rPr lang="en-NZ" smtClean="0"/>
              <a:t>1/12/2016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4BFA1-FC6A-48F7-9F9A-D590A2FC84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27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9811" y="1553392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Ministry for the Environment Waste Minimisation Fund </a:t>
            </a:r>
          </a:p>
          <a:p>
            <a:r>
              <a:rPr lang="en-NZ" dirty="0"/>
              <a:t>“Small Community Collective Biosolids Strategy – Rural Lower North Island”</a:t>
            </a:r>
          </a:p>
          <a:p>
            <a:r>
              <a:rPr lang="en-NZ" dirty="0"/>
              <a:t>Led by LEI and ESR/CIBR</a:t>
            </a:r>
          </a:p>
          <a:p>
            <a:r>
              <a:rPr lang="en-NZ" dirty="0"/>
              <a:t>Funded for 3 years</a:t>
            </a:r>
          </a:p>
          <a:p>
            <a:r>
              <a:rPr lang="en-NZ" dirty="0"/>
              <a:t>Aims: develop a collective biosolids strategy and use programme in the lower North Island. </a:t>
            </a:r>
          </a:p>
          <a:p>
            <a:r>
              <a:rPr lang="en-NZ" dirty="0"/>
              <a:t>Partners: </a:t>
            </a:r>
          </a:p>
          <a:p>
            <a:pPr lvl="1"/>
            <a:r>
              <a:rPr lang="en-NZ" dirty="0" err="1"/>
              <a:t>Manawatu</a:t>
            </a:r>
            <a:r>
              <a:rPr lang="en-NZ" dirty="0"/>
              <a:t> District Council; </a:t>
            </a:r>
          </a:p>
          <a:p>
            <a:pPr lvl="1"/>
            <a:r>
              <a:rPr lang="en-NZ" dirty="0"/>
              <a:t>Rangitikei District Council; </a:t>
            </a:r>
          </a:p>
          <a:p>
            <a:pPr lvl="1"/>
            <a:r>
              <a:rPr lang="en-NZ" dirty="0" err="1"/>
              <a:t>Tararua</a:t>
            </a:r>
            <a:r>
              <a:rPr lang="en-NZ" dirty="0"/>
              <a:t> District Council; </a:t>
            </a:r>
          </a:p>
          <a:p>
            <a:pPr lvl="1"/>
            <a:r>
              <a:rPr lang="en-NZ" dirty="0"/>
              <a:t>Whanganui District Council; </a:t>
            </a:r>
          </a:p>
          <a:p>
            <a:pPr lvl="1"/>
            <a:r>
              <a:rPr lang="en-NZ" dirty="0"/>
              <a:t>Masterton District Council; </a:t>
            </a:r>
          </a:p>
          <a:p>
            <a:pPr lvl="1"/>
            <a:r>
              <a:rPr lang="en-NZ" dirty="0" err="1"/>
              <a:t>Kapiti</a:t>
            </a:r>
            <a:r>
              <a:rPr lang="en-NZ" dirty="0"/>
              <a:t> Coast District Council; </a:t>
            </a:r>
          </a:p>
          <a:p>
            <a:pPr lvl="1"/>
            <a:r>
              <a:rPr lang="en-NZ" dirty="0" err="1"/>
              <a:t>Horowhenua</a:t>
            </a:r>
            <a:r>
              <a:rPr lang="en-NZ" dirty="0"/>
              <a:t> District Council; </a:t>
            </a:r>
          </a:p>
          <a:p>
            <a:pPr lvl="1"/>
            <a:r>
              <a:rPr lang="en-NZ" dirty="0" err="1"/>
              <a:t>Ruapehu</a:t>
            </a:r>
            <a:r>
              <a:rPr lang="en-NZ" dirty="0"/>
              <a:t> District Council, and </a:t>
            </a:r>
          </a:p>
          <a:p>
            <a:pPr lvl="1"/>
            <a:r>
              <a:rPr lang="en-NZ" dirty="0"/>
              <a:t>Horizons Regional Council.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Regional Strategy</a:t>
            </a:r>
          </a:p>
        </p:txBody>
      </p:sp>
    </p:spTree>
    <p:extLst>
      <p:ext uri="{BB962C8B-B14F-4D97-AF65-F5344CB8AC3E}">
        <p14:creationId xmlns:p14="http://schemas.microsoft.com/office/powerpoint/2010/main" val="15946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612" y="1534122"/>
            <a:ext cx="10515600" cy="4351338"/>
          </a:xfrm>
        </p:spPr>
        <p:txBody>
          <a:bodyPr>
            <a:normAutofit/>
          </a:bodyPr>
          <a:lstStyle/>
          <a:p>
            <a:r>
              <a:rPr lang="en-NZ" sz="3600" dirty="0"/>
              <a:t>Form Governance Group – representative from each partner Council</a:t>
            </a:r>
          </a:p>
          <a:p>
            <a:r>
              <a:rPr lang="en-NZ" sz="3600" dirty="0"/>
              <a:t>Key contacts at each Council:</a:t>
            </a:r>
          </a:p>
          <a:p>
            <a:pPr lvl="1"/>
            <a:r>
              <a:rPr lang="en-NZ" sz="3600" dirty="0"/>
              <a:t>to provide information for Gaps Analysis – work starting now!</a:t>
            </a:r>
          </a:p>
          <a:p>
            <a:pPr lvl="1"/>
            <a:r>
              <a:rPr lang="en-NZ" sz="3600" dirty="0"/>
              <a:t>to be involved in field trial design – work starting now!</a:t>
            </a:r>
          </a:p>
          <a:p>
            <a:pPr lvl="1"/>
            <a:endParaRPr lang="en-NZ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do we need from you today?</a:t>
            </a:r>
          </a:p>
        </p:txBody>
      </p:sp>
    </p:spTree>
    <p:extLst>
      <p:ext uri="{BB962C8B-B14F-4D97-AF65-F5344CB8AC3E}">
        <p14:creationId xmlns:p14="http://schemas.microsoft.com/office/powerpoint/2010/main" val="63095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94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Task 01: Project management (Hamish Lowe)</a:t>
            </a:r>
          </a:p>
          <a:p>
            <a:r>
              <a:rPr lang="en-NZ" dirty="0"/>
              <a:t>Task 02: Project Governance Group </a:t>
            </a:r>
          </a:p>
          <a:p>
            <a:pPr lvl="1"/>
            <a:r>
              <a:rPr lang="en-NZ" dirty="0"/>
              <a:t>Provide support to Project Manager</a:t>
            </a:r>
          </a:p>
          <a:p>
            <a:pPr lvl="1"/>
            <a:r>
              <a:rPr lang="en-NZ" dirty="0"/>
              <a:t>Identify and manage internal Council issues </a:t>
            </a:r>
          </a:p>
          <a:p>
            <a:pPr lvl="1"/>
            <a:r>
              <a:rPr lang="en-NZ" dirty="0"/>
              <a:t>Aid dissemination of project information within individual Councils</a:t>
            </a:r>
          </a:p>
          <a:p>
            <a:pPr lvl="1"/>
            <a:r>
              <a:rPr lang="en-NZ" dirty="0"/>
              <a:t>Group to consist of each partner council and a representative from LEI and ESR</a:t>
            </a:r>
          </a:p>
          <a:p>
            <a:pPr lvl="2"/>
            <a:r>
              <a:rPr lang="en-NZ" b="1" u="sng" dirty="0">
                <a:solidFill>
                  <a:srgbClr val="FF0000"/>
                </a:solidFill>
              </a:rPr>
              <a:t>Can we form this group today????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Project workplan</a:t>
            </a:r>
          </a:p>
        </p:txBody>
      </p:sp>
    </p:spTree>
    <p:extLst>
      <p:ext uri="{BB962C8B-B14F-4D97-AF65-F5344CB8AC3E}">
        <p14:creationId xmlns:p14="http://schemas.microsoft.com/office/powerpoint/2010/main" val="378098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6589" y="14611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Task 1a: What is happening now?</a:t>
            </a:r>
          </a:p>
          <a:p>
            <a:r>
              <a:rPr lang="en-NZ" dirty="0"/>
              <a:t>Desk top study</a:t>
            </a:r>
          </a:p>
          <a:p>
            <a:pPr lvl="1"/>
            <a:r>
              <a:rPr lang="en-NZ" sz="2800" dirty="0"/>
              <a:t>Review available information</a:t>
            </a:r>
          </a:p>
          <a:p>
            <a:pPr lvl="1"/>
            <a:r>
              <a:rPr lang="en-NZ" sz="2800" dirty="0"/>
              <a:t>Data will be collated to generate a regional picture of the volumes and types of sludge that require management. </a:t>
            </a:r>
          </a:p>
          <a:p>
            <a:pPr lvl="1"/>
            <a:r>
              <a:rPr lang="en-NZ" b="1" u="sng" dirty="0">
                <a:solidFill>
                  <a:srgbClr val="FF0000"/>
                </a:solidFill>
              </a:rPr>
              <a:t>Starting now!!!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Stage 1 Gap analysis</a:t>
            </a:r>
            <a:endParaRPr lang="en-NZ" dirty="0">
              <a:solidFill>
                <a:srgbClr val="FF0000"/>
              </a:solidFill>
            </a:endParaRPr>
          </a:p>
        </p:txBody>
      </p:sp>
      <p:pic>
        <p:nvPicPr>
          <p:cNvPr id="4" name="Picture 3" descr="Buy Call-Back Solutions for the Call Center | Fonol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528" y="4433557"/>
            <a:ext cx="2599194" cy="1886254"/>
          </a:xfrm>
          <a:prstGeom prst="rect">
            <a:avLst/>
          </a:prstGeom>
        </p:spPr>
      </p:pic>
      <p:sp>
        <p:nvSpPr>
          <p:cNvPr id="5" name="Speech Bubble: Oval 4"/>
          <p:cNvSpPr/>
          <p:nvPr/>
        </p:nvSpPr>
        <p:spPr>
          <a:xfrm>
            <a:off x="9035358" y="3521798"/>
            <a:ext cx="2000816" cy="164773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Who are the key Council contacts?</a:t>
            </a:r>
          </a:p>
        </p:txBody>
      </p:sp>
    </p:spTree>
    <p:extLst>
      <p:ext uri="{BB962C8B-B14F-4D97-AF65-F5344CB8AC3E}">
        <p14:creationId xmlns:p14="http://schemas.microsoft.com/office/powerpoint/2010/main" val="12240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088" y="1209444"/>
            <a:ext cx="10515600" cy="4351338"/>
          </a:xfrm>
        </p:spPr>
        <p:txBody>
          <a:bodyPr/>
          <a:lstStyle/>
          <a:p>
            <a:r>
              <a:rPr lang="en-NZ" dirty="0"/>
              <a:t>Task 1b Site visits and field investigations</a:t>
            </a:r>
          </a:p>
          <a:p>
            <a:pPr lvl="1"/>
            <a:r>
              <a:rPr lang="en-NZ" dirty="0"/>
              <a:t>Site visit and field work to determine sludge volumes and characteristics </a:t>
            </a:r>
            <a:r>
              <a:rPr lang="en-NZ" b="1" dirty="0"/>
              <a:t>where data is not available</a:t>
            </a:r>
          </a:p>
          <a:p>
            <a:pPr lvl="1"/>
            <a:r>
              <a:rPr lang="en-NZ" b="1" u="sng" dirty="0">
                <a:solidFill>
                  <a:srgbClr val="FF0000"/>
                </a:solidFill>
              </a:rPr>
              <a:t>Early next year</a:t>
            </a:r>
          </a:p>
          <a:p>
            <a:r>
              <a:rPr lang="en-NZ" dirty="0"/>
              <a:t>Task 1c Gap analysis report</a:t>
            </a:r>
          </a:p>
          <a:p>
            <a:pPr lvl="1"/>
            <a:r>
              <a:rPr lang="en-NZ" dirty="0"/>
              <a:t>Collate all information from desk top study and field work into final report</a:t>
            </a:r>
          </a:p>
          <a:p>
            <a:pPr lvl="1"/>
            <a:r>
              <a:rPr lang="en-NZ" dirty="0"/>
              <a:t>Output: Final report sent to partner councils and </a:t>
            </a:r>
            <a:r>
              <a:rPr lang="en-NZ" dirty="0" err="1"/>
              <a:t>MfE</a:t>
            </a:r>
            <a:endParaRPr lang="en-NZ" dirty="0"/>
          </a:p>
          <a:p>
            <a:pPr lvl="1"/>
            <a:r>
              <a:rPr lang="en-NZ" b="1" u="sng" dirty="0">
                <a:solidFill>
                  <a:srgbClr val="FF0000"/>
                </a:solidFill>
              </a:rPr>
              <a:t>April 2017</a:t>
            </a:r>
          </a:p>
        </p:txBody>
      </p:sp>
    </p:spTree>
    <p:extLst>
      <p:ext uri="{BB962C8B-B14F-4D97-AF65-F5344CB8AC3E}">
        <p14:creationId xmlns:p14="http://schemas.microsoft.com/office/powerpoint/2010/main" val="45872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1422" y="1318501"/>
            <a:ext cx="10515600" cy="4351338"/>
          </a:xfrm>
        </p:spPr>
        <p:txBody>
          <a:bodyPr>
            <a:normAutofit/>
          </a:bodyPr>
          <a:lstStyle/>
          <a:p>
            <a:r>
              <a:rPr lang="en-NZ" dirty="0"/>
              <a:t>Identify regional capacity and areas where Councils could work together.</a:t>
            </a:r>
          </a:p>
          <a:p>
            <a:r>
              <a:rPr lang="en-NZ" dirty="0"/>
              <a:t>Develop matrix where the various contributions can be shown from each partner.  </a:t>
            </a:r>
          </a:p>
          <a:p>
            <a:r>
              <a:rPr lang="en-NZ" dirty="0"/>
              <a:t>Scope and potential for working together will be described in a Memorandum of Understanding (MoU).</a:t>
            </a:r>
          </a:p>
          <a:p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July 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Stage 2 Opportunities to Work Together</a:t>
            </a:r>
          </a:p>
        </p:txBody>
      </p:sp>
    </p:spTree>
    <p:extLst>
      <p:ext uri="{BB962C8B-B14F-4D97-AF65-F5344CB8AC3E}">
        <p14:creationId xmlns:p14="http://schemas.microsoft.com/office/powerpoint/2010/main" val="213301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5921" y="1419168"/>
            <a:ext cx="10515600" cy="4351338"/>
          </a:xfrm>
        </p:spPr>
        <p:txBody>
          <a:bodyPr>
            <a:normAutofit/>
          </a:bodyPr>
          <a:lstStyle/>
          <a:p>
            <a:r>
              <a:rPr lang="en-NZ" dirty="0"/>
              <a:t>Develop an iwi engagement plan 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January 2017</a:t>
            </a:r>
          </a:p>
          <a:p>
            <a:r>
              <a:rPr lang="en-NZ" dirty="0"/>
              <a:t>Workshop with local iwi and </a:t>
            </a:r>
            <a:r>
              <a:rPr lang="en-NZ" dirty="0" err="1"/>
              <a:t>Hapū</a:t>
            </a:r>
            <a:r>
              <a:rPr lang="en-NZ" dirty="0"/>
              <a:t>; short list of preferred scenarios for biosolids 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April 2017</a:t>
            </a:r>
          </a:p>
          <a:p>
            <a:r>
              <a:rPr lang="en-NZ" dirty="0"/>
              <a:t>Draft Engagement Framework circulated to partner councils and external peer reviewers.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December 2017</a:t>
            </a:r>
          </a:p>
          <a:p>
            <a:r>
              <a:rPr lang="en-NZ" dirty="0"/>
              <a:t>Engagement Framework finalised and published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May 2018</a:t>
            </a:r>
          </a:p>
          <a:p>
            <a:pPr lvl="1"/>
            <a:endParaRPr lang="en-NZ" b="1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5062" y="99588"/>
            <a:ext cx="12006938" cy="1097346"/>
          </a:xfrm>
        </p:spPr>
        <p:txBody>
          <a:bodyPr>
            <a:normAutofit fontScale="90000"/>
          </a:bodyPr>
          <a:lstStyle/>
          <a:p>
            <a:r>
              <a:rPr lang="en-NZ" dirty="0"/>
              <a:t>Stage 3 Community and Stakeholder Engagement Framework</a:t>
            </a:r>
          </a:p>
        </p:txBody>
      </p:sp>
    </p:spTree>
    <p:extLst>
      <p:ext uri="{BB962C8B-B14F-4D97-AF65-F5344CB8AC3E}">
        <p14:creationId xmlns:p14="http://schemas.microsoft.com/office/powerpoint/2010/main" val="339204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Using background information collected in Stages 1, 2 and 3 - develop ‘straw men’ scenarios of what collective and regional biosolids management might look like. </a:t>
            </a:r>
          </a:p>
          <a:p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October 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Stage 4 Scenario Evaluation</a:t>
            </a:r>
          </a:p>
        </p:txBody>
      </p:sp>
    </p:spTree>
    <p:extLst>
      <p:ext uri="{BB962C8B-B14F-4D97-AF65-F5344CB8AC3E}">
        <p14:creationId xmlns:p14="http://schemas.microsoft.com/office/powerpoint/2010/main" val="288873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The background work, including scenarios and engagement, will form draft strategy.</a:t>
            </a:r>
          </a:p>
          <a:p>
            <a:r>
              <a:rPr lang="en-NZ" dirty="0"/>
              <a:t>Workshop - evaluate and debate the potential range of collective biosolids management scenarios and options. </a:t>
            </a:r>
          </a:p>
          <a:p>
            <a:r>
              <a:rPr lang="en-NZ" dirty="0"/>
              <a:t>Draft strategy - short list of preferred scenarios for managing biosolids and forward action plan, including a ratified framework for engagement with stakeholders.</a:t>
            </a:r>
          </a:p>
          <a:p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October 2017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Stage 5 Draft Strategy</a:t>
            </a:r>
          </a:p>
        </p:txBody>
      </p:sp>
    </p:spTree>
    <p:extLst>
      <p:ext uri="{BB962C8B-B14F-4D97-AF65-F5344CB8AC3E}">
        <p14:creationId xmlns:p14="http://schemas.microsoft.com/office/powerpoint/2010/main" val="29041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088" y="1469502"/>
            <a:ext cx="10515600" cy="4351338"/>
          </a:xfrm>
        </p:spPr>
        <p:txBody>
          <a:bodyPr>
            <a:normAutofit/>
          </a:bodyPr>
          <a:lstStyle/>
          <a:p>
            <a:r>
              <a:rPr lang="en-NZ" dirty="0"/>
              <a:t>Develop field trial design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January 2017</a:t>
            </a:r>
          </a:p>
          <a:p>
            <a:r>
              <a:rPr lang="en-NZ" dirty="0"/>
              <a:t>Site preparation 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April 2017</a:t>
            </a:r>
          </a:p>
          <a:p>
            <a:r>
              <a:rPr lang="en-NZ" dirty="0"/>
              <a:t>Collect sludges from at least 3 different districts. </a:t>
            </a:r>
          </a:p>
          <a:p>
            <a:r>
              <a:rPr lang="en-NZ" dirty="0"/>
              <a:t>Set-up field trial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July 2017</a:t>
            </a:r>
          </a:p>
          <a:p>
            <a:r>
              <a:rPr lang="en-NZ" dirty="0"/>
              <a:t>Monitor trial</a:t>
            </a:r>
          </a:p>
          <a:p>
            <a:pPr lvl="1"/>
            <a:r>
              <a:rPr lang="en-NZ" dirty="0"/>
              <a:t>Due date: </a:t>
            </a:r>
            <a:r>
              <a:rPr lang="en-NZ" b="1" u="sng" dirty="0">
                <a:solidFill>
                  <a:srgbClr val="FF0000"/>
                </a:solidFill>
              </a:rPr>
              <a:t>October 2017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Stage 6 Biosolids treatment and processing trials</a:t>
            </a:r>
          </a:p>
        </p:txBody>
      </p:sp>
    </p:spTree>
    <p:extLst>
      <p:ext uri="{BB962C8B-B14F-4D97-AF65-F5344CB8AC3E}">
        <p14:creationId xmlns:p14="http://schemas.microsoft.com/office/powerpoint/2010/main" val="140820234"/>
      </p:ext>
    </p:extLst>
  </p:cSld>
  <p:clrMapOvr>
    <a:masterClrMapping/>
  </p:clrMapOvr>
</p:sld>
</file>

<file path=ppt/theme/theme1.xml><?xml version="1.0" encoding="utf-8"?>
<a:theme xmlns:a="http://schemas.openxmlformats.org/drawingml/2006/main" name="LEI_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45f8af3-9d60-4208-a998-ade093f65f50">
      <UserInfo>
        <DisplayName>Hamish Lowe</DisplayName>
        <AccountId>16</AccountId>
        <AccountType/>
      </UserInfo>
      <UserInfo>
        <DisplayName>Jane Petch</DisplayName>
        <AccountId>22</AccountId>
        <AccountType/>
      </UserInfo>
      <UserInfo>
        <DisplayName>Rob Potts</DisplayName>
        <AccountId>20</AccountId>
        <AccountType/>
      </UserInfo>
      <UserInfo>
        <DisplayName>Katie Beecroft</DisplayName>
        <AccountId>24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EE5B210CCE3443A3B3B551BCEAF8A4" ma:contentTypeVersion="2" ma:contentTypeDescription="Create a new document." ma:contentTypeScope="" ma:versionID="f96ebdb45edea1bdd44ecd177746d387">
  <xsd:schema xmlns:xsd="http://www.w3.org/2001/XMLSchema" xmlns:xs="http://www.w3.org/2001/XMLSchema" xmlns:p="http://schemas.microsoft.com/office/2006/metadata/properties" xmlns:ns2="d45f8af3-9d60-4208-a998-ade093f65f50" targetNamespace="http://schemas.microsoft.com/office/2006/metadata/properties" ma:root="true" ma:fieldsID="f2872d972224d4f16f6c1f2a969c91af" ns2:_="">
    <xsd:import namespace="d45f8af3-9d60-4208-a998-ade093f65f5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f8af3-9d60-4208-a998-ade093f65f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DE5F29-7267-405E-9B68-EDE73144B549}">
  <ds:schemaRefs>
    <ds:schemaRef ds:uri="d45f8af3-9d60-4208-a998-ade093f65f50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454CB6-9C24-46C8-ACC4-7E667D421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5f8af3-9d60-4208-a998-ade093f65f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A2CD10-A20D-4D8A-AFDA-16436A00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7689</TotalTime>
  <Words>557</Words>
  <Application>Microsoft Office PowerPoint</Application>
  <PresentationFormat>Custom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LEI_MASTER</vt:lpstr>
      <vt:lpstr>Regional Strategy</vt:lpstr>
      <vt:lpstr>Project workplan</vt:lpstr>
      <vt:lpstr>Stage 1 Gap analysis</vt:lpstr>
      <vt:lpstr>PowerPoint Presentation</vt:lpstr>
      <vt:lpstr>Stage 2 Opportunities to Work Together</vt:lpstr>
      <vt:lpstr>Stage 3 Community and Stakeholder Engagement Framework</vt:lpstr>
      <vt:lpstr>Stage 4 Scenario Evaluation</vt:lpstr>
      <vt:lpstr>Stage 5 Draft Strategy</vt:lpstr>
      <vt:lpstr>Stage 6 Biosolids treatment and processing trials</vt:lpstr>
      <vt:lpstr>What do we need from you today?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Chapple</dc:creator>
  <cp:lastModifiedBy>Nicola Helme</cp:lastModifiedBy>
  <cp:revision>80</cp:revision>
  <cp:lastPrinted>2016-11-23T23:27:26Z</cp:lastPrinted>
  <dcterms:created xsi:type="dcterms:W3CDTF">2015-03-26T03:35:29Z</dcterms:created>
  <dcterms:modified xsi:type="dcterms:W3CDTF">2016-12-01T05:10:38Z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0x0101004CEE5B210CCE3443A3B3B551BCEAF8A4</vt:lpwstr>
  </property>
</Properties>
</file>