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6" r:id="rId3"/>
    <p:sldId id="259" r:id="rId4"/>
    <p:sldId id="260" r:id="rId5"/>
    <p:sldId id="263" r:id="rId6"/>
    <p:sldId id="261" r:id="rId7"/>
    <p:sldId id="264" r:id="rId8"/>
    <p:sldId id="267" r:id="rId9"/>
    <p:sldId id="265" r:id="rId10"/>
    <p:sldId id="266" r:id="rId11"/>
    <p:sldId id="268" r:id="rId12"/>
    <p:sldId id="262"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AC46"/>
    <a:srgbClr val="85B74D"/>
    <a:srgbClr val="94C164"/>
    <a:srgbClr val="49A987"/>
    <a:srgbClr val="52B5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2012" autoAdjust="0"/>
  </p:normalViewPr>
  <p:slideViewPr>
    <p:cSldViewPr snapToGrid="0">
      <p:cViewPr>
        <p:scale>
          <a:sx n="50" d="100"/>
          <a:sy n="50" d="100"/>
        </p:scale>
        <p:origin x="-2298" y="-4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DC7431-6C56-426C-B8E1-65C8BEFA971B}" type="datetimeFigureOut">
              <a:rPr lang="en-AU" smtClean="0"/>
              <a:t>23/11/2016</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203C7D-F045-478C-B0A8-B04BA307D94E}" type="slidenum">
              <a:rPr lang="en-AU" smtClean="0"/>
              <a:t>‹#›</a:t>
            </a:fld>
            <a:endParaRPr lang="en-AU"/>
          </a:p>
        </p:txBody>
      </p:sp>
    </p:spTree>
    <p:extLst>
      <p:ext uri="{BB962C8B-B14F-4D97-AF65-F5344CB8AC3E}">
        <p14:creationId xmlns:p14="http://schemas.microsoft.com/office/powerpoint/2010/main" val="582041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Australian</a:t>
            </a:r>
            <a:r>
              <a:rPr lang="en-AU" baseline="0" dirty="0" smtClean="0"/>
              <a:t> &amp; New Zealand Biosolids partnership is a membership based collaboration of biosolids producers, researchers, consultants and application specialists committed to supporting the sustainable management of biosolids in Australia and new Zealand. </a:t>
            </a:r>
          </a:p>
          <a:p>
            <a:endParaRPr lang="en-AU" baseline="0" dirty="0" smtClean="0"/>
          </a:p>
          <a:p>
            <a:r>
              <a:rPr lang="en-AU" baseline="0" dirty="0" smtClean="0"/>
              <a:t>Events like this are just part of our work, supporting information sharing and industry </a:t>
            </a:r>
            <a:r>
              <a:rPr lang="en-AU" baseline="0" dirty="0" smtClean="0"/>
              <a:t>networking. </a:t>
            </a:r>
            <a:r>
              <a:rPr lang="en-AU" baseline="0" dirty="0" smtClean="0"/>
              <a:t>We use the subscriptions generated by our membership to commission research that supports progression in the industry and to create resources to aid professionals in our industry to do more with less. We advocate for our membership in regulatory review processes and guideline development at both a national and international level. Collectively we believe we can create more benefit together in order to bring about development in our industry to achieve an increase in beneficial use that has both environmental and economic impacts. </a:t>
            </a:r>
          </a:p>
          <a:p>
            <a:endParaRPr lang="en-AU" baseline="0" dirty="0" smtClean="0"/>
          </a:p>
          <a:p>
            <a:r>
              <a:rPr lang="en-AU" baseline="0" dirty="0" smtClean="0"/>
              <a:t>This presentation is on research commissioned biannually both in Australia and new Zealand, and is a great example of the work that we do. If you would like to discuss in more detail the opportunities you have for joining ANZBP and what benefits this brings, please come and chat to me after the session or drop me an email at admin@biosolids.com.au. </a:t>
            </a:r>
          </a:p>
          <a:p>
            <a:endParaRPr lang="en-AU" dirty="0"/>
          </a:p>
        </p:txBody>
      </p:sp>
      <p:sp>
        <p:nvSpPr>
          <p:cNvPr id="4" name="Slide Number Placeholder 3"/>
          <p:cNvSpPr>
            <a:spLocks noGrp="1"/>
          </p:cNvSpPr>
          <p:nvPr>
            <p:ph type="sldNum" sz="quarter" idx="10"/>
          </p:nvPr>
        </p:nvSpPr>
        <p:spPr/>
        <p:txBody>
          <a:bodyPr/>
          <a:lstStyle/>
          <a:p>
            <a:fld id="{02203C7D-F045-478C-B0A8-B04BA307D94E}" type="slidenum">
              <a:rPr lang="en-AU" smtClean="0"/>
              <a:t>2</a:t>
            </a:fld>
            <a:endParaRPr lang="en-AU"/>
          </a:p>
        </p:txBody>
      </p:sp>
    </p:spTree>
    <p:extLst>
      <p:ext uri="{BB962C8B-B14F-4D97-AF65-F5344CB8AC3E}">
        <p14:creationId xmlns:p14="http://schemas.microsoft.com/office/powerpoint/2010/main" val="3682456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Biosolids dewatering process nationally is presented here Overall, there was a moderate increase in drying beds and lagoons (up from 21% to 27%) with much of this attributable to improved reporting (unspecified decreasing from 12% in 2010, 6% in 2013 to 0% in 2015).</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Dewatering in Australia as determined by quantity is dominated by centrifuge dewatering which accounts for nearly half of all dewatering.  Centrifuge dewatering is roughly equally divided between high solids and conventional centrifuges.  Belt filter presses and drying beds/lagoons comprise roughly one quarter each of all dewatering in Australia</a:t>
            </a:r>
            <a:r>
              <a:rPr lang="en-AU"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There are state by state</a:t>
            </a:r>
            <a:r>
              <a:rPr lang="en-AU" sz="1200" kern="1200" baseline="0" dirty="0" smtClean="0">
                <a:solidFill>
                  <a:schemeClr val="tx1"/>
                </a:solidFill>
                <a:effectLst/>
                <a:latin typeface="+mn-lt"/>
                <a:ea typeface="+mn-ea"/>
                <a:cs typeface="+mn-cs"/>
              </a:rPr>
              <a:t> variations in this: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NSW, ACT, WA and SA are dominated by centrifuge processes</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Tasmania and Victoria are dominated by lagoon dewatering</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And QLD is predominantly belt press</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02203C7D-F045-478C-B0A8-B04BA307D94E}" type="slidenum">
              <a:rPr lang="en-AU" smtClean="0"/>
              <a:t>11</a:t>
            </a:fld>
            <a:endParaRPr lang="en-AU"/>
          </a:p>
        </p:txBody>
      </p:sp>
    </p:spTree>
    <p:extLst>
      <p:ext uri="{BB962C8B-B14F-4D97-AF65-F5344CB8AC3E}">
        <p14:creationId xmlns:p14="http://schemas.microsoft.com/office/powerpoint/2010/main" val="1496379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the short,</a:t>
            </a:r>
            <a:r>
              <a:rPr lang="en-AU" baseline="0" dirty="0" smtClean="0"/>
              <a:t> medium and longer terms, there are a wide variety of elements which may change the biosolids landscape of Australia. </a:t>
            </a:r>
          </a:p>
          <a:p>
            <a:pPr marL="171450" indent="-171450">
              <a:buFontTx/>
              <a:buChar char="-"/>
            </a:pPr>
            <a:r>
              <a:rPr lang="en-AU" baseline="0" dirty="0" smtClean="0"/>
              <a:t>Regulation – In Queensland changes have recently been implemented, and biosolids guidelines are under review in NSW, </a:t>
            </a:r>
            <a:r>
              <a:rPr lang="en-AU" baseline="0" dirty="0" err="1" smtClean="0"/>
              <a:t>Tas</a:t>
            </a:r>
            <a:r>
              <a:rPr lang="en-AU" baseline="0" dirty="0" smtClean="0"/>
              <a:t> and SA. These will bring up to date controls on contaminants, pathogens and odour requirements, removing obsolete aspects and adding new relevant monitoring and management criteria. </a:t>
            </a:r>
          </a:p>
          <a:p>
            <a:pPr marL="171450" indent="-171450">
              <a:buFontTx/>
              <a:buChar char="-"/>
            </a:pPr>
            <a:r>
              <a:rPr lang="en-AU" baseline="0" dirty="0" smtClean="0"/>
              <a:t>Emergent contaminants - Of </a:t>
            </a:r>
            <a:r>
              <a:rPr lang="en-AU" baseline="0" dirty="0" smtClean="0"/>
              <a:t>particular concern at the present time is the PFAS family of contaminants which are currently being investigated by a range of Australian Utilities to determine the extent of the problem. The utilities are starting to get a handle on the presence of these contaminants but not </a:t>
            </a:r>
            <a:r>
              <a:rPr lang="en-AU" baseline="0" dirty="0" smtClean="0"/>
              <a:t>are not yet confident in assessing the risks posed to the environment and human health. </a:t>
            </a:r>
            <a:endParaRPr lang="en-AU" baseline="0" dirty="0" smtClean="0"/>
          </a:p>
          <a:p>
            <a:pPr marL="171450" indent="-171450">
              <a:buFontTx/>
              <a:buChar char="-"/>
            </a:pPr>
            <a:r>
              <a:rPr lang="en-AU" baseline="0" dirty="0" smtClean="0"/>
              <a:t>Weather - This </a:t>
            </a:r>
            <a:r>
              <a:rPr lang="en-AU" baseline="0" dirty="0" smtClean="0"/>
              <a:t>year has seen significant adverse weather impacting the capacity for land application, particularly in NSW and Tasmania. Stockpiling and composting has been reverted to in the short term, and is likely to impact upon the 2017 data analysis conducted by ANZBP. </a:t>
            </a:r>
            <a:r>
              <a:rPr lang="en-AU" baseline="0" dirty="0" smtClean="0"/>
              <a:t>With more and more years featuring extreme weather conditions, this uncertainty may be regarded as becoming the new normal. </a:t>
            </a:r>
            <a:endParaRPr lang="en-AU" baseline="0" dirty="0" smtClean="0"/>
          </a:p>
          <a:p>
            <a:pPr marL="171450" indent="-171450">
              <a:buFontTx/>
              <a:buChar char="-"/>
            </a:pPr>
            <a:r>
              <a:rPr lang="en-AU" baseline="0" dirty="0" smtClean="0"/>
              <a:t>Beneficial use trends - Finally </a:t>
            </a:r>
            <a:r>
              <a:rPr lang="en-AU" baseline="0" dirty="0" smtClean="0"/>
              <a:t>there is much discussion about maximising beneficial use </a:t>
            </a:r>
            <a:r>
              <a:rPr lang="en-AU" baseline="0" dirty="0" smtClean="0"/>
              <a:t>and </a:t>
            </a:r>
            <a:r>
              <a:rPr lang="en-AU" baseline="0" dirty="0" smtClean="0"/>
              <a:t>financial return. Trade offs between nutrient recovery and land application versus energy recovery through co-digestion were hot topics at the recent Australian water association conference. New innovations such as the possibility of creating </a:t>
            </a:r>
            <a:r>
              <a:rPr lang="en-AU" baseline="0" dirty="0" err="1" smtClean="0"/>
              <a:t>biocrude</a:t>
            </a:r>
            <a:r>
              <a:rPr lang="en-AU" baseline="0" dirty="0" smtClean="0"/>
              <a:t> oil from sludge may pave the way to a dramatically different biosolids industry in years to come. </a:t>
            </a:r>
          </a:p>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02203C7D-F045-478C-B0A8-B04BA307D94E}" type="slidenum">
              <a:rPr lang="en-AU" smtClean="0"/>
              <a:t>12</a:t>
            </a:fld>
            <a:endParaRPr lang="en-AU"/>
          </a:p>
        </p:txBody>
      </p:sp>
    </p:spTree>
    <p:extLst>
      <p:ext uri="{BB962C8B-B14F-4D97-AF65-F5344CB8AC3E}">
        <p14:creationId xmlns:p14="http://schemas.microsoft.com/office/powerpoint/2010/main" val="238895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b="0" i="0" kern="1200" dirty="0" smtClean="0">
                <a:solidFill>
                  <a:schemeClr val="tx1"/>
                </a:solidFill>
                <a:effectLst/>
                <a:latin typeface="+mn-lt"/>
                <a:ea typeface="+mn-ea"/>
                <a:cs typeface="+mn-cs"/>
              </a:rPr>
              <a:t>In order to track biosolids trends across Australia and New Zealand, the ANZPB regularly commissions national surveys of biosolids management. In 2010, 2013 and 2015 we took a snapshot of the sector in both countries, examining the following key parameters:</a:t>
            </a:r>
          </a:p>
          <a:p>
            <a:pPr fontAlgn="base"/>
            <a:r>
              <a:rPr lang="en-AU" sz="1200" b="0" i="0" kern="1200" dirty="0" smtClean="0">
                <a:solidFill>
                  <a:schemeClr val="tx1"/>
                </a:solidFill>
                <a:effectLst/>
                <a:latin typeface="+mn-lt"/>
                <a:ea typeface="+mn-ea"/>
                <a:cs typeface="+mn-cs"/>
              </a:rPr>
              <a:t>Biosolids production;</a:t>
            </a:r>
          </a:p>
          <a:p>
            <a:pPr fontAlgn="base"/>
            <a:r>
              <a:rPr lang="en-AU" sz="1200" b="0" i="0" kern="1200" dirty="0" smtClean="0">
                <a:solidFill>
                  <a:schemeClr val="tx1"/>
                </a:solidFill>
                <a:effectLst/>
                <a:latin typeface="+mn-lt"/>
                <a:ea typeface="+mn-ea"/>
                <a:cs typeface="+mn-cs"/>
              </a:rPr>
              <a:t>end use;</a:t>
            </a:r>
          </a:p>
          <a:p>
            <a:pPr marL="0" marR="0" indent="0" algn="l" defTabSz="914400" rtl="0" eaLnBrk="1" fontAlgn="base"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contamination grade;</a:t>
            </a:r>
          </a:p>
          <a:p>
            <a:pPr fontAlgn="base"/>
            <a:r>
              <a:rPr lang="en-AU" sz="1200" b="0" i="0" kern="1200" dirty="0" smtClean="0">
                <a:solidFill>
                  <a:schemeClr val="tx1"/>
                </a:solidFill>
                <a:effectLst/>
                <a:latin typeface="+mn-lt"/>
                <a:ea typeface="+mn-ea"/>
                <a:cs typeface="+mn-cs"/>
              </a:rPr>
              <a:t>stabilisation grade;</a:t>
            </a:r>
          </a:p>
          <a:p>
            <a:pPr fontAlgn="base"/>
            <a:r>
              <a:rPr lang="en-AU" sz="1200" b="0" i="0" kern="1200" dirty="0" smtClean="0">
                <a:solidFill>
                  <a:schemeClr val="tx1"/>
                </a:solidFill>
                <a:effectLst/>
                <a:latin typeface="+mn-lt"/>
                <a:ea typeface="+mn-ea"/>
                <a:cs typeface="+mn-cs"/>
              </a:rPr>
              <a:t>primary stabilisation process;</a:t>
            </a:r>
          </a:p>
          <a:p>
            <a:pPr fontAlgn="base"/>
            <a:r>
              <a:rPr lang="en-AU" sz="1200" b="0" i="0" kern="1200" dirty="0" smtClean="0">
                <a:solidFill>
                  <a:schemeClr val="tx1"/>
                </a:solidFill>
                <a:effectLst/>
                <a:latin typeface="+mn-lt"/>
                <a:ea typeface="+mn-ea"/>
                <a:cs typeface="+mn-cs"/>
              </a:rPr>
              <a:t>dewatering process.</a:t>
            </a:r>
          </a:p>
          <a:p>
            <a:endParaRPr lang="en-AU" dirty="0" smtClean="0"/>
          </a:p>
          <a:p>
            <a:r>
              <a:rPr lang="en-AU" dirty="0" smtClean="0"/>
              <a:t>Today</a:t>
            </a:r>
            <a:r>
              <a:rPr lang="en-AU" baseline="0" dirty="0" smtClean="0"/>
              <a:t> I will take you through our findings in each of these regards, offering a comparison to the New Zealand experience and some insight into trends across Australia and changes over time. </a:t>
            </a:r>
            <a:endParaRPr lang="en-AU" baseline="0" dirty="0" smtClean="0"/>
          </a:p>
          <a:p>
            <a:endParaRPr lang="en-AU" baseline="0" dirty="0" smtClean="0"/>
          </a:p>
          <a:p>
            <a:r>
              <a:rPr lang="en-AU" baseline="0" dirty="0" err="1" smtClean="0"/>
              <a:t>Im</a:t>
            </a:r>
            <a:r>
              <a:rPr lang="en-AU" baseline="0" dirty="0" smtClean="0"/>
              <a:t> afraid that our original presenter, Paul Darvodelsky was unable to attend today, and I am not a technical specialist on biosolids, so I will do my best to answer your questions but if I don’t know, I will take your details at the end and arrange for this information to be sent to you. </a:t>
            </a:r>
            <a:endParaRPr lang="en-AU" dirty="0" smtClean="0"/>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a:t>
            </a:r>
            <a:r>
              <a:rPr lang="en-AU" baseline="0" dirty="0" smtClean="0"/>
              <a:t> have hard copies of both the Australian and New Zealand reports available for you to take a look at in the break. They, and the historical data are available to ANZBP members via our website www.biosolids.com.au. high level summaries are available to anyone via our site as well. </a:t>
            </a:r>
          </a:p>
          <a:p>
            <a:endParaRPr lang="en-AU" baseline="0" dirty="0" smtClean="0"/>
          </a:p>
          <a:p>
            <a:r>
              <a:rPr lang="en-AU" dirty="0" smtClean="0"/>
              <a:t>The approach used to determine the biosolids production in Australia was to survey all plants over 25,000 people or 5 ML/day. The ANZBP identified that this criteria would capture around about 80% of Australia’s population. In the course of the survey many water utilities provided information on plants smaller than this threshold and where they did, the data was </a:t>
            </a:r>
            <a:r>
              <a:rPr lang="en-AU" dirty="0" smtClean="0"/>
              <a:t>included.</a:t>
            </a:r>
            <a:endParaRPr lang="en-AU" dirty="0"/>
          </a:p>
        </p:txBody>
      </p:sp>
      <p:sp>
        <p:nvSpPr>
          <p:cNvPr id="4" name="Slide Number Placeholder 3"/>
          <p:cNvSpPr>
            <a:spLocks noGrp="1"/>
          </p:cNvSpPr>
          <p:nvPr>
            <p:ph type="sldNum" sz="quarter" idx="10"/>
          </p:nvPr>
        </p:nvSpPr>
        <p:spPr/>
        <p:txBody>
          <a:bodyPr/>
          <a:lstStyle/>
          <a:p>
            <a:fld id="{02203C7D-F045-478C-B0A8-B04BA307D94E}" type="slidenum">
              <a:rPr lang="en-AU" smtClean="0"/>
              <a:t>3</a:t>
            </a:fld>
            <a:endParaRPr lang="en-AU"/>
          </a:p>
        </p:txBody>
      </p:sp>
    </p:spTree>
    <p:extLst>
      <p:ext uri="{BB962C8B-B14F-4D97-AF65-F5344CB8AC3E}">
        <p14:creationId xmlns:p14="http://schemas.microsoft.com/office/powerpoint/2010/main" val="51918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Australia generated around 310,000 tonnes per</a:t>
            </a:r>
            <a:r>
              <a:rPr lang="en-AU" sz="1200" kern="1200" baseline="0" dirty="0" smtClean="0">
                <a:solidFill>
                  <a:schemeClr val="tx1"/>
                </a:solidFill>
                <a:effectLst/>
                <a:latin typeface="+mn-lt"/>
                <a:ea typeface="+mn-ea"/>
                <a:cs typeface="+mn-cs"/>
              </a:rPr>
              <a:t> year </a:t>
            </a:r>
            <a:r>
              <a:rPr lang="en-AU" sz="1200" kern="1200" dirty="0" smtClean="0">
                <a:solidFill>
                  <a:schemeClr val="tx1"/>
                </a:solidFill>
                <a:effectLst/>
                <a:latin typeface="+mn-lt"/>
                <a:ea typeface="+mn-ea"/>
                <a:cs typeface="+mn-cs"/>
              </a:rPr>
              <a:t>of biosolids on a dry basis in 2015. </a:t>
            </a:r>
            <a:r>
              <a:rPr lang="en-AU" dirty="0" smtClean="0"/>
              <a:t>This compares to 300,000 tonnes in 2010 and 330,000 tonnes in 2013. This does not reflect any significant change in biosolids production, and is due to both changes to analysis and records keeping and improvement in and implementation of stabilisation processes. The average solids content of biosolids is around 21% and this equates to around 1.5 million tonnes of biosolids in dewatered form.</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r>
              <a:rPr lang="en-AU" dirty="0" smtClean="0"/>
              <a:t>As you can see there are no surprises in the proportional</a:t>
            </a:r>
            <a:r>
              <a:rPr lang="en-AU" baseline="0" dirty="0" smtClean="0"/>
              <a:t> distribution of this production on a state by state level, although interestingly the Australian Capital Territory produce the highest quantity of biosolids per person in </a:t>
            </a:r>
            <a:r>
              <a:rPr lang="en-AU" baseline="0" dirty="0" smtClean="0"/>
              <a:t>Australia with just over 1.5% of the population producing 5% of the biosolids. </a:t>
            </a:r>
            <a:endParaRPr lang="en-AU" dirty="0" smtClean="0"/>
          </a:p>
          <a:p>
            <a:endParaRPr lang="en-AU" dirty="0"/>
          </a:p>
        </p:txBody>
      </p:sp>
      <p:sp>
        <p:nvSpPr>
          <p:cNvPr id="4" name="Slide Number Placeholder 3"/>
          <p:cNvSpPr>
            <a:spLocks noGrp="1"/>
          </p:cNvSpPr>
          <p:nvPr>
            <p:ph type="sldNum" sz="quarter" idx="10"/>
          </p:nvPr>
        </p:nvSpPr>
        <p:spPr/>
        <p:txBody>
          <a:bodyPr/>
          <a:lstStyle/>
          <a:p>
            <a:fld id="{02203C7D-F045-478C-B0A8-B04BA307D94E}" type="slidenum">
              <a:rPr lang="en-AU" smtClean="0"/>
              <a:t>4</a:t>
            </a:fld>
            <a:endParaRPr lang="en-AU"/>
          </a:p>
        </p:txBody>
      </p:sp>
    </p:spTree>
    <p:extLst>
      <p:ext uri="{BB962C8B-B14F-4D97-AF65-F5344CB8AC3E}">
        <p14:creationId xmlns:p14="http://schemas.microsoft.com/office/powerpoint/2010/main" val="1496379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Biosolids end use nationally presented here. </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As you can see, Biosolids </a:t>
            </a:r>
            <a:r>
              <a:rPr lang="en-AU" sz="1200" kern="1200" dirty="0" smtClean="0">
                <a:solidFill>
                  <a:schemeClr val="tx1"/>
                </a:solidFill>
                <a:effectLst/>
                <a:latin typeface="+mn-lt"/>
                <a:ea typeface="+mn-ea"/>
                <a:cs typeface="+mn-cs"/>
              </a:rPr>
              <a:t>end use in Australia is dominated by land based beneficial </a:t>
            </a:r>
            <a:r>
              <a:rPr lang="en-AU" sz="1200" kern="1200" dirty="0" smtClean="0">
                <a:solidFill>
                  <a:schemeClr val="tx1"/>
                </a:solidFill>
                <a:effectLst/>
                <a:latin typeface="+mn-lt"/>
                <a:ea typeface="+mn-ea"/>
                <a:cs typeface="+mn-cs"/>
              </a:rPr>
              <a:t>use.</a:t>
            </a:r>
            <a:r>
              <a:rPr lang="en-AU" sz="1200" kern="1200" dirty="0" smtClean="0">
                <a:solidFill>
                  <a:schemeClr val="tx1"/>
                </a:solidFill>
                <a:effectLst/>
                <a:latin typeface="+mn-lt"/>
                <a:ea typeface="+mn-ea"/>
                <a:cs typeface="+mn-cs"/>
              </a:rPr>
              <a:t>  Most biosolids is used in agriculture with the second most common use being land rehabilitation projects. Both of these streams</a:t>
            </a:r>
            <a:r>
              <a:rPr lang="en-AU" sz="1200" kern="1200" baseline="0" dirty="0" smtClean="0">
                <a:solidFill>
                  <a:schemeClr val="tx1"/>
                </a:solidFill>
                <a:effectLst/>
                <a:latin typeface="+mn-lt"/>
                <a:ea typeface="+mn-ea"/>
                <a:cs typeface="+mn-cs"/>
              </a:rPr>
              <a:t> have shown an increase since our last survey, with </a:t>
            </a:r>
            <a:r>
              <a:rPr lang="en-AU" dirty="0" smtClean="0"/>
              <a:t>land rehabilitation up from 4% in 2013 to 16% in 2015. (this aspect was not measured in 2010 </a:t>
            </a:r>
            <a:r>
              <a:rPr lang="en-AU" dirty="0" smtClean="0"/>
              <a:t>). </a:t>
            </a:r>
            <a:r>
              <a:rPr lang="en-AU" dirty="0" smtClean="0"/>
              <a:t>biosolids used for agriculture has grown from </a:t>
            </a:r>
            <a:r>
              <a:rPr lang="en-AU" dirty="0" smtClean="0"/>
              <a:t>55</a:t>
            </a:r>
            <a:r>
              <a:rPr lang="en-AU" dirty="0" smtClean="0"/>
              <a:t>% in 2010 and 59% in 2013 to 64</a:t>
            </a:r>
            <a:r>
              <a:rPr lang="en-AU"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Overall, there was a decrease in stockpiling of biosolids (down from 23% in 2010 and 20% in 2013 to 9%) while there was a marginal drop in other, unspecified and landfill end uses of biosolids. </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This indicates a significant shift towards greater beneficial use of </a:t>
            </a:r>
            <a:r>
              <a:rPr lang="en-AU" dirty="0" smtClean="0"/>
              <a:t>biosolids which is very positive to see.</a:t>
            </a:r>
            <a:r>
              <a:rPr lang="en-AU" baseline="0" dirty="0" smtClean="0"/>
              <a:t> More and more of our utilities are seeking to commoditise their biosolids, engaging with farmers to ensure that the product that is created meets their needs and is of a consistent standard. Such is the success in some areas, that they have moved to a chargeable model, and have extensive waiting lists to buy the product.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203C7D-F045-478C-B0A8-B04BA307D94E}" type="slidenum">
              <a:rPr lang="en-AU" smtClean="0"/>
              <a:t>5</a:t>
            </a:fld>
            <a:endParaRPr lang="en-AU"/>
          </a:p>
        </p:txBody>
      </p:sp>
    </p:spTree>
    <p:extLst>
      <p:ext uri="{BB962C8B-B14F-4D97-AF65-F5344CB8AC3E}">
        <p14:creationId xmlns:p14="http://schemas.microsoft.com/office/powerpoint/2010/main" val="1496379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is variation</a:t>
            </a:r>
            <a:r>
              <a:rPr lang="en-AU" baseline="0" dirty="0" smtClean="0"/>
              <a:t> on a state by state basis for beneficial use, depicted very clearly in this set of charts. You will notice that </a:t>
            </a:r>
            <a:r>
              <a:rPr lang="en-AU" baseline="0" dirty="0" smtClean="0"/>
              <a:t>Victoria </a:t>
            </a:r>
            <a:r>
              <a:rPr lang="en-AU" baseline="0" dirty="0" smtClean="0"/>
              <a:t>has a markedly different biosolids landscape to the rest of Australia, due to a strong reliance on land rehabilitation uses and stockpiling. The stockpiling component of this is likely to change in future years, as </a:t>
            </a:r>
            <a:r>
              <a:rPr lang="en-AU" baseline="0" dirty="0" smtClean="0"/>
              <a:t>Victorian </a:t>
            </a:r>
            <a:r>
              <a:rPr lang="en-AU" baseline="0" dirty="0" smtClean="0"/>
              <a:t>utilities explore alternative </a:t>
            </a:r>
            <a:r>
              <a:rPr lang="en-AU" baseline="0" dirty="0" smtClean="0"/>
              <a:t>uses, available space for stockpiling decreases, and the trend towards biosolids sales as a product grows. </a:t>
            </a: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2203C7D-F045-478C-B0A8-B04BA307D94E}" type="slidenum">
              <a:rPr lang="en-AU" smtClean="0"/>
              <a:t>6</a:t>
            </a:fld>
            <a:endParaRPr lang="en-AU"/>
          </a:p>
        </p:txBody>
      </p:sp>
    </p:spTree>
    <p:extLst>
      <p:ext uri="{BB962C8B-B14F-4D97-AF65-F5344CB8AC3E}">
        <p14:creationId xmlns:p14="http://schemas.microsoft.com/office/powerpoint/2010/main" val="2637586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In terms of volume of product moved from treatment plants </a:t>
            </a:r>
            <a:r>
              <a:rPr lang="en-AU" sz="1200" kern="1200" dirty="0" smtClean="0">
                <a:solidFill>
                  <a:schemeClr val="tx1"/>
                </a:solidFill>
                <a:effectLst/>
                <a:latin typeface="+mn-lt"/>
                <a:ea typeface="+mn-ea"/>
                <a:cs typeface="+mn-cs"/>
              </a:rPr>
              <a:t>to beneficial </a:t>
            </a:r>
            <a:r>
              <a:rPr lang="en-AU" sz="1200" kern="1200" dirty="0" smtClean="0">
                <a:solidFill>
                  <a:schemeClr val="tx1"/>
                </a:solidFill>
                <a:effectLst/>
                <a:latin typeface="+mn-lt"/>
                <a:ea typeface="+mn-ea"/>
                <a:cs typeface="+mn-cs"/>
              </a:rPr>
              <a:t>end use markets, NSW, Queensland and Victoria dominate the national market.  Beneficial use in all states is generally in proportion to their populations, as would be expected.  Notable exceptions are:</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NSW </a:t>
            </a:r>
            <a:r>
              <a:rPr lang="en-AU" sz="1200" kern="1200" dirty="0" smtClean="0">
                <a:solidFill>
                  <a:schemeClr val="tx1"/>
                </a:solidFill>
                <a:effectLst/>
                <a:latin typeface="+mn-lt"/>
                <a:ea typeface="+mn-ea"/>
                <a:cs typeface="+mn-cs"/>
              </a:rPr>
              <a:t>uses relatively more biosolids, most likely due to being the most advanced state in terms of regulation and biosolids practices;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Qld uses relatively more biosolids due to absence of stabilisation facilities at treatment plants (missing out on solids reduction) and lower standard of dewatering facilities (lots of old belt filter presses), both of which result in more biosolids</a:t>
            </a:r>
            <a:r>
              <a:rPr lang="en-AU"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Victoria uses relatively less biosolids</a:t>
            </a:r>
            <a:r>
              <a:rPr lang="en-AU" sz="1200" kern="1200" baseline="0" dirty="0" smtClean="0">
                <a:solidFill>
                  <a:schemeClr val="tx1"/>
                </a:solidFill>
                <a:effectLst/>
                <a:latin typeface="+mn-lt"/>
                <a:ea typeface="+mn-ea"/>
                <a:cs typeface="+mn-cs"/>
              </a:rPr>
              <a:t> due to the stockpiling approach being a more prominent feature of its biosolids management approach. </a:t>
            </a:r>
            <a:r>
              <a:rPr lang="en-AU" sz="1200" kern="1200" dirty="0" smtClean="0">
                <a:solidFill>
                  <a:schemeClr val="tx1"/>
                </a:solidFill>
                <a:effectLst/>
                <a:latin typeface="+mn-lt"/>
                <a:ea typeface="+mn-ea"/>
                <a:cs typeface="+mn-cs"/>
              </a:rPr>
              <a:t>Victorian figures are dominated by Melbourne Water which has few restrictions on the amount of biosolids it can stockpile at Western Treatment Plant;</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SA and ACT use significantly less biosolids in proportion to their populations due to the processing approach they have, both of which give a significant reduction in volumes.</a:t>
            </a:r>
          </a:p>
          <a:p>
            <a:endParaRPr lang="en-AU" dirty="0"/>
          </a:p>
        </p:txBody>
      </p:sp>
      <p:sp>
        <p:nvSpPr>
          <p:cNvPr id="4" name="Slide Number Placeholder 3"/>
          <p:cNvSpPr>
            <a:spLocks noGrp="1"/>
          </p:cNvSpPr>
          <p:nvPr>
            <p:ph type="sldNum" sz="quarter" idx="10"/>
          </p:nvPr>
        </p:nvSpPr>
        <p:spPr/>
        <p:txBody>
          <a:bodyPr/>
          <a:lstStyle/>
          <a:p>
            <a:fld id="{02203C7D-F045-478C-B0A8-B04BA307D94E}" type="slidenum">
              <a:rPr lang="en-AU" smtClean="0"/>
              <a:t>7</a:t>
            </a:fld>
            <a:endParaRPr lang="en-AU"/>
          </a:p>
        </p:txBody>
      </p:sp>
    </p:spTree>
    <p:extLst>
      <p:ext uri="{BB962C8B-B14F-4D97-AF65-F5344CB8AC3E}">
        <p14:creationId xmlns:p14="http://schemas.microsoft.com/office/powerpoint/2010/main" val="1496379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In </a:t>
            </a:r>
            <a:r>
              <a:rPr lang="en-AU" baseline="0" dirty="0" smtClean="0"/>
              <a:t>Australia </a:t>
            </a:r>
            <a:r>
              <a:rPr lang="en-AU" baseline="0" dirty="0" smtClean="0"/>
              <a:t>biosolids contaminant and stabilisation grading approaches vary between states. For purposes of this national level research these were standardised as far as is possible to enable comparability.</a:t>
            </a:r>
            <a:endParaRPr lang="en-AU" dirty="0" smtClean="0"/>
          </a:p>
          <a:p>
            <a:endParaRPr lang="en-AU" dirty="0" smtClean="0"/>
          </a:p>
          <a:p>
            <a:endParaRPr lang="en-AU" dirty="0" smtClean="0"/>
          </a:p>
          <a:p>
            <a:r>
              <a:rPr lang="en-AU" dirty="0" smtClean="0"/>
              <a:t>Biosolids stabilisation grade nationally and for each state is presented here. This was not surveyed in 2010. Since 2013 there has been a marginal increase in contaminant grades A, B and C with a marginal decrease in the unspecified/ungraded </a:t>
            </a:r>
            <a:r>
              <a:rPr lang="en-AU" dirty="0" smtClean="0"/>
              <a:t>category, which is a positive indication</a:t>
            </a:r>
            <a:r>
              <a:rPr lang="en-AU" baseline="0" dirty="0" smtClean="0"/>
              <a:t> of increased rigor in biosolids management. </a:t>
            </a:r>
            <a:endParaRPr lang="en-AU" dirty="0"/>
          </a:p>
        </p:txBody>
      </p:sp>
      <p:sp>
        <p:nvSpPr>
          <p:cNvPr id="4" name="Slide Number Placeholder 3"/>
          <p:cNvSpPr>
            <a:spLocks noGrp="1"/>
          </p:cNvSpPr>
          <p:nvPr>
            <p:ph type="sldNum" sz="quarter" idx="10"/>
          </p:nvPr>
        </p:nvSpPr>
        <p:spPr/>
        <p:txBody>
          <a:bodyPr/>
          <a:lstStyle/>
          <a:p>
            <a:fld id="{02203C7D-F045-478C-B0A8-B04BA307D94E}" type="slidenum">
              <a:rPr lang="en-AU" smtClean="0"/>
              <a:t>8</a:t>
            </a:fld>
            <a:endParaRPr lang="en-AU"/>
          </a:p>
        </p:txBody>
      </p:sp>
    </p:spTree>
    <p:extLst>
      <p:ext uri="{BB962C8B-B14F-4D97-AF65-F5344CB8AC3E}">
        <p14:creationId xmlns:p14="http://schemas.microsoft.com/office/powerpoint/2010/main" val="1496379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Biosolids stabilisation grade nationally </a:t>
            </a:r>
            <a:r>
              <a:rPr lang="en-AU" dirty="0" smtClean="0"/>
              <a:t>is presented</a:t>
            </a:r>
            <a:r>
              <a:rPr lang="en-AU" baseline="0" dirty="0" smtClean="0"/>
              <a:t> here</a:t>
            </a:r>
            <a:r>
              <a:rPr lang="en-AU" dirty="0" smtClean="0"/>
              <a:t>. </a:t>
            </a:r>
            <a:r>
              <a:rPr lang="en-AU" dirty="0" smtClean="0"/>
              <a:t>A greater proportion of biosolids is now classified as Grade B (up 36% from 2010 and 51% in 2013 to 57%). Previously the increase in classification Grade B was due to changes in the way respondents categorised their biosolids however the increase in this year’s Grade B classification is mainly due to greater testing and grading of biosolids which was previously ungraded.</a:t>
            </a:r>
            <a:endParaRPr lang="en-AU" dirty="0"/>
          </a:p>
        </p:txBody>
      </p:sp>
      <p:sp>
        <p:nvSpPr>
          <p:cNvPr id="4" name="Slide Number Placeholder 3"/>
          <p:cNvSpPr>
            <a:spLocks noGrp="1"/>
          </p:cNvSpPr>
          <p:nvPr>
            <p:ph type="sldNum" sz="quarter" idx="10"/>
          </p:nvPr>
        </p:nvSpPr>
        <p:spPr/>
        <p:txBody>
          <a:bodyPr/>
          <a:lstStyle/>
          <a:p>
            <a:fld id="{02203C7D-F045-478C-B0A8-B04BA307D94E}" type="slidenum">
              <a:rPr lang="en-AU" smtClean="0"/>
              <a:t>9</a:t>
            </a:fld>
            <a:endParaRPr lang="en-AU"/>
          </a:p>
        </p:txBody>
      </p:sp>
    </p:spTree>
    <p:extLst>
      <p:ext uri="{BB962C8B-B14F-4D97-AF65-F5344CB8AC3E}">
        <p14:creationId xmlns:p14="http://schemas.microsoft.com/office/powerpoint/2010/main" val="1496379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Biosolids stabilisation process nationally is presented here. </a:t>
            </a:r>
            <a:r>
              <a:rPr lang="en-AU" sz="1200" kern="1200" dirty="0" smtClean="0">
                <a:solidFill>
                  <a:schemeClr val="tx1"/>
                </a:solidFill>
                <a:effectLst/>
                <a:latin typeface="+mn-lt"/>
                <a:ea typeface="+mn-ea"/>
                <a:cs typeface="+mn-cs"/>
              </a:rPr>
              <a:t>Stabilisation in Australia is dominated by anaerobic digestion. </a:t>
            </a:r>
            <a:r>
              <a:rPr lang="en-AU" dirty="0" smtClean="0"/>
              <a:t>Overall there was a moderate increase in Anaerobic Digestion (up from 31% in 2010, 46% in 2013 to 50%) likely due to new plants coming online. There was also an increase in lagoon stabilisation (3% in 2010 to 10%) likely due to better data reporting. There was a marginal increase in composting, thermal drying, lime stabilisation and incineration which is likely due to small differences in collecting and reporting of 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 amount of biosolids being stored on site for the primary stabilisation process held steady (20% in 2010, to 2% in 2013 and 2015). Aerobic digestion returned to the 2010 levels (12% in 2010, 18% in 2013 to 11%). This is likely due to reporting errors rather than changes to stabilisation processes.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Notable other features of stabilisation in Australia are:</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Victoria stands out with 25% of biosolids processed in lagoons.  Note that a significant portion of biosolids in Victoria, i.e. Western Treatment Plant is treated in anaerobic lagoons and therefore classified as anaerobic digestion.</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Qld stands out with 40% of biosolids production not being processed and therefore is </a:t>
            </a:r>
            <a:r>
              <a:rPr lang="en-AU" sz="1200" kern="1200" dirty="0" err="1" smtClean="0">
                <a:solidFill>
                  <a:schemeClr val="tx1"/>
                </a:solidFill>
                <a:effectLst/>
                <a:latin typeface="+mn-lt"/>
                <a:ea typeface="+mn-ea"/>
                <a:cs typeface="+mn-cs"/>
              </a:rPr>
              <a:t>unstabilised</a:t>
            </a:r>
            <a:r>
              <a:rPr lang="en-AU" sz="1200" kern="1200" dirty="0" smtClean="0">
                <a:solidFill>
                  <a:schemeClr val="tx1"/>
                </a:solidFill>
                <a:effectLst/>
                <a:latin typeface="+mn-lt"/>
                <a:ea typeface="+mn-ea"/>
                <a:cs typeface="+mn-cs"/>
              </a:rPr>
              <a:t>.</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02203C7D-F045-478C-B0A8-B04BA307D94E}" type="slidenum">
              <a:rPr lang="en-AU" smtClean="0"/>
              <a:t>10</a:t>
            </a:fld>
            <a:endParaRPr lang="en-AU"/>
          </a:p>
        </p:txBody>
      </p:sp>
    </p:spTree>
    <p:extLst>
      <p:ext uri="{BB962C8B-B14F-4D97-AF65-F5344CB8AC3E}">
        <p14:creationId xmlns:p14="http://schemas.microsoft.com/office/powerpoint/2010/main" val="1496379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C08B87C-FA0B-4407-B991-B5320660209B}" type="datetimeFigureOut">
              <a:rPr lang="en-AU" smtClean="0"/>
              <a:t>23/11/2016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00C05A-0369-4911-B096-54DE8617CC53}" type="slidenum">
              <a:rPr lang="en-AU" smtClean="0"/>
              <a:t>‹#›</a:t>
            </a:fld>
            <a:endParaRPr lang="en-AU"/>
          </a:p>
        </p:txBody>
      </p:sp>
    </p:spTree>
    <p:extLst>
      <p:ext uri="{BB962C8B-B14F-4D97-AF65-F5344CB8AC3E}">
        <p14:creationId xmlns:p14="http://schemas.microsoft.com/office/powerpoint/2010/main" val="40558863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C08B87C-FA0B-4407-B991-B5320660209B}" type="datetimeFigureOut">
              <a:rPr lang="en-AU" smtClean="0"/>
              <a:t>23/11/2016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00C05A-0369-4911-B096-54DE8617CC53}" type="slidenum">
              <a:rPr lang="en-AU" smtClean="0"/>
              <a:t>‹#›</a:t>
            </a:fld>
            <a:endParaRPr lang="en-AU"/>
          </a:p>
        </p:txBody>
      </p:sp>
    </p:spTree>
    <p:extLst>
      <p:ext uri="{BB962C8B-B14F-4D97-AF65-F5344CB8AC3E}">
        <p14:creationId xmlns:p14="http://schemas.microsoft.com/office/powerpoint/2010/main" val="286544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C08B87C-FA0B-4407-B991-B5320660209B}" type="datetimeFigureOut">
              <a:rPr lang="en-AU" smtClean="0"/>
              <a:t>23/11/2016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00C05A-0369-4911-B096-54DE8617CC53}" type="slidenum">
              <a:rPr lang="en-AU" smtClean="0"/>
              <a:t>‹#›</a:t>
            </a:fld>
            <a:endParaRPr lang="en-AU"/>
          </a:p>
        </p:txBody>
      </p:sp>
    </p:spTree>
    <p:extLst>
      <p:ext uri="{BB962C8B-B14F-4D97-AF65-F5344CB8AC3E}">
        <p14:creationId xmlns:p14="http://schemas.microsoft.com/office/powerpoint/2010/main" val="4068781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C08B87C-FA0B-4407-B991-B5320660209B}" type="datetimeFigureOut">
              <a:rPr lang="en-AU" smtClean="0"/>
              <a:t>23/11/2016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00C05A-0369-4911-B096-54DE8617CC53}" type="slidenum">
              <a:rPr lang="en-AU" smtClean="0"/>
              <a:t>‹#›</a:t>
            </a:fld>
            <a:endParaRPr lang="en-AU"/>
          </a:p>
        </p:txBody>
      </p:sp>
    </p:spTree>
    <p:extLst>
      <p:ext uri="{BB962C8B-B14F-4D97-AF65-F5344CB8AC3E}">
        <p14:creationId xmlns:p14="http://schemas.microsoft.com/office/powerpoint/2010/main" val="130220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08B87C-FA0B-4407-B991-B5320660209B}" type="datetimeFigureOut">
              <a:rPr lang="en-AU" smtClean="0"/>
              <a:t>23/11/2016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00C05A-0369-4911-B096-54DE8617CC53}" type="slidenum">
              <a:rPr lang="en-AU" smtClean="0"/>
              <a:t>‹#›</a:t>
            </a:fld>
            <a:endParaRPr lang="en-AU"/>
          </a:p>
        </p:txBody>
      </p:sp>
    </p:spTree>
    <p:extLst>
      <p:ext uri="{BB962C8B-B14F-4D97-AF65-F5344CB8AC3E}">
        <p14:creationId xmlns:p14="http://schemas.microsoft.com/office/powerpoint/2010/main" val="2245606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C08B87C-FA0B-4407-B991-B5320660209B}" type="datetimeFigureOut">
              <a:rPr lang="en-AU" smtClean="0"/>
              <a:t>23/11/2016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900C05A-0369-4911-B096-54DE8617CC53}" type="slidenum">
              <a:rPr lang="en-AU" smtClean="0"/>
              <a:t>‹#›</a:t>
            </a:fld>
            <a:endParaRPr lang="en-AU"/>
          </a:p>
        </p:txBody>
      </p:sp>
    </p:spTree>
    <p:extLst>
      <p:ext uri="{BB962C8B-B14F-4D97-AF65-F5344CB8AC3E}">
        <p14:creationId xmlns:p14="http://schemas.microsoft.com/office/powerpoint/2010/main" val="496690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C08B87C-FA0B-4407-B991-B5320660209B}" type="datetimeFigureOut">
              <a:rPr lang="en-AU" smtClean="0"/>
              <a:t>23/11/2016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900C05A-0369-4911-B096-54DE8617CC53}" type="slidenum">
              <a:rPr lang="en-AU" smtClean="0"/>
              <a:t>‹#›</a:t>
            </a:fld>
            <a:endParaRPr lang="en-AU"/>
          </a:p>
        </p:txBody>
      </p:sp>
    </p:spTree>
    <p:extLst>
      <p:ext uri="{BB962C8B-B14F-4D97-AF65-F5344CB8AC3E}">
        <p14:creationId xmlns:p14="http://schemas.microsoft.com/office/powerpoint/2010/main" val="2419226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C08B87C-FA0B-4407-B991-B5320660209B}" type="datetimeFigureOut">
              <a:rPr lang="en-AU" smtClean="0"/>
              <a:t>23/11/2016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900C05A-0369-4911-B096-54DE8617CC53}" type="slidenum">
              <a:rPr lang="en-AU" smtClean="0"/>
              <a:t>‹#›</a:t>
            </a:fld>
            <a:endParaRPr lang="en-AU"/>
          </a:p>
        </p:txBody>
      </p:sp>
    </p:spTree>
    <p:extLst>
      <p:ext uri="{BB962C8B-B14F-4D97-AF65-F5344CB8AC3E}">
        <p14:creationId xmlns:p14="http://schemas.microsoft.com/office/powerpoint/2010/main" val="1074492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8B87C-FA0B-4407-B991-B5320660209B}" type="datetimeFigureOut">
              <a:rPr lang="en-AU" smtClean="0"/>
              <a:t>23/11/2016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900C05A-0369-4911-B096-54DE8617CC53}" type="slidenum">
              <a:rPr lang="en-AU" smtClean="0"/>
              <a:t>‹#›</a:t>
            </a:fld>
            <a:endParaRPr lang="en-AU"/>
          </a:p>
        </p:txBody>
      </p:sp>
    </p:spTree>
    <p:extLst>
      <p:ext uri="{BB962C8B-B14F-4D97-AF65-F5344CB8AC3E}">
        <p14:creationId xmlns:p14="http://schemas.microsoft.com/office/powerpoint/2010/main" val="3358910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8B87C-FA0B-4407-B991-B5320660209B}" type="datetimeFigureOut">
              <a:rPr lang="en-AU" smtClean="0"/>
              <a:t>23/11/2016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900C05A-0369-4911-B096-54DE8617CC53}" type="slidenum">
              <a:rPr lang="en-AU" smtClean="0"/>
              <a:t>‹#›</a:t>
            </a:fld>
            <a:endParaRPr lang="en-AU"/>
          </a:p>
        </p:txBody>
      </p:sp>
    </p:spTree>
    <p:extLst>
      <p:ext uri="{BB962C8B-B14F-4D97-AF65-F5344CB8AC3E}">
        <p14:creationId xmlns:p14="http://schemas.microsoft.com/office/powerpoint/2010/main" val="213210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8B87C-FA0B-4407-B991-B5320660209B}" type="datetimeFigureOut">
              <a:rPr lang="en-AU" smtClean="0"/>
              <a:t>23/11/2016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900C05A-0369-4911-B096-54DE8617CC53}" type="slidenum">
              <a:rPr lang="en-AU" smtClean="0"/>
              <a:t>‹#›</a:t>
            </a:fld>
            <a:endParaRPr lang="en-AU"/>
          </a:p>
        </p:txBody>
      </p:sp>
    </p:spTree>
    <p:extLst>
      <p:ext uri="{BB962C8B-B14F-4D97-AF65-F5344CB8AC3E}">
        <p14:creationId xmlns:p14="http://schemas.microsoft.com/office/powerpoint/2010/main" val="33585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8B87C-FA0B-4407-B991-B5320660209B}" type="datetimeFigureOut">
              <a:rPr lang="en-AU" smtClean="0"/>
              <a:t>23/11/2016</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0C05A-0369-4911-B096-54DE8617CC53}" type="slidenum">
              <a:rPr lang="en-AU" smtClean="0"/>
              <a:t>‹#›</a:t>
            </a:fld>
            <a:endParaRPr lang="en-AU"/>
          </a:p>
        </p:txBody>
      </p:sp>
    </p:spTree>
    <p:extLst>
      <p:ext uri="{BB962C8B-B14F-4D97-AF65-F5344CB8AC3E}">
        <p14:creationId xmlns:p14="http://schemas.microsoft.com/office/powerpoint/2010/main" val="4227732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9.png"/><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6389" y="1605893"/>
            <a:ext cx="7766160" cy="2585323"/>
          </a:xfrm>
          <a:prstGeom prst="rect">
            <a:avLst/>
          </a:prstGeom>
          <a:noFill/>
        </p:spPr>
        <p:txBody>
          <a:bodyPr wrap="square" rtlCol="0">
            <a:spAutoFit/>
          </a:bodyPr>
          <a:lstStyle/>
          <a:p>
            <a:r>
              <a:rPr lang="en-AU" sz="5400" b="1" i="1" dirty="0">
                <a:latin typeface="Times New Roman" panose="02020603050405020304" pitchFamily="18" charset="0"/>
                <a:cs typeface="Times New Roman" panose="02020603050405020304" pitchFamily="18" charset="0"/>
              </a:rPr>
              <a:t>Biosolids: an Australian perspective on volume, treatment and re-use</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3219"/>
          <a:stretch/>
        </p:blipFill>
        <p:spPr>
          <a:xfrm>
            <a:off x="7181687" y="422450"/>
            <a:ext cx="2341724" cy="90687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8700" y="422450"/>
            <a:ext cx="1801877" cy="84672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6885" t="6548" r="62146" b="53805"/>
          <a:stretch/>
        </p:blipFill>
        <p:spPr>
          <a:xfrm>
            <a:off x="7848600" y="2933700"/>
            <a:ext cx="4343400" cy="3924300"/>
          </a:xfrm>
          <a:prstGeom prst="rect">
            <a:avLst/>
          </a:prstGeom>
        </p:spPr>
      </p:pic>
      <p:sp>
        <p:nvSpPr>
          <p:cNvPr id="4" name="Rectangle 3"/>
          <p:cNvSpPr/>
          <p:nvPr/>
        </p:nvSpPr>
        <p:spPr>
          <a:xfrm>
            <a:off x="586388" y="4717307"/>
            <a:ext cx="7517088" cy="1384995"/>
          </a:xfrm>
          <a:prstGeom prst="rect">
            <a:avLst/>
          </a:prstGeom>
        </p:spPr>
        <p:txBody>
          <a:bodyPr wrap="square">
            <a:spAutoFit/>
          </a:bodyPr>
          <a:lstStyle/>
          <a:p>
            <a:r>
              <a:rPr lang="en-AU" sz="2800" b="1" i="1" dirty="0">
                <a:solidFill>
                  <a:schemeClr val="bg1">
                    <a:lumMod val="50000"/>
                  </a:schemeClr>
                </a:solidFill>
                <a:latin typeface="Times New Roman" panose="02020603050405020304" pitchFamily="18" charset="0"/>
                <a:cs typeface="Times New Roman" panose="02020603050405020304" pitchFamily="18" charset="0"/>
              </a:rPr>
              <a:t>Nicola Helme</a:t>
            </a:r>
          </a:p>
          <a:p>
            <a:r>
              <a:rPr lang="en-AU" sz="2800" b="1" i="1" dirty="0">
                <a:solidFill>
                  <a:schemeClr val="bg1">
                    <a:lumMod val="50000"/>
                  </a:schemeClr>
                </a:solidFill>
                <a:latin typeface="Times New Roman" panose="02020603050405020304" pitchFamily="18" charset="0"/>
                <a:cs typeface="Times New Roman" panose="02020603050405020304" pitchFamily="18" charset="0"/>
              </a:rPr>
              <a:t>Project Manager</a:t>
            </a:r>
          </a:p>
          <a:p>
            <a:r>
              <a:rPr lang="en-AU" sz="2800" b="1" i="1" dirty="0">
                <a:solidFill>
                  <a:schemeClr val="bg1">
                    <a:lumMod val="50000"/>
                  </a:schemeClr>
                </a:solidFill>
                <a:latin typeface="Times New Roman" panose="02020603050405020304" pitchFamily="18" charset="0"/>
                <a:cs typeface="Times New Roman" panose="02020603050405020304" pitchFamily="18" charset="0"/>
              </a:rPr>
              <a:t>Australian &amp; New Zealand Biosolids Partnership</a:t>
            </a:r>
          </a:p>
        </p:txBody>
      </p:sp>
    </p:spTree>
    <p:extLst>
      <p:ext uri="{BB962C8B-B14F-4D97-AF65-F5344CB8AC3E}">
        <p14:creationId xmlns:p14="http://schemas.microsoft.com/office/powerpoint/2010/main" val="4186273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143999" y="310753"/>
            <a:ext cx="2586763" cy="515834"/>
            <a:chOff x="9144000" y="6101953"/>
            <a:chExt cx="2586763" cy="515834"/>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3219"/>
            <a:stretch/>
          </p:blipFill>
          <p:spPr>
            <a:xfrm>
              <a:off x="9144000" y="6101953"/>
              <a:ext cx="1331976" cy="5158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5363" y="6114246"/>
              <a:ext cx="1045400" cy="491248"/>
            </a:xfrm>
            <a:prstGeom prst="rect">
              <a:avLst/>
            </a:prstGeom>
          </p:spPr>
        </p:pic>
      </p:grpSp>
      <p:sp>
        <p:nvSpPr>
          <p:cNvPr id="6" name="TextBox 5"/>
          <p:cNvSpPr txBox="1"/>
          <p:nvPr/>
        </p:nvSpPr>
        <p:spPr>
          <a:xfrm>
            <a:off x="838199" y="3094106"/>
            <a:ext cx="8305799" cy="1323439"/>
          </a:xfrm>
          <a:prstGeom prst="rect">
            <a:avLst/>
          </a:prstGeom>
          <a:noFill/>
        </p:spPr>
        <p:txBody>
          <a:bodyPr wrap="square" rtlCol="0">
            <a:spAutoFit/>
          </a:bodyPr>
          <a:lstStyle/>
          <a:p>
            <a:r>
              <a:rPr lang="en-AU" sz="4000" b="1" i="1" dirty="0" smtClean="0">
                <a:solidFill>
                  <a:srgbClr val="7BAC46"/>
                </a:solidFill>
                <a:latin typeface="Times New Roman" panose="02020603050405020304" pitchFamily="18" charset="0"/>
                <a:cs typeface="Times New Roman" panose="02020603050405020304" pitchFamily="18" charset="0"/>
              </a:rPr>
              <a:t>Stabilisation </a:t>
            </a:r>
          </a:p>
          <a:p>
            <a:r>
              <a:rPr lang="en-AU" sz="4000" b="1" i="1" dirty="0" smtClean="0">
                <a:solidFill>
                  <a:srgbClr val="7BAC46"/>
                </a:solidFill>
                <a:latin typeface="Times New Roman" panose="02020603050405020304" pitchFamily="18" charset="0"/>
                <a:cs typeface="Times New Roman" panose="02020603050405020304" pitchFamily="18" charset="0"/>
              </a:rPr>
              <a:t>process</a:t>
            </a:r>
            <a:endParaRPr lang="en-AU" sz="4000" b="1" i="1" dirty="0">
              <a:solidFill>
                <a:srgbClr val="7BAC46"/>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483668"/>
            <a:ext cx="7920762" cy="4935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84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143999" y="310753"/>
            <a:ext cx="2586763" cy="515834"/>
            <a:chOff x="9144000" y="6101953"/>
            <a:chExt cx="2586763" cy="515834"/>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3219"/>
            <a:stretch/>
          </p:blipFill>
          <p:spPr>
            <a:xfrm>
              <a:off x="9144000" y="6101953"/>
              <a:ext cx="1331976" cy="5158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5363" y="6114246"/>
              <a:ext cx="1045400" cy="491248"/>
            </a:xfrm>
            <a:prstGeom prst="rect">
              <a:avLst/>
            </a:prstGeom>
          </p:spPr>
        </p:pic>
      </p:grpSp>
      <p:sp>
        <p:nvSpPr>
          <p:cNvPr id="6" name="TextBox 5"/>
          <p:cNvSpPr txBox="1"/>
          <p:nvPr/>
        </p:nvSpPr>
        <p:spPr>
          <a:xfrm>
            <a:off x="838199" y="3094106"/>
            <a:ext cx="8305799" cy="707886"/>
          </a:xfrm>
          <a:prstGeom prst="rect">
            <a:avLst/>
          </a:prstGeom>
          <a:noFill/>
        </p:spPr>
        <p:txBody>
          <a:bodyPr wrap="square" rtlCol="0">
            <a:spAutoFit/>
          </a:bodyPr>
          <a:lstStyle/>
          <a:p>
            <a:r>
              <a:rPr lang="en-AU" sz="4000" b="1" i="1" dirty="0" smtClean="0">
                <a:solidFill>
                  <a:srgbClr val="7BAC46"/>
                </a:solidFill>
                <a:latin typeface="Times New Roman" panose="02020603050405020304" pitchFamily="18" charset="0"/>
                <a:cs typeface="Times New Roman" panose="02020603050405020304" pitchFamily="18" charset="0"/>
              </a:rPr>
              <a:t>Dewatering</a:t>
            </a:r>
            <a:endParaRPr lang="en-AU" sz="4000" b="1" i="1" dirty="0">
              <a:solidFill>
                <a:srgbClr val="7BAC46"/>
              </a:solidFill>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1009813"/>
            <a:ext cx="7196862" cy="558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4049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49" y="5150644"/>
            <a:ext cx="6027800" cy="17073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0599" y="1524000"/>
            <a:ext cx="4162425" cy="5929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740" y="1524000"/>
            <a:ext cx="5940495" cy="34147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8" name="Group 7"/>
          <p:cNvGrpSpPr/>
          <p:nvPr/>
        </p:nvGrpSpPr>
        <p:grpSpPr>
          <a:xfrm>
            <a:off x="9143999" y="310753"/>
            <a:ext cx="2586763" cy="515834"/>
            <a:chOff x="9144000" y="6101953"/>
            <a:chExt cx="2586763" cy="515834"/>
          </a:xfrm>
        </p:grpSpPr>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r="3219"/>
            <a:stretch/>
          </p:blipFill>
          <p:spPr>
            <a:xfrm>
              <a:off x="9144000" y="6101953"/>
              <a:ext cx="1331976" cy="515834"/>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85363" y="6114246"/>
              <a:ext cx="1045400" cy="491248"/>
            </a:xfrm>
            <a:prstGeom prst="rect">
              <a:avLst/>
            </a:prstGeom>
          </p:spPr>
        </p:pic>
      </p:grpSp>
      <p:sp>
        <p:nvSpPr>
          <p:cNvPr id="6" name="TextBox 5"/>
          <p:cNvSpPr txBox="1"/>
          <p:nvPr/>
        </p:nvSpPr>
        <p:spPr>
          <a:xfrm>
            <a:off x="476249" y="472644"/>
            <a:ext cx="8305799" cy="707886"/>
          </a:xfrm>
          <a:prstGeom prst="rect">
            <a:avLst/>
          </a:prstGeom>
          <a:noFill/>
        </p:spPr>
        <p:txBody>
          <a:bodyPr wrap="square" rtlCol="0">
            <a:spAutoFit/>
          </a:bodyPr>
          <a:lstStyle/>
          <a:p>
            <a:r>
              <a:rPr lang="en-AU" sz="4000" b="1" i="1" dirty="0" smtClean="0">
                <a:solidFill>
                  <a:srgbClr val="7BAC46"/>
                </a:solidFill>
                <a:latin typeface="Times New Roman" panose="02020603050405020304" pitchFamily="18" charset="0"/>
                <a:cs typeface="Times New Roman" panose="02020603050405020304" pitchFamily="18" charset="0"/>
              </a:rPr>
              <a:t>Influencing factors for the future</a:t>
            </a:r>
            <a:endParaRPr lang="en-AU" sz="4000" b="1" i="1" dirty="0">
              <a:solidFill>
                <a:srgbClr val="7BAC46"/>
              </a:solidFill>
              <a:latin typeface="Times New Roman" panose="02020603050405020304" pitchFamily="18" charset="0"/>
              <a:cs typeface="Times New Roman" panose="02020603050405020304" pitchFamily="18" charset="0"/>
            </a:endParaRPr>
          </a:p>
        </p:txBody>
      </p:sp>
      <p:pic>
        <p:nvPicPr>
          <p:cNvPr id="3076" name="Picture 4" descr="http://ntp.niehs.nih.gov/images/ohat/pfoa.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8150" y="2763836"/>
            <a:ext cx="5219699" cy="43497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237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16600" y="1193800"/>
            <a:ext cx="5762625" cy="2220288"/>
          </a:xfrm>
          <a:prstGeom prst="rect">
            <a:avLst/>
          </a:prstGeom>
          <a:noFill/>
        </p:spPr>
        <p:txBody>
          <a:bodyPr wrap="square" rtlCol="0">
            <a:spAutoFit/>
          </a:bodyPr>
          <a:lstStyle/>
          <a:p>
            <a:pPr>
              <a:lnSpc>
                <a:spcPts val="9000"/>
              </a:lnSpc>
            </a:pPr>
            <a:r>
              <a:rPr lang="en-AU" sz="8000" b="1" i="1" dirty="0">
                <a:latin typeface="Times New Roman" panose="02020603050405020304" pitchFamily="18" charset="0"/>
                <a:cs typeface="Times New Roman" panose="02020603050405020304" pitchFamily="18" charset="0"/>
              </a:rPr>
              <a:t>Th</a:t>
            </a:r>
            <a:r>
              <a:rPr lang="en-AU" sz="8000" b="1" i="1" dirty="0" smtClean="0">
                <a:latin typeface="Times New Roman" panose="02020603050405020304" pitchFamily="18" charset="0"/>
                <a:cs typeface="Times New Roman" panose="02020603050405020304" pitchFamily="18" charset="0"/>
              </a:rPr>
              <a:t>ank you</a:t>
            </a:r>
            <a:r>
              <a:rPr lang="en-AU" sz="8000" b="1" i="1" dirty="0" smtClean="0">
                <a:latin typeface="Times New Roman" panose="02020603050405020304" pitchFamily="18" charset="0"/>
                <a:cs typeface="Times New Roman" panose="02020603050405020304" pitchFamily="18" charset="0"/>
              </a:rPr>
              <a:t>.</a:t>
            </a:r>
          </a:p>
          <a:p>
            <a:pPr>
              <a:lnSpc>
                <a:spcPts val="9000"/>
              </a:lnSpc>
            </a:pPr>
            <a:r>
              <a:rPr lang="en-AU" sz="3600" i="1" dirty="0" smtClean="0">
                <a:solidFill>
                  <a:schemeClr val="bg1">
                    <a:lumMod val="50000"/>
                  </a:schemeClr>
                </a:solidFill>
                <a:latin typeface="Times New Roman" panose="02020603050405020304" pitchFamily="18" charset="0"/>
                <a:cs typeface="Times New Roman" panose="02020603050405020304" pitchFamily="18" charset="0"/>
              </a:rPr>
              <a:t>admin@biosolids.com.au</a:t>
            </a:r>
            <a:endParaRPr lang="en-AU" sz="3600" i="1"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5940" t="9499" r="55807" b="54318"/>
          <a:stretch/>
        </p:blipFill>
        <p:spPr>
          <a:xfrm>
            <a:off x="0" y="3251200"/>
            <a:ext cx="3962400" cy="3581400"/>
          </a:xfrm>
          <a:prstGeom prst="rect">
            <a:avLst/>
          </a:prstGeom>
        </p:spPr>
      </p:pic>
    </p:spTree>
    <p:extLst>
      <p:ext uri="{BB962C8B-B14F-4D97-AF65-F5344CB8AC3E}">
        <p14:creationId xmlns:p14="http://schemas.microsoft.com/office/powerpoint/2010/main" val="2844375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143999" y="310753"/>
            <a:ext cx="2586763" cy="515834"/>
            <a:chOff x="9144000" y="6101953"/>
            <a:chExt cx="2586763" cy="515834"/>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3219"/>
            <a:stretch/>
          </p:blipFill>
          <p:spPr>
            <a:xfrm>
              <a:off x="9144000" y="6101953"/>
              <a:ext cx="1331976" cy="5158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5363" y="6114246"/>
              <a:ext cx="1045400" cy="491248"/>
            </a:xfrm>
            <a:prstGeom prst="rect">
              <a:avLst/>
            </a:prstGeom>
          </p:spPr>
        </p:pic>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1801475" cy="841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712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143999" y="310753"/>
            <a:ext cx="2586763" cy="515834"/>
            <a:chOff x="9144000" y="6101953"/>
            <a:chExt cx="2586763" cy="515834"/>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3219"/>
            <a:stretch/>
          </p:blipFill>
          <p:spPr>
            <a:xfrm>
              <a:off x="9144000" y="6101953"/>
              <a:ext cx="1331976" cy="5158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5363" y="6114246"/>
              <a:ext cx="1045400" cy="491248"/>
            </a:xfrm>
            <a:prstGeom prst="rect">
              <a:avLst/>
            </a:prstGeom>
          </p:spPr>
        </p:pic>
      </p:grpSp>
      <p:sp>
        <p:nvSpPr>
          <p:cNvPr id="6" name="TextBox 5"/>
          <p:cNvSpPr txBox="1"/>
          <p:nvPr/>
        </p:nvSpPr>
        <p:spPr>
          <a:xfrm>
            <a:off x="838200" y="1982514"/>
            <a:ext cx="3576145" cy="3170099"/>
          </a:xfrm>
          <a:prstGeom prst="rect">
            <a:avLst/>
          </a:prstGeom>
          <a:noFill/>
        </p:spPr>
        <p:txBody>
          <a:bodyPr wrap="square" rtlCol="0">
            <a:spAutoFit/>
          </a:bodyPr>
          <a:lstStyle/>
          <a:p>
            <a:r>
              <a:rPr lang="en-AU" sz="4000" b="1" i="1" dirty="0">
                <a:solidFill>
                  <a:srgbClr val="7BAC46"/>
                </a:solidFill>
                <a:latin typeface="Times New Roman" panose="02020603050405020304" pitchFamily="18" charset="0"/>
                <a:cs typeface="Times New Roman" panose="02020603050405020304" pitchFamily="18" charset="0"/>
              </a:rPr>
              <a:t>The </a:t>
            </a:r>
            <a:r>
              <a:rPr lang="en-AU" sz="4000" b="1" i="1" dirty="0" smtClean="0">
                <a:solidFill>
                  <a:srgbClr val="7BAC46"/>
                </a:solidFill>
                <a:latin typeface="Times New Roman" panose="02020603050405020304" pitchFamily="18" charset="0"/>
                <a:cs typeface="Times New Roman" panose="02020603050405020304" pitchFamily="18" charset="0"/>
              </a:rPr>
              <a:t>2015 Biosolids Production in Australia </a:t>
            </a:r>
            <a:r>
              <a:rPr lang="en-AU" sz="4000" b="1" i="1" dirty="0">
                <a:solidFill>
                  <a:srgbClr val="7BAC46"/>
                </a:solidFill>
                <a:latin typeface="Times New Roman" panose="02020603050405020304" pitchFamily="18" charset="0"/>
                <a:cs typeface="Times New Roman" panose="02020603050405020304" pitchFamily="18" charset="0"/>
              </a:rPr>
              <a:t>Survey</a:t>
            </a:r>
          </a:p>
        </p:txBody>
      </p:sp>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10535">
            <a:off x="8600915" y="1612278"/>
            <a:ext cx="3570701" cy="50484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27335">
            <a:off x="4732228" y="1534574"/>
            <a:ext cx="3694734" cy="52362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49457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143999" y="310753"/>
            <a:ext cx="2586763" cy="515834"/>
            <a:chOff x="9144000" y="6101953"/>
            <a:chExt cx="2586763" cy="515834"/>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3219"/>
            <a:stretch/>
          </p:blipFill>
          <p:spPr>
            <a:xfrm>
              <a:off x="9144000" y="6101953"/>
              <a:ext cx="1331976" cy="5158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5363" y="6114246"/>
              <a:ext cx="1045400" cy="491248"/>
            </a:xfrm>
            <a:prstGeom prst="rect">
              <a:avLst/>
            </a:prstGeom>
          </p:spPr>
        </p:pic>
      </p:grpSp>
      <p:sp>
        <p:nvSpPr>
          <p:cNvPr id="6" name="TextBox 5"/>
          <p:cNvSpPr txBox="1"/>
          <p:nvPr/>
        </p:nvSpPr>
        <p:spPr>
          <a:xfrm>
            <a:off x="838200" y="3094106"/>
            <a:ext cx="8305799" cy="707886"/>
          </a:xfrm>
          <a:prstGeom prst="rect">
            <a:avLst/>
          </a:prstGeom>
          <a:noFill/>
        </p:spPr>
        <p:txBody>
          <a:bodyPr wrap="square" rtlCol="0">
            <a:spAutoFit/>
          </a:bodyPr>
          <a:lstStyle/>
          <a:p>
            <a:r>
              <a:rPr lang="en-AU" sz="4000" b="1" i="1" dirty="0" smtClean="0">
                <a:solidFill>
                  <a:srgbClr val="7BAC46"/>
                </a:solidFill>
                <a:latin typeface="Times New Roman" panose="02020603050405020304" pitchFamily="18" charset="0"/>
                <a:cs typeface="Times New Roman" panose="02020603050405020304" pitchFamily="18" charset="0"/>
              </a:rPr>
              <a:t>Production</a:t>
            </a:r>
            <a:endParaRPr lang="en-AU" sz="4000" b="1" i="1" dirty="0">
              <a:solidFill>
                <a:srgbClr val="7BAC46"/>
              </a:solidFill>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7150" y="1063950"/>
            <a:ext cx="6568212" cy="579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388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143999" y="310753"/>
            <a:ext cx="2586763" cy="515834"/>
            <a:chOff x="9144000" y="6101953"/>
            <a:chExt cx="2586763" cy="515834"/>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3219"/>
            <a:stretch/>
          </p:blipFill>
          <p:spPr>
            <a:xfrm>
              <a:off x="9144000" y="6101953"/>
              <a:ext cx="1331976" cy="5158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5363" y="6114246"/>
              <a:ext cx="1045400" cy="491248"/>
            </a:xfrm>
            <a:prstGeom prst="rect">
              <a:avLst/>
            </a:prstGeom>
          </p:spPr>
        </p:pic>
      </p:grpSp>
      <p:sp>
        <p:nvSpPr>
          <p:cNvPr id="6" name="TextBox 5"/>
          <p:cNvSpPr txBox="1"/>
          <p:nvPr/>
        </p:nvSpPr>
        <p:spPr>
          <a:xfrm>
            <a:off x="838199" y="3094106"/>
            <a:ext cx="8305799" cy="707886"/>
          </a:xfrm>
          <a:prstGeom prst="rect">
            <a:avLst/>
          </a:prstGeom>
          <a:noFill/>
        </p:spPr>
        <p:txBody>
          <a:bodyPr wrap="square" rtlCol="0">
            <a:spAutoFit/>
          </a:bodyPr>
          <a:lstStyle/>
          <a:p>
            <a:r>
              <a:rPr lang="en-AU" sz="4000" b="1" i="1" dirty="0" smtClean="0">
                <a:solidFill>
                  <a:srgbClr val="7BAC46"/>
                </a:solidFill>
                <a:latin typeface="Times New Roman" panose="02020603050405020304" pitchFamily="18" charset="0"/>
                <a:cs typeface="Times New Roman" panose="02020603050405020304" pitchFamily="18" charset="0"/>
              </a:rPr>
              <a:t>End use</a:t>
            </a:r>
            <a:endParaRPr lang="en-AU" sz="4000" b="1" i="1" dirty="0">
              <a:solidFill>
                <a:srgbClr val="7BAC46"/>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50" y="1484784"/>
            <a:ext cx="7417480" cy="468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8557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143999" y="310753"/>
            <a:ext cx="2586763" cy="515834"/>
            <a:chOff x="9144000" y="6101953"/>
            <a:chExt cx="2586763" cy="515834"/>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3219"/>
            <a:stretch/>
          </p:blipFill>
          <p:spPr>
            <a:xfrm>
              <a:off x="9144000" y="6101953"/>
              <a:ext cx="1331976" cy="5158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5363" y="6114246"/>
              <a:ext cx="1045400" cy="491248"/>
            </a:xfrm>
            <a:prstGeom prst="rect">
              <a:avLst/>
            </a:prstGeom>
          </p:spPr>
        </p:pic>
      </p:grpSp>
      <p:sp>
        <p:nvSpPr>
          <p:cNvPr id="6" name="TextBox 5"/>
          <p:cNvSpPr txBox="1"/>
          <p:nvPr/>
        </p:nvSpPr>
        <p:spPr>
          <a:xfrm>
            <a:off x="838199" y="1006614"/>
            <a:ext cx="8305799" cy="707886"/>
          </a:xfrm>
          <a:prstGeom prst="rect">
            <a:avLst/>
          </a:prstGeom>
          <a:noFill/>
        </p:spPr>
        <p:txBody>
          <a:bodyPr wrap="square" rtlCol="0">
            <a:spAutoFit/>
          </a:bodyPr>
          <a:lstStyle/>
          <a:p>
            <a:r>
              <a:rPr lang="en-AU" sz="4000" b="1" i="1" dirty="0" smtClean="0">
                <a:solidFill>
                  <a:srgbClr val="7BAC46"/>
                </a:solidFill>
                <a:latin typeface="Times New Roman" panose="02020603050405020304" pitchFamily="18" charset="0"/>
                <a:cs typeface="Times New Roman" panose="02020603050405020304" pitchFamily="18" charset="0"/>
              </a:rPr>
              <a:t>State variations in end use</a:t>
            </a:r>
            <a:endParaRPr lang="en-AU" sz="4000" b="1" i="1" dirty="0">
              <a:solidFill>
                <a:srgbClr val="7BAC46"/>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141" y="1714500"/>
            <a:ext cx="10208921" cy="462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237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143999" y="310753"/>
            <a:ext cx="2586763" cy="515834"/>
            <a:chOff x="9144000" y="6101953"/>
            <a:chExt cx="2586763" cy="515834"/>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3219"/>
            <a:stretch/>
          </p:blipFill>
          <p:spPr>
            <a:xfrm>
              <a:off x="9144000" y="6101953"/>
              <a:ext cx="1331976" cy="5158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5363" y="6114246"/>
              <a:ext cx="1045400" cy="491248"/>
            </a:xfrm>
            <a:prstGeom prst="rect">
              <a:avLst/>
            </a:prstGeom>
          </p:spPr>
        </p:pic>
      </p:grpSp>
      <p:sp>
        <p:nvSpPr>
          <p:cNvPr id="6" name="TextBox 5"/>
          <p:cNvSpPr txBox="1"/>
          <p:nvPr/>
        </p:nvSpPr>
        <p:spPr>
          <a:xfrm>
            <a:off x="838199" y="3094106"/>
            <a:ext cx="8305799" cy="1323439"/>
          </a:xfrm>
          <a:prstGeom prst="rect">
            <a:avLst/>
          </a:prstGeom>
          <a:noFill/>
        </p:spPr>
        <p:txBody>
          <a:bodyPr wrap="square" rtlCol="0">
            <a:spAutoFit/>
          </a:bodyPr>
          <a:lstStyle/>
          <a:p>
            <a:r>
              <a:rPr lang="en-AU" sz="4000" b="1" i="1" dirty="0" smtClean="0">
                <a:solidFill>
                  <a:srgbClr val="7BAC46"/>
                </a:solidFill>
                <a:latin typeface="Times New Roman" panose="02020603050405020304" pitchFamily="18" charset="0"/>
                <a:cs typeface="Times New Roman" panose="02020603050405020304" pitchFamily="18" charset="0"/>
              </a:rPr>
              <a:t>Beneficial </a:t>
            </a:r>
          </a:p>
          <a:p>
            <a:r>
              <a:rPr lang="en-AU" sz="4000" b="1" i="1" dirty="0" smtClean="0">
                <a:solidFill>
                  <a:srgbClr val="7BAC46"/>
                </a:solidFill>
                <a:latin typeface="Times New Roman" panose="02020603050405020304" pitchFamily="18" charset="0"/>
                <a:cs typeface="Times New Roman" panose="02020603050405020304" pitchFamily="18" charset="0"/>
              </a:rPr>
              <a:t>use</a:t>
            </a:r>
            <a:endParaRPr lang="en-AU" sz="4000" b="1" i="1" dirty="0">
              <a:solidFill>
                <a:srgbClr val="7BAC46"/>
              </a:solidFill>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5431" y="1340768"/>
            <a:ext cx="7362631" cy="500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251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143999" y="310753"/>
            <a:ext cx="2586763" cy="515834"/>
            <a:chOff x="9144000" y="6101953"/>
            <a:chExt cx="2586763" cy="515834"/>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3219"/>
            <a:stretch/>
          </p:blipFill>
          <p:spPr>
            <a:xfrm>
              <a:off x="9144000" y="6101953"/>
              <a:ext cx="1331976" cy="5158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5363" y="6114246"/>
              <a:ext cx="1045400" cy="491248"/>
            </a:xfrm>
            <a:prstGeom prst="rect">
              <a:avLst/>
            </a:prstGeom>
          </p:spPr>
        </p:pic>
      </p:grpSp>
      <p:sp>
        <p:nvSpPr>
          <p:cNvPr id="6" name="TextBox 5"/>
          <p:cNvSpPr txBox="1"/>
          <p:nvPr/>
        </p:nvSpPr>
        <p:spPr>
          <a:xfrm>
            <a:off x="838199" y="3094106"/>
            <a:ext cx="8305799" cy="707886"/>
          </a:xfrm>
          <a:prstGeom prst="rect">
            <a:avLst/>
          </a:prstGeom>
          <a:noFill/>
        </p:spPr>
        <p:txBody>
          <a:bodyPr wrap="square" rtlCol="0">
            <a:spAutoFit/>
          </a:bodyPr>
          <a:lstStyle/>
          <a:p>
            <a:r>
              <a:rPr lang="en-AU" sz="4000" b="1" i="1" dirty="0" smtClean="0">
                <a:solidFill>
                  <a:srgbClr val="7BAC46"/>
                </a:solidFill>
                <a:latin typeface="Times New Roman" panose="02020603050405020304" pitchFamily="18" charset="0"/>
                <a:cs typeface="Times New Roman" panose="02020603050405020304" pitchFamily="18" charset="0"/>
              </a:rPr>
              <a:t>Contaminants</a:t>
            </a:r>
            <a:endParaRPr lang="en-AU" sz="4000" b="1" i="1" dirty="0">
              <a:solidFill>
                <a:srgbClr val="7BAC46"/>
              </a:solidFill>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4373" y="1272228"/>
            <a:ext cx="6986389" cy="5059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4049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143999" y="310753"/>
            <a:ext cx="2586763" cy="515834"/>
            <a:chOff x="9144000" y="6101953"/>
            <a:chExt cx="2586763" cy="515834"/>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3219"/>
            <a:stretch/>
          </p:blipFill>
          <p:spPr>
            <a:xfrm>
              <a:off x="9144000" y="6101953"/>
              <a:ext cx="1331976" cy="5158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5363" y="6114246"/>
              <a:ext cx="1045400" cy="491248"/>
            </a:xfrm>
            <a:prstGeom prst="rect">
              <a:avLst/>
            </a:prstGeom>
          </p:spPr>
        </p:pic>
      </p:grpSp>
      <p:sp>
        <p:nvSpPr>
          <p:cNvPr id="6" name="TextBox 5"/>
          <p:cNvSpPr txBox="1"/>
          <p:nvPr/>
        </p:nvSpPr>
        <p:spPr>
          <a:xfrm>
            <a:off x="838199" y="3094106"/>
            <a:ext cx="8305799" cy="707886"/>
          </a:xfrm>
          <a:prstGeom prst="rect">
            <a:avLst/>
          </a:prstGeom>
          <a:noFill/>
        </p:spPr>
        <p:txBody>
          <a:bodyPr wrap="square" rtlCol="0">
            <a:spAutoFit/>
          </a:bodyPr>
          <a:lstStyle/>
          <a:p>
            <a:r>
              <a:rPr lang="en-AU" sz="4000" b="1" i="1" dirty="0" smtClean="0">
                <a:solidFill>
                  <a:srgbClr val="7BAC46"/>
                </a:solidFill>
                <a:latin typeface="Times New Roman" panose="02020603050405020304" pitchFamily="18" charset="0"/>
                <a:cs typeface="Times New Roman" panose="02020603050405020304" pitchFamily="18" charset="0"/>
              </a:rPr>
              <a:t>Stabilisation</a:t>
            </a:r>
            <a:endParaRPr lang="en-AU" sz="4000" b="1" i="1" dirty="0">
              <a:solidFill>
                <a:srgbClr val="7BAC46"/>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0853" y="1185067"/>
            <a:ext cx="7519909" cy="5293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567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1520</Words>
  <Application>Microsoft Office PowerPoint</Application>
  <PresentationFormat>Custom</PresentationFormat>
  <Paragraphs>92</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Maurice Khateeb</dc:creator>
  <cp:lastModifiedBy>Nicola Helme</cp:lastModifiedBy>
  <cp:revision>21</cp:revision>
  <dcterms:created xsi:type="dcterms:W3CDTF">2016-11-22T02:28:42Z</dcterms:created>
  <dcterms:modified xsi:type="dcterms:W3CDTF">2016-11-22T23:40:08Z</dcterms:modified>
</cp:coreProperties>
</file>