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9" r:id="rId5"/>
    <p:sldId id="262" r:id="rId6"/>
    <p:sldId id="266" r:id="rId7"/>
    <p:sldId id="265" r:id="rId8"/>
    <p:sldId id="286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19"/>
    <a:srgbClr val="30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98A3-3129-4A34-B951-F1434C610C0A}" type="datetimeFigureOut">
              <a:rPr lang="en-NZ" smtClean="0"/>
              <a:t>1/12/2016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CEB8-6F78-4498-B6F0-4FAED610E8C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446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 txBox="1">
            <a:spLocks/>
          </p:cNvSpPr>
          <p:nvPr userDrawn="1"/>
        </p:nvSpPr>
        <p:spPr>
          <a:xfrm>
            <a:off x="0" y="1122363"/>
            <a:ext cx="12192000" cy="5261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Advice AEE Agricultural Analysis Application Approachable Assessments Assimilation Assistance </a:t>
            </a:r>
            <a:r>
              <a:rPr lang="en-NZ" sz="72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Biosolids</a:t>
            </a:r>
            <a:r>
              <a:rPr lang="en-NZ" sz="7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Capability Client Communications Communities Compliance Compost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Consents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 </a:t>
            </a:r>
            <a:r>
              <a:rPr lang="en-NZ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Contamination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Coordinate Council Cultural Current Data Degradation </a:t>
            </a:r>
            <a:r>
              <a:rPr lang="en-NZ" sz="7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Detention Developments </a:t>
            </a:r>
            <a:r>
              <a:rPr lang="en-NZ" sz="5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Discharges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Documentation Drafting E. coli Ecosystems Effects Engagement Environment Equipment Evidence Excellence Experienced Expert Facilitating Farming Feasibility Fieldwork First-flush Fit-for-purpose Flooding Fun Geology Graphs Greywater Groundwater Guidelines Handbag Hazardous Hydraulics Innovation Interpretation Investigation </a:t>
            </a:r>
            <a:r>
              <a:rPr lang="en-NZ" sz="7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Irrigation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 Landfills Landscape Land-treatment Leaching Lodge </a:t>
            </a:r>
            <a:r>
              <a:rPr lang="en-NZ" sz="8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Metals Microbiology </a:t>
            </a:r>
            <a:r>
              <a:rPr lang="en-NZ" sz="6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Modelling </a:t>
            </a:r>
            <a:r>
              <a:rPr lang="en-NZ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 </a:t>
            </a:r>
            <a:r>
              <a:rPr lang="en-NZ" sz="7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Nitrogen Nutrients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Onsite Optimisation Organics Overseer Papers Pathogens Phosphorus Plain-</a:t>
            </a:r>
            <a:r>
              <a:rPr lang="en-NZ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Plans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Preparation Presentations Project Quality Relevant Remediation Reports Research Review </a:t>
            </a:r>
            <a:r>
              <a:rPr lang="en-NZ" sz="6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NZ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Septage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Sludge </a:t>
            </a:r>
            <a:r>
              <a:rPr lang="en-NZ" sz="8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Spreadsheets Standpipes Stormwater Strategy Support Surface Water Sustainability Systems Team Testing Timely </a:t>
            </a:r>
            <a:r>
              <a:rPr lang="en-NZ" sz="6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 </a:t>
            </a:r>
            <a:r>
              <a:rPr lang="en-NZ" sz="8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Wastewater </a:t>
            </a:r>
            <a:r>
              <a:rPr lang="en-NZ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Water-balance Waterways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704" y="1354388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283F1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0704" y="5241056"/>
            <a:ext cx="9144000" cy="57202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83F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</a:t>
            </a:r>
            <a:endParaRPr lang="en-NZ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67412" y="1122363"/>
            <a:ext cx="1175429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6383547"/>
            <a:ext cx="12192000" cy="474453"/>
          </a:xfrm>
          <a:prstGeom prst="rect">
            <a:avLst/>
          </a:prstGeom>
          <a:solidFill>
            <a:srgbClr val="283F1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212" y="109615"/>
            <a:ext cx="1762338" cy="8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9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673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412" y="0"/>
            <a:ext cx="12006938" cy="1097346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83547"/>
            <a:ext cx="12192000" cy="474453"/>
          </a:xfrm>
          <a:prstGeom prst="rect">
            <a:avLst/>
          </a:prstGeom>
          <a:solidFill>
            <a:srgbClr val="283F1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67412" y="1122363"/>
            <a:ext cx="1175429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18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12" y="0"/>
            <a:ext cx="12006938" cy="1097346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959" y="182245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67412" y="1122363"/>
            <a:ext cx="1175429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83547"/>
            <a:ext cx="12192000" cy="474453"/>
          </a:xfrm>
          <a:prstGeom prst="rect">
            <a:avLst/>
          </a:prstGeom>
          <a:solidFill>
            <a:srgbClr val="283F1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14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83547"/>
            <a:ext cx="12192000" cy="474453"/>
          </a:xfrm>
          <a:prstGeom prst="rect">
            <a:avLst/>
          </a:prstGeom>
          <a:solidFill>
            <a:srgbClr val="283F1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008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83547"/>
            <a:ext cx="12192000" cy="474453"/>
          </a:xfrm>
          <a:prstGeom prst="rect">
            <a:avLst/>
          </a:prstGeom>
          <a:solidFill>
            <a:srgbClr val="283F1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09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83547"/>
            <a:ext cx="12192000" cy="474453"/>
          </a:xfrm>
          <a:prstGeom prst="rect">
            <a:avLst/>
          </a:prstGeom>
          <a:solidFill>
            <a:srgbClr val="283F1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>
                <a:solidFill>
                  <a:schemeClr val="bg1"/>
                </a:solidFill>
              </a:rPr>
              <a:t>www.lei.co.nz</a:t>
            </a:r>
            <a:r>
              <a:rPr lang="en-NZ" sz="1200" baseline="0" dirty="0">
                <a:solidFill>
                  <a:schemeClr val="bg1"/>
                </a:solidFill>
              </a:rPr>
              <a:t>  </a:t>
            </a:r>
            <a:r>
              <a:rPr lang="en-NZ" sz="1200" dirty="0">
                <a:solidFill>
                  <a:schemeClr val="bg1"/>
                </a:solidFill>
              </a:rPr>
              <a:t>|  Palmerston </a:t>
            </a:r>
            <a:r>
              <a:rPr lang="en-NZ" sz="1200">
                <a:solidFill>
                  <a:schemeClr val="bg1"/>
                </a:solidFill>
              </a:rPr>
              <a:t>North Christchurch </a:t>
            </a:r>
            <a:r>
              <a:rPr lang="en-NZ" sz="1200" dirty="0">
                <a:solidFill>
                  <a:schemeClr val="bg1"/>
                </a:solidFill>
              </a:rPr>
              <a:t>Wellington  |  office@lei.co.nz</a:t>
            </a:r>
          </a:p>
        </p:txBody>
      </p:sp>
      <p:sp>
        <p:nvSpPr>
          <p:cNvPr id="3" name="Content Placeholder 6"/>
          <p:cNvSpPr txBox="1">
            <a:spLocks/>
          </p:cNvSpPr>
          <p:nvPr userDrawn="1"/>
        </p:nvSpPr>
        <p:spPr>
          <a:xfrm>
            <a:off x="905238" y="3162480"/>
            <a:ext cx="10515600" cy="329687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Advice AEE Agricultural Analysis Application Approachable Assessments Assimilation Assistance </a:t>
            </a:r>
            <a:r>
              <a:rPr lang="en-NZ" sz="72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Biosolids</a:t>
            </a:r>
            <a:r>
              <a:rPr lang="en-NZ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Capability Client Communications Communities Compliance Compost</a:t>
            </a:r>
            <a:r>
              <a:rPr lang="en-NZ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8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Consents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Consultation </a:t>
            </a:r>
            <a:r>
              <a:rPr lang="en-NZ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Contamination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Coordinate Council Cultural Current Data Degradation </a:t>
            </a:r>
            <a:r>
              <a:rPr lang="en-NZ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Detention Developments </a:t>
            </a:r>
            <a:r>
              <a:rPr lang="en-NZ" sz="5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Discharges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Documentation Drafting E. coli Ecosystems Effects Engagement Environment Equipment Evidence Excellence Experienced Expert Facilitating Farming Feasibility Fieldwork First-flush Fit-for-purpose Flooding Fun Geology Graphs Greywater Groundwater Guidelines Handbag Hazardous Hydraulics Innovation Interpretation Investigation </a:t>
            </a:r>
            <a:r>
              <a:rPr lang="en-NZ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Irrigation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 Landfills Landscape Land-treatment Leaching Lodge </a:t>
            </a:r>
            <a:r>
              <a:rPr lang="en-NZ" sz="8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Metals Microbiology </a:t>
            </a:r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Modelling </a:t>
            </a:r>
            <a:r>
              <a:rPr lang="en-NZ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 </a:t>
            </a:r>
            <a:r>
              <a:rPr lang="en-NZ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Nitrogen Nutrients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Onsite Optimisation Organics Overseer Papers Pathogens Phosphorus Plain-</a:t>
            </a:r>
            <a:r>
              <a:rPr lang="en-NZ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Plans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Preparation Presentations Project Quality Relevant Remediation Reports Research Review </a:t>
            </a:r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en-NZ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Septage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Sludge </a:t>
            </a:r>
            <a:r>
              <a:rPr lang="en-NZ" sz="8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Spreadsheets Standpipes Stormwater Strategy Support Surface Water Sustainability Systems Team Testing Timely </a:t>
            </a:r>
            <a:r>
              <a:rPr lang="en-NZ" sz="6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 </a:t>
            </a:r>
            <a:r>
              <a:rPr lang="en-NZ" sz="8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Wastewater </a:t>
            </a:r>
            <a:r>
              <a:rPr lang="en-NZ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Water-balance Waterways</a:t>
            </a:r>
            <a:endParaRPr lang="en-N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00" y="593560"/>
            <a:ext cx="3846875" cy="19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C8D0-DFDC-4797-8B9F-9D927352D0A3}" type="datetimeFigureOut">
              <a:rPr lang="en-NZ" smtClean="0"/>
              <a:t>1/12/2016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BFA1-FC6A-48F7-9F9A-D590A2FC84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527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828" y="197040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Biosolids: International, National and Regional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5682" cy="1133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13" y="0"/>
            <a:ext cx="2455515" cy="10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0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Draft Programme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09984"/>
              </p:ext>
            </p:extLst>
          </p:nvPr>
        </p:nvGraphicFramePr>
        <p:xfrm>
          <a:off x="539015" y="1297182"/>
          <a:ext cx="11232683" cy="460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3733">
                  <a:extLst>
                    <a:ext uri="{9D8B030D-6E8A-4147-A177-3AD203B41FA5}">
                      <a16:colId xmlns:a16="http://schemas.microsoft.com/office/drawing/2014/main" xmlns="" val="1167081761"/>
                    </a:ext>
                  </a:extLst>
                </a:gridCol>
                <a:gridCol w="6990107">
                  <a:extLst>
                    <a:ext uri="{9D8B030D-6E8A-4147-A177-3AD203B41FA5}">
                      <a16:colId xmlns:a16="http://schemas.microsoft.com/office/drawing/2014/main" xmlns="" val="2292983582"/>
                    </a:ext>
                  </a:extLst>
                </a:gridCol>
                <a:gridCol w="3368843">
                  <a:extLst>
                    <a:ext uri="{9D8B030D-6E8A-4147-A177-3AD203B41FA5}">
                      <a16:colId xmlns:a16="http://schemas.microsoft.com/office/drawing/2014/main" xmlns="" val="88292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Time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Item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Speaker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36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1.30pm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u="none" strike="noStrike" kern="1200" baseline="0" dirty="0"/>
                        <a:t>Introductions and welcome</a:t>
                      </a:r>
                      <a:endParaRPr lang="en-NZ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Jacqui Horswell (ESR)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442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1.45pm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u="none" strike="noStrike" kern="1200" baseline="0" dirty="0"/>
                        <a:t>Biosolids: a New Zealand perspective on volume, treatment and re-use</a:t>
                      </a:r>
                      <a:endParaRPr lang="en-NZ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Hamish Lowe (LEI)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82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2.00pm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u="none" strike="noStrike" kern="1200" baseline="0" dirty="0"/>
                        <a:t>Biosolids: an Australian perspective on volume, treatment and re-use</a:t>
                      </a:r>
                      <a:endParaRPr lang="en-NZ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Nicola </a:t>
                      </a:r>
                      <a:r>
                        <a:rPr lang="en-NZ" sz="1600" dirty="0" err="1"/>
                        <a:t>Helme</a:t>
                      </a:r>
                      <a:r>
                        <a:rPr lang="en-NZ" sz="1600" dirty="0"/>
                        <a:t> (ANZBP)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24257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NZ" sz="1600" dirty="0"/>
                        <a:t>2.15pm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How will you approach working within the regulations? </a:t>
                      </a:r>
                    </a:p>
                    <a:p>
                      <a:r>
                        <a:rPr lang="en-NZ" sz="1600" dirty="0"/>
                        <a:t>The regulation and policy perspective: what will the new NZ guidelines mean to</a:t>
                      </a:r>
                    </a:p>
                    <a:p>
                      <a:r>
                        <a:rPr lang="en-NZ" sz="1600" dirty="0"/>
                        <a:t>you? </a:t>
                      </a:r>
                    </a:p>
                    <a:p>
                      <a:r>
                        <a:rPr lang="en-NZ" sz="1600" dirty="0"/>
                        <a:t>What has the Australian regulatory experience been?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Katie Beecroft (LEI)</a:t>
                      </a:r>
                    </a:p>
                    <a:p>
                      <a:r>
                        <a:rPr lang="en-NZ" sz="1600" dirty="0"/>
                        <a:t>Nick Walmsley (</a:t>
                      </a:r>
                      <a:r>
                        <a:rPr lang="en-NZ" sz="1600" dirty="0" err="1"/>
                        <a:t>WaterNZ</a:t>
                      </a:r>
                      <a:r>
                        <a:rPr lang="en-NZ" sz="1600" dirty="0"/>
                        <a:t>)</a:t>
                      </a:r>
                    </a:p>
                    <a:p>
                      <a:endParaRPr lang="en-NZ" sz="1600" dirty="0"/>
                    </a:p>
                    <a:p>
                      <a:r>
                        <a:rPr lang="en-NZ" sz="1600" dirty="0"/>
                        <a:t>Nicola </a:t>
                      </a:r>
                      <a:r>
                        <a:rPr lang="en-NZ" sz="1600" dirty="0" err="1"/>
                        <a:t>Helme</a:t>
                      </a:r>
                      <a:r>
                        <a:rPr lang="en-NZ" sz="1600" dirty="0"/>
                        <a:t> (ANZBP)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202636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NZ" sz="1600" dirty="0"/>
                        <a:t>2.45pm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Creating an impactful regional strategy. We will take a look at:</a:t>
                      </a:r>
                    </a:p>
                    <a:p>
                      <a:r>
                        <a:rPr lang="en-NZ" sz="1600" dirty="0"/>
                        <a:t>• The status of the current strategy proposal</a:t>
                      </a:r>
                    </a:p>
                    <a:p>
                      <a:r>
                        <a:rPr lang="en-NZ" sz="1600" dirty="0"/>
                        <a:t>• Case study: MDC – the </a:t>
                      </a:r>
                      <a:r>
                        <a:rPr lang="en-NZ" sz="1600" dirty="0" err="1"/>
                        <a:t>Manawatu</a:t>
                      </a:r>
                      <a:r>
                        <a:rPr lang="en-NZ" sz="1600" dirty="0"/>
                        <a:t> composting facility</a:t>
                      </a:r>
                    </a:p>
                    <a:p>
                      <a:r>
                        <a:rPr lang="en-NZ" sz="1600" dirty="0"/>
                        <a:t>• Case Study: KCDC/CIBR – Iwi community engagement</a:t>
                      </a:r>
                    </a:p>
                    <a:p>
                      <a:r>
                        <a:rPr lang="en-NZ" sz="1600" dirty="0"/>
                        <a:t>• Case Study: Examples of regional approaches in Australia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sz="1600" dirty="0"/>
                    </a:p>
                    <a:p>
                      <a:r>
                        <a:rPr lang="en-NZ" sz="1600" dirty="0"/>
                        <a:t>Jacqui Horswell (ESR/CIBR)</a:t>
                      </a:r>
                    </a:p>
                    <a:p>
                      <a:r>
                        <a:rPr lang="en-NZ" sz="1600" dirty="0"/>
                        <a:t>Chris Pepper</a:t>
                      </a:r>
                      <a:r>
                        <a:rPr lang="en-NZ" sz="1600" baseline="0" dirty="0"/>
                        <a:t> (MDC)</a:t>
                      </a:r>
                    </a:p>
                    <a:p>
                      <a:r>
                        <a:rPr lang="en-NZ" sz="1600" baseline="0" dirty="0"/>
                        <a:t>Martyn Cole (KCDC)</a:t>
                      </a:r>
                    </a:p>
                    <a:p>
                      <a:r>
                        <a:rPr lang="en-NZ" sz="1600" baseline="0" dirty="0"/>
                        <a:t>Nicola </a:t>
                      </a:r>
                      <a:r>
                        <a:rPr lang="en-NZ" sz="1600" baseline="0" dirty="0" err="1"/>
                        <a:t>Helme</a:t>
                      </a:r>
                      <a:r>
                        <a:rPr lang="en-NZ" sz="1600" baseline="0" dirty="0"/>
                        <a:t> ANZBP</a:t>
                      </a:r>
                      <a:endParaRPr lang="en-NZ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920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3.45pm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u="none" strike="noStrike" kern="1200" baseline="0" dirty="0"/>
                        <a:t>Latest research roundup: odour, EOCs </a:t>
                      </a:r>
                      <a:r>
                        <a:rPr lang="en-NZ" sz="1600" u="none" strike="noStrike" kern="1200" baseline="0" dirty="0" err="1"/>
                        <a:t>etc</a:t>
                      </a:r>
                      <a:endParaRPr lang="en-NZ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Nicola </a:t>
                      </a:r>
                      <a:r>
                        <a:rPr lang="en-NZ" sz="1600" dirty="0" err="1"/>
                        <a:t>Helme</a:t>
                      </a:r>
                      <a:r>
                        <a:rPr lang="en-NZ" sz="1600" dirty="0"/>
                        <a:t> ANZBP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500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4.15pm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Closing comments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Hamish Lowe (LEI)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82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98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Biosolids: NZ perceptive -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440,000 </a:t>
            </a:r>
            <a:r>
              <a:rPr lang="en-US" dirty="0" err="1"/>
              <a:t>tonnes</a:t>
            </a:r>
            <a:r>
              <a:rPr lang="en-US" dirty="0"/>
              <a:t> of dewatered biosolids is produced per year.</a:t>
            </a:r>
          </a:p>
          <a:p>
            <a:r>
              <a:rPr lang="en-US" dirty="0"/>
              <a:t>330 treatment plants in NZ.</a:t>
            </a:r>
          </a:p>
          <a:p>
            <a:r>
              <a:rPr lang="en-US" dirty="0"/>
              <a:t>Approx. 200 waste treatment pond systems, built 30-50 years ago and require desludging.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4" y="3896037"/>
            <a:ext cx="2424900" cy="181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262" y="4099969"/>
            <a:ext cx="1872208" cy="1404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80" y="3748138"/>
            <a:ext cx="3034364" cy="2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err="1"/>
              <a:t>Biosolids</a:t>
            </a:r>
            <a:r>
              <a:rPr lang="en-NZ" dirty="0"/>
              <a:t>: NZ perceptive -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04" y="1853047"/>
            <a:ext cx="4932091" cy="315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17" y="1867902"/>
            <a:ext cx="5151566" cy="3255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3368" y="4740656"/>
            <a:ext cx="1022555" cy="2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/>
              <a:t>Volume basis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9432" y="4849652"/>
            <a:ext cx="1229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/>
              <a:t>Number of plants</a:t>
            </a:r>
          </a:p>
        </p:txBody>
      </p:sp>
    </p:spTree>
    <p:extLst>
      <p:ext uri="{BB962C8B-B14F-4D97-AF65-F5344CB8AC3E}">
        <p14:creationId xmlns:p14="http://schemas.microsoft.com/office/powerpoint/2010/main" val="320585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78972" y="1637282"/>
            <a:ext cx="5142452" cy="3748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Current state of affairs Lower North Island Council’s</a:t>
            </a:r>
          </a:p>
          <a:p>
            <a:r>
              <a:rPr lang="en-NZ" dirty="0"/>
              <a:t>Landfill</a:t>
            </a:r>
          </a:p>
          <a:p>
            <a:r>
              <a:rPr lang="en-NZ" dirty="0"/>
              <a:t>Mono-fill</a:t>
            </a:r>
          </a:p>
          <a:p>
            <a:r>
              <a:rPr lang="en-NZ" dirty="0"/>
              <a:t>Stock-pile</a:t>
            </a:r>
          </a:p>
          <a:p>
            <a:r>
              <a:rPr lang="en-NZ" dirty="0"/>
              <a:t>Geo-bags</a:t>
            </a:r>
          </a:p>
          <a:p>
            <a:r>
              <a:rPr lang="en-NZ" dirty="0"/>
              <a:t>Composting</a:t>
            </a:r>
          </a:p>
          <a:p>
            <a:pPr marL="0" indent="0">
              <a:buNone/>
            </a:pPr>
            <a:r>
              <a:rPr lang="en-NZ" i="1" u="sng" dirty="0"/>
              <a:t>Note above are not necessarily end uses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err="1"/>
              <a:t>Biosolids</a:t>
            </a:r>
            <a:r>
              <a:rPr lang="en-NZ" dirty="0"/>
              <a:t>: NZ perceptive  - e</a:t>
            </a:r>
            <a:r>
              <a:rPr lang="en-US" dirty="0" err="1"/>
              <a:t>nd</a:t>
            </a:r>
            <a:r>
              <a:rPr lang="en-US" dirty="0"/>
              <a:t>-use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096"/>
            <a:ext cx="6425968" cy="397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10" y="4194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8752891"/>
      </p:ext>
    </p:extLst>
  </p:cSld>
  <p:clrMapOvr>
    <a:masterClrMapping/>
  </p:clrMapOvr>
</p:sld>
</file>

<file path=ppt/theme/theme1.xml><?xml version="1.0" encoding="utf-8"?>
<a:theme xmlns:a="http://schemas.openxmlformats.org/drawingml/2006/main" name="LEI_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5f8af3-9d60-4208-a998-ade093f65f50">
      <UserInfo>
        <DisplayName>Hamish Lowe</DisplayName>
        <AccountId>16</AccountId>
        <AccountType/>
      </UserInfo>
      <UserInfo>
        <DisplayName>Jane Petch</DisplayName>
        <AccountId>22</AccountId>
        <AccountType/>
      </UserInfo>
      <UserInfo>
        <DisplayName>Rob Potts</DisplayName>
        <AccountId>20</AccountId>
        <AccountType/>
      </UserInfo>
      <UserInfo>
        <DisplayName>Katie Beecroft</DisplayName>
        <AccountId>24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EE5B210CCE3443A3B3B551BCEAF8A4" ma:contentTypeVersion="2" ma:contentTypeDescription="Create a new document." ma:contentTypeScope="" ma:versionID="f96ebdb45edea1bdd44ecd177746d387">
  <xsd:schema xmlns:xsd="http://www.w3.org/2001/XMLSchema" xmlns:xs="http://www.w3.org/2001/XMLSchema" xmlns:p="http://schemas.microsoft.com/office/2006/metadata/properties" xmlns:ns2="d45f8af3-9d60-4208-a998-ade093f65f50" targetNamespace="http://schemas.microsoft.com/office/2006/metadata/properties" ma:root="true" ma:fieldsID="f2872d972224d4f16f6c1f2a969c91af" ns2:_="">
    <xsd:import namespace="d45f8af3-9d60-4208-a998-ade093f65f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f8af3-9d60-4208-a998-ade093f65f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DE5F29-7267-405E-9B68-EDE73144B549}">
  <ds:schemaRefs>
    <ds:schemaRef ds:uri="d45f8af3-9d60-4208-a998-ade093f65f50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454CB6-9C24-46C8-ACC4-7E667D421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5f8af3-9d60-4208-a998-ade093f65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A2CD10-A20D-4D8A-AFDA-16436A004C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7689</TotalTime>
  <Words>271</Words>
  <Application>Microsoft Office PowerPoint</Application>
  <PresentationFormat>Custom</PresentationFormat>
  <Paragraphs>55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LEI_MASTER</vt:lpstr>
      <vt:lpstr>Biosolids: International, National and Regional Scales</vt:lpstr>
      <vt:lpstr>Draft Programme</vt:lpstr>
      <vt:lpstr>Biosolids: NZ perceptive - volume</vt:lpstr>
      <vt:lpstr>Biosolids: NZ perceptive - treatment</vt:lpstr>
      <vt:lpstr>Biosolids: NZ perceptive  - end-use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Chapple</dc:creator>
  <cp:lastModifiedBy>Nicola Helme</cp:lastModifiedBy>
  <cp:revision>80</cp:revision>
  <cp:lastPrinted>2016-11-23T23:27:26Z</cp:lastPrinted>
  <dcterms:created xsi:type="dcterms:W3CDTF">2015-03-26T03:35:29Z</dcterms:created>
  <dcterms:modified xsi:type="dcterms:W3CDTF">2016-12-01T05:08:27Z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0x0101004CEE5B210CCE3443A3B3B551BCEAF8A4</vt:lpwstr>
  </property>
</Properties>
</file>