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2"/>
  </p:notesMasterIdLst>
  <p:handoutMasterIdLst>
    <p:handoutMasterId r:id="rId33"/>
  </p:handoutMasterIdLst>
  <p:sldIdLst>
    <p:sldId id="329" r:id="rId5"/>
    <p:sldId id="330" r:id="rId6"/>
    <p:sldId id="342" r:id="rId7"/>
    <p:sldId id="331" r:id="rId8"/>
    <p:sldId id="345" r:id="rId9"/>
    <p:sldId id="334" r:id="rId10"/>
    <p:sldId id="343" r:id="rId11"/>
    <p:sldId id="341" r:id="rId12"/>
    <p:sldId id="337" r:id="rId13"/>
    <p:sldId id="381" r:id="rId14"/>
    <p:sldId id="379" r:id="rId15"/>
    <p:sldId id="380" r:id="rId16"/>
    <p:sldId id="370" r:id="rId17"/>
    <p:sldId id="382" r:id="rId18"/>
    <p:sldId id="347" r:id="rId19"/>
    <p:sldId id="372" r:id="rId20"/>
    <p:sldId id="383" r:id="rId21"/>
    <p:sldId id="384" r:id="rId22"/>
    <p:sldId id="386" r:id="rId23"/>
    <p:sldId id="385" r:id="rId24"/>
    <p:sldId id="391" r:id="rId25"/>
    <p:sldId id="387" r:id="rId26"/>
    <p:sldId id="388" r:id="rId27"/>
    <p:sldId id="389" r:id="rId28"/>
    <p:sldId id="390" r:id="rId29"/>
    <p:sldId id="377" r:id="rId30"/>
    <p:sldId id="32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C36B"/>
    <a:srgbClr val="FC0006"/>
    <a:srgbClr val="555555"/>
    <a:srgbClr val="88CAF8"/>
    <a:srgbClr val="545454"/>
    <a:srgbClr val="000000"/>
    <a:srgbClr val="707070"/>
    <a:srgbClr val="949494"/>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EEA1E-3FCA-46C4-9E32-13101C5D7D75}" v="284" dt="2023-02-06T11:29:09.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4635" autoAdjust="0"/>
  </p:normalViewPr>
  <p:slideViewPr>
    <p:cSldViewPr>
      <p:cViewPr varScale="1">
        <p:scale>
          <a:sx n="55" d="100"/>
          <a:sy n="55" d="100"/>
        </p:scale>
        <p:origin x="1016" y="4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DE48F-810F-4E2B-A406-D5739555379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A2D7B82-C9B4-427E-BBF8-4E198B37AD8F}">
      <dgm:prSet/>
      <dgm:spPr/>
      <dgm:t>
        <a:bodyPr/>
        <a:lstStyle/>
        <a:p>
          <a:pPr>
            <a:lnSpc>
              <a:spcPct val="100000"/>
            </a:lnSpc>
          </a:pPr>
          <a:r>
            <a:rPr lang="en-AU"/>
            <a:t>Introduction</a:t>
          </a:r>
          <a:endParaRPr lang="en-US"/>
        </a:p>
      </dgm:t>
    </dgm:pt>
    <dgm:pt modelId="{3E4B2E49-784E-4D23-9D3D-8CB58539F705}" type="parTrans" cxnId="{6E183AF0-CE2C-49BD-A00B-C815A3430F6D}">
      <dgm:prSet/>
      <dgm:spPr/>
      <dgm:t>
        <a:bodyPr/>
        <a:lstStyle/>
        <a:p>
          <a:endParaRPr lang="en-US"/>
        </a:p>
      </dgm:t>
    </dgm:pt>
    <dgm:pt modelId="{EAA2DADE-16A5-4319-98E2-75FEBD78702B}" type="sibTrans" cxnId="{6E183AF0-CE2C-49BD-A00B-C815A3430F6D}">
      <dgm:prSet/>
      <dgm:spPr/>
      <dgm:t>
        <a:bodyPr/>
        <a:lstStyle/>
        <a:p>
          <a:pPr>
            <a:lnSpc>
              <a:spcPct val="100000"/>
            </a:lnSpc>
          </a:pPr>
          <a:endParaRPr lang="en-US"/>
        </a:p>
      </dgm:t>
    </dgm:pt>
    <dgm:pt modelId="{85782759-ADF9-4A33-8A83-74F3420C41B4}">
      <dgm:prSet/>
      <dgm:spPr/>
      <dgm:t>
        <a:bodyPr/>
        <a:lstStyle/>
        <a:p>
          <a:pPr>
            <a:lnSpc>
              <a:spcPct val="100000"/>
            </a:lnSpc>
          </a:pPr>
          <a:r>
            <a:rPr lang="en-US" dirty="0"/>
            <a:t>Importance of P recovery</a:t>
          </a:r>
        </a:p>
      </dgm:t>
    </dgm:pt>
    <dgm:pt modelId="{0C8A6337-42D5-425B-8F9D-345ED3BE3ACE}" type="parTrans" cxnId="{C5F48621-6B76-4B5C-AE20-32732BC3C3C0}">
      <dgm:prSet/>
      <dgm:spPr/>
      <dgm:t>
        <a:bodyPr/>
        <a:lstStyle/>
        <a:p>
          <a:endParaRPr lang="en-US"/>
        </a:p>
      </dgm:t>
    </dgm:pt>
    <dgm:pt modelId="{0D93732F-6417-4CCA-BC7C-E4DE2FE18B63}" type="sibTrans" cxnId="{C5F48621-6B76-4B5C-AE20-32732BC3C3C0}">
      <dgm:prSet/>
      <dgm:spPr/>
      <dgm:t>
        <a:bodyPr/>
        <a:lstStyle/>
        <a:p>
          <a:pPr>
            <a:lnSpc>
              <a:spcPct val="100000"/>
            </a:lnSpc>
          </a:pPr>
          <a:endParaRPr lang="en-US"/>
        </a:p>
      </dgm:t>
    </dgm:pt>
    <dgm:pt modelId="{AFBF5DB5-7D48-46B9-BEE9-33690BED682B}">
      <dgm:prSet/>
      <dgm:spPr/>
      <dgm:t>
        <a:bodyPr/>
        <a:lstStyle/>
        <a:p>
          <a:pPr>
            <a:lnSpc>
              <a:spcPct val="100000"/>
            </a:lnSpc>
          </a:pPr>
          <a:r>
            <a:rPr lang="en-US" dirty="0"/>
            <a:t>Motivations &amp; challenges</a:t>
          </a:r>
        </a:p>
      </dgm:t>
    </dgm:pt>
    <dgm:pt modelId="{5E61C5AA-A471-41EF-B2B3-D9F2CA4ACCFE}" type="parTrans" cxnId="{BFED2CC1-F541-4350-86E0-EC29E9EE6B65}">
      <dgm:prSet/>
      <dgm:spPr/>
      <dgm:t>
        <a:bodyPr/>
        <a:lstStyle/>
        <a:p>
          <a:endParaRPr lang="en-US"/>
        </a:p>
      </dgm:t>
    </dgm:pt>
    <dgm:pt modelId="{54C137EF-6E9E-437D-B43C-2E83B0555971}" type="sibTrans" cxnId="{BFED2CC1-F541-4350-86E0-EC29E9EE6B65}">
      <dgm:prSet/>
      <dgm:spPr/>
      <dgm:t>
        <a:bodyPr/>
        <a:lstStyle/>
        <a:p>
          <a:pPr>
            <a:lnSpc>
              <a:spcPct val="100000"/>
            </a:lnSpc>
          </a:pPr>
          <a:endParaRPr lang="en-US"/>
        </a:p>
      </dgm:t>
    </dgm:pt>
    <dgm:pt modelId="{CF655E83-86C0-4A2A-817F-3E3731BC26ED}">
      <dgm:prSet/>
      <dgm:spPr/>
      <dgm:t>
        <a:bodyPr/>
        <a:lstStyle/>
        <a:p>
          <a:pPr>
            <a:lnSpc>
              <a:spcPct val="100000"/>
            </a:lnSpc>
          </a:pPr>
          <a:r>
            <a:rPr lang="en-US" dirty="0"/>
            <a:t>Objective</a:t>
          </a:r>
        </a:p>
      </dgm:t>
    </dgm:pt>
    <dgm:pt modelId="{2172CD0F-DF7C-420D-8426-C16D34A0E647}" type="parTrans" cxnId="{81D959F4-B70D-449C-8430-5714D457C71C}">
      <dgm:prSet/>
      <dgm:spPr/>
      <dgm:t>
        <a:bodyPr/>
        <a:lstStyle/>
        <a:p>
          <a:endParaRPr lang="en-US"/>
        </a:p>
      </dgm:t>
    </dgm:pt>
    <dgm:pt modelId="{F2141040-28E9-4F01-A705-DCAFB168721B}" type="sibTrans" cxnId="{81D959F4-B70D-449C-8430-5714D457C71C}">
      <dgm:prSet/>
      <dgm:spPr/>
      <dgm:t>
        <a:bodyPr/>
        <a:lstStyle/>
        <a:p>
          <a:pPr>
            <a:lnSpc>
              <a:spcPct val="100000"/>
            </a:lnSpc>
          </a:pPr>
          <a:endParaRPr lang="en-US"/>
        </a:p>
      </dgm:t>
    </dgm:pt>
    <dgm:pt modelId="{EFF459ED-EA1B-44AA-B440-59C41F89A008}">
      <dgm:prSet/>
      <dgm:spPr/>
      <dgm:t>
        <a:bodyPr/>
        <a:lstStyle/>
        <a:p>
          <a:pPr>
            <a:lnSpc>
              <a:spcPct val="100000"/>
            </a:lnSpc>
          </a:pPr>
          <a:r>
            <a:rPr lang="en-US" dirty="0"/>
            <a:t>Results</a:t>
          </a:r>
        </a:p>
      </dgm:t>
    </dgm:pt>
    <dgm:pt modelId="{7AF26367-9C7D-4234-958B-065D5BB58CD0}" type="parTrans" cxnId="{31A87182-F896-4996-B2D0-81F8555D679E}">
      <dgm:prSet/>
      <dgm:spPr/>
      <dgm:t>
        <a:bodyPr/>
        <a:lstStyle/>
        <a:p>
          <a:endParaRPr lang="en-US"/>
        </a:p>
      </dgm:t>
    </dgm:pt>
    <dgm:pt modelId="{E1BC18D7-F23A-4204-AE57-9CB9C878DDA7}" type="sibTrans" cxnId="{31A87182-F896-4996-B2D0-81F8555D679E}">
      <dgm:prSet/>
      <dgm:spPr/>
      <dgm:t>
        <a:bodyPr/>
        <a:lstStyle/>
        <a:p>
          <a:endParaRPr lang="en-US"/>
        </a:p>
      </dgm:t>
    </dgm:pt>
    <dgm:pt modelId="{07BD3BA7-3151-4E26-A25A-68833F247FED}">
      <dgm:prSet/>
      <dgm:spPr/>
      <dgm:t>
        <a:bodyPr/>
        <a:lstStyle/>
        <a:p>
          <a:pPr>
            <a:lnSpc>
              <a:spcPct val="100000"/>
            </a:lnSpc>
          </a:pPr>
          <a:r>
            <a:rPr lang="en-US" dirty="0"/>
            <a:t>Methodology</a:t>
          </a:r>
        </a:p>
      </dgm:t>
    </dgm:pt>
    <dgm:pt modelId="{F58A8C4E-C5F0-4F55-B159-E5EE69094F91}" type="parTrans" cxnId="{E1D0F98B-8D12-4612-B3A1-38DF8498EBCA}">
      <dgm:prSet/>
      <dgm:spPr/>
      <dgm:t>
        <a:bodyPr/>
        <a:lstStyle/>
        <a:p>
          <a:endParaRPr lang="en-AU"/>
        </a:p>
      </dgm:t>
    </dgm:pt>
    <dgm:pt modelId="{65FA4C40-49EF-491A-97D9-67E5F81F6AF3}" type="sibTrans" cxnId="{E1D0F98B-8D12-4612-B3A1-38DF8498EBCA}">
      <dgm:prSet/>
      <dgm:spPr/>
      <dgm:t>
        <a:bodyPr/>
        <a:lstStyle/>
        <a:p>
          <a:pPr>
            <a:lnSpc>
              <a:spcPct val="100000"/>
            </a:lnSpc>
          </a:pPr>
          <a:endParaRPr lang="en-AU"/>
        </a:p>
      </dgm:t>
    </dgm:pt>
    <dgm:pt modelId="{D0D5BE6F-BDB1-4465-8CC5-34B2D652001C}" type="pres">
      <dgm:prSet presAssocID="{837DE48F-810F-4E2B-A406-D57395553799}" presName="root" presStyleCnt="0">
        <dgm:presLayoutVars>
          <dgm:dir/>
          <dgm:resizeHandles val="exact"/>
        </dgm:presLayoutVars>
      </dgm:prSet>
      <dgm:spPr/>
    </dgm:pt>
    <dgm:pt modelId="{DEA2DFF3-1956-4D1C-BA33-99814451DEF9}" type="pres">
      <dgm:prSet presAssocID="{837DE48F-810F-4E2B-A406-D57395553799}" presName="container" presStyleCnt="0">
        <dgm:presLayoutVars>
          <dgm:dir/>
          <dgm:resizeHandles val="exact"/>
        </dgm:presLayoutVars>
      </dgm:prSet>
      <dgm:spPr/>
    </dgm:pt>
    <dgm:pt modelId="{9649A5E7-3895-4986-8FC4-05F2BE0C3337}" type="pres">
      <dgm:prSet presAssocID="{FA2D7B82-C9B4-427E-BBF8-4E198B37AD8F}" presName="compNode" presStyleCnt="0"/>
      <dgm:spPr/>
    </dgm:pt>
    <dgm:pt modelId="{DD9623F1-597F-44E7-8DF2-A0D1BBFE9B6E}" type="pres">
      <dgm:prSet presAssocID="{FA2D7B82-C9B4-427E-BBF8-4E198B37AD8F}" presName="iconBgRect" presStyleLbl="bgShp" presStyleIdx="0" presStyleCnt="6"/>
      <dgm:spPr/>
    </dgm:pt>
    <dgm:pt modelId="{1CF4DA2D-DD6F-4727-B86D-6D6BEA10B65D}" type="pres">
      <dgm:prSet presAssocID="{FA2D7B82-C9B4-427E-BBF8-4E198B37AD8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ke"/>
        </a:ext>
      </dgm:extLst>
    </dgm:pt>
    <dgm:pt modelId="{CA7B8966-0401-4CAF-8803-D1E59915748C}" type="pres">
      <dgm:prSet presAssocID="{FA2D7B82-C9B4-427E-BBF8-4E198B37AD8F}" presName="spaceRect" presStyleCnt="0"/>
      <dgm:spPr/>
    </dgm:pt>
    <dgm:pt modelId="{C75D1718-13D6-4155-9CA7-A0FCC440C06F}" type="pres">
      <dgm:prSet presAssocID="{FA2D7B82-C9B4-427E-BBF8-4E198B37AD8F}" presName="textRect" presStyleLbl="revTx" presStyleIdx="0" presStyleCnt="6">
        <dgm:presLayoutVars>
          <dgm:chMax val="1"/>
          <dgm:chPref val="1"/>
        </dgm:presLayoutVars>
      </dgm:prSet>
      <dgm:spPr/>
    </dgm:pt>
    <dgm:pt modelId="{8F95EDAE-4D7D-4C08-B612-300265168F21}" type="pres">
      <dgm:prSet presAssocID="{EAA2DADE-16A5-4319-98E2-75FEBD78702B}" presName="sibTrans" presStyleLbl="sibTrans2D1" presStyleIdx="0" presStyleCnt="0"/>
      <dgm:spPr/>
    </dgm:pt>
    <dgm:pt modelId="{2EDBACB5-3B42-442C-BFEA-1A3FE92E0298}" type="pres">
      <dgm:prSet presAssocID="{85782759-ADF9-4A33-8A83-74F3420C41B4}" presName="compNode" presStyleCnt="0"/>
      <dgm:spPr/>
    </dgm:pt>
    <dgm:pt modelId="{5B226981-2F96-4869-A3F7-0B1F068ECEDD}" type="pres">
      <dgm:prSet presAssocID="{85782759-ADF9-4A33-8A83-74F3420C41B4}" presName="iconBgRect" presStyleLbl="bgShp" presStyleIdx="1" presStyleCnt="6"/>
      <dgm:spPr/>
    </dgm:pt>
    <dgm:pt modelId="{F212DD33-508E-4896-91A2-024DD2D072F8}" type="pres">
      <dgm:prSet presAssocID="{85782759-ADF9-4A33-8A83-74F3420C41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ducation"/>
        </a:ext>
      </dgm:extLst>
    </dgm:pt>
    <dgm:pt modelId="{07D4A3C9-0E71-457F-A5A0-8E7ED502423B}" type="pres">
      <dgm:prSet presAssocID="{85782759-ADF9-4A33-8A83-74F3420C41B4}" presName="spaceRect" presStyleCnt="0"/>
      <dgm:spPr/>
    </dgm:pt>
    <dgm:pt modelId="{11E4B3F0-470A-4550-9103-51EFCF8297E7}" type="pres">
      <dgm:prSet presAssocID="{85782759-ADF9-4A33-8A83-74F3420C41B4}" presName="textRect" presStyleLbl="revTx" presStyleIdx="1" presStyleCnt="6">
        <dgm:presLayoutVars>
          <dgm:chMax val="1"/>
          <dgm:chPref val="1"/>
        </dgm:presLayoutVars>
      </dgm:prSet>
      <dgm:spPr/>
    </dgm:pt>
    <dgm:pt modelId="{01F44291-34FB-44C4-8C3B-66F842AC171E}" type="pres">
      <dgm:prSet presAssocID="{0D93732F-6417-4CCA-BC7C-E4DE2FE18B63}" presName="sibTrans" presStyleLbl="sibTrans2D1" presStyleIdx="0" presStyleCnt="0"/>
      <dgm:spPr/>
    </dgm:pt>
    <dgm:pt modelId="{705E0B28-C958-40D6-AC69-83CC973314AA}" type="pres">
      <dgm:prSet presAssocID="{AFBF5DB5-7D48-46B9-BEE9-33690BED682B}" presName="compNode" presStyleCnt="0"/>
      <dgm:spPr/>
    </dgm:pt>
    <dgm:pt modelId="{258380E6-649C-4C90-BF87-921E28D40B83}" type="pres">
      <dgm:prSet presAssocID="{AFBF5DB5-7D48-46B9-BEE9-33690BED682B}" presName="iconBgRect" presStyleLbl="bgShp" presStyleIdx="2" presStyleCnt="6"/>
      <dgm:spPr/>
    </dgm:pt>
    <dgm:pt modelId="{C476B1CB-8CDE-43EC-8BA1-476CDE1B5218}" type="pres">
      <dgm:prSet presAssocID="{AFBF5DB5-7D48-46B9-BEE9-33690BED68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bric Unsync Folder"/>
        </a:ext>
      </dgm:extLst>
    </dgm:pt>
    <dgm:pt modelId="{492AEBBD-D171-4F36-B265-345AC4491676}" type="pres">
      <dgm:prSet presAssocID="{AFBF5DB5-7D48-46B9-BEE9-33690BED682B}" presName="spaceRect" presStyleCnt="0"/>
      <dgm:spPr/>
    </dgm:pt>
    <dgm:pt modelId="{CF69D03D-BA89-4102-9956-2DE9690466E9}" type="pres">
      <dgm:prSet presAssocID="{AFBF5DB5-7D48-46B9-BEE9-33690BED682B}" presName="textRect" presStyleLbl="revTx" presStyleIdx="2" presStyleCnt="6">
        <dgm:presLayoutVars>
          <dgm:chMax val="1"/>
          <dgm:chPref val="1"/>
        </dgm:presLayoutVars>
      </dgm:prSet>
      <dgm:spPr/>
    </dgm:pt>
    <dgm:pt modelId="{64E842FD-E7D0-4D31-806B-931F8B68B41A}" type="pres">
      <dgm:prSet presAssocID="{54C137EF-6E9E-437D-B43C-2E83B0555971}" presName="sibTrans" presStyleLbl="sibTrans2D1" presStyleIdx="0" presStyleCnt="0"/>
      <dgm:spPr/>
    </dgm:pt>
    <dgm:pt modelId="{C4C86A99-86CE-4279-8917-71C6F37C6F2B}" type="pres">
      <dgm:prSet presAssocID="{CF655E83-86C0-4A2A-817F-3E3731BC26ED}" presName="compNode" presStyleCnt="0"/>
      <dgm:spPr/>
    </dgm:pt>
    <dgm:pt modelId="{D0581070-83DE-4084-810B-31A2A9181363}" type="pres">
      <dgm:prSet presAssocID="{CF655E83-86C0-4A2A-817F-3E3731BC26ED}" presName="iconBgRect" presStyleLbl="bgShp" presStyleIdx="3" presStyleCnt="6"/>
      <dgm:spPr/>
    </dgm:pt>
    <dgm:pt modelId="{1B87FE9B-9DE2-4427-AB88-06BFB1E04EA8}" type="pres">
      <dgm:prSet presAssocID="{CF655E83-86C0-4A2A-817F-3E3731BC26E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sign"/>
        </a:ext>
      </dgm:extLst>
    </dgm:pt>
    <dgm:pt modelId="{3140D4E9-D01E-4547-BE63-285863EBDD21}" type="pres">
      <dgm:prSet presAssocID="{CF655E83-86C0-4A2A-817F-3E3731BC26ED}" presName="spaceRect" presStyleCnt="0"/>
      <dgm:spPr/>
    </dgm:pt>
    <dgm:pt modelId="{99409AD8-3C90-41BA-8103-6A5E1EF891E4}" type="pres">
      <dgm:prSet presAssocID="{CF655E83-86C0-4A2A-817F-3E3731BC26ED}" presName="textRect" presStyleLbl="revTx" presStyleIdx="3" presStyleCnt="6">
        <dgm:presLayoutVars>
          <dgm:chMax val="1"/>
          <dgm:chPref val="1"/>
        </dgm:presLayoutVars>
      </dgm:prSet>
      <dgm:spPr/>
    </dgm:pt>
    <dgm:pt modelId="{B574B935-FDDE-4BC0-B631-63FB8964587D}" type="pres">
      <dgm:prSet presAssocID="{F2141040-28E9-4F01-A705-DCAFB168721B}" presName="sibTrans" presStyleLbl="sibTrans2D1" presStyleIdx="0" presStyleCnt="0"/>
      <dgm:spPr/>
    </dgm:pt>
    <dgm:pt modelId="{74C1D086-F8D7-41EC-B391-D2F92B545DA6}" type="pres">
      <dgm:prSet presAssocID="{07BD3BA7-3151-4E26-A25A-68833F247FED}" presName="compNode" presStyleCnt="0"/>
      <dgm:spPr/>
    </dgm:pt>
    <dgm:pt modelId="{DAE6765F-2796-4274-8769-4956F3EBA83C}" type="pres">
      <dgm:prSet presAssocID="{07BD3BA7-3151-4E26-A25A-68833F247FED}" presName="iconBgRect" presStyleLbl="bgShp" presStyleIdx="4" presStyleCnt="6"/>
      <dgm:spPr/>
    </dgm:pt>
    <dgm:pt modelId="{49B4853D-CB9C-49FD-B894-075E399D9C08}" type="pres">
      <dgm:prSet presAssocID="{07BD3BA7-3151-4E26-A25A-68833F247F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naire"/>
        </a:ext>
      </dgm:extLst>
    </dgm:pt>
    <dgm:pt modelId="{D2CC5106-1C55-4432-83F8-75716550D06F}" type="pres">
      <dgm:prSet presAssocID="{07BD3BA7-3151-4E26-A25A-68833F247FED}" presName="spaceRect" presStyleCnt="0"/>
      <dgm:spPr/>
    </dgm:pt>
    <dgm:pt modelId="{5499642B-80FA-4824-B3C3-C95F01A8EDEB}" type="pres">
      <dgm:prSet presAssocID="{07BD3BA7-3151-4E26-A25A-68833F247FED}" presName="textRect" presStyleLbl="revTx" presStyleIdx="4" presStyleCnt="6">
        <dgm:presLayoutVars>
          <dgm:chMax val="1"/>
          <dgm:chPref val="1"/>
        </dgm:presLayoutVars>
      </dgm:prSet>
      <dgm:spPr/>
    </dgm:pt>
    <dgm:pt modelId="{DB500D4F-6A93-4CA9-9F37-2FF66C2672F8}" type="pres">
      <dgm:prSet presAssocID="{65FA4C40-49EF-491A-97D9-67E5F81F6AF3}" presName="sibTrans" presStyleLbl="sibTrans2D1" presStyleIdx="0" presStyleCnt="0"/>
      <dgm:spPr/>
    </dgm:pt>
    <dgm:pt modelId="{B5A08B0D-AACF-4E30-B3FD-53EF201A0595}" type="pres">
      <dgm:prSet presAssocID="{EFF459ED-EA1B-44AA-B440-59C41F89A008}" presName="compNode" presStyleCnt="0"/>
      <dgm:spPr/>
    </dgm:pt>
    <dgm:pt modelId="{C7243FEA-0DBE-45B1-9C9E-918FD38D52DB}" type="pres">
      <dgm:prSet presAssocID="{EFF459ED-EA1B-44AA-B440-59C41F89A008}" presName="iconBgRect" presStyleLbl="bgShp" presStyleIdx="5" presStyleCnt="6"/>
      <dgm:spPr/>
    </dgm:pt>
    <dgm:pt modelId="{91950C09-BDB3-41EA-8646-FE694E35AD58}" type="pres">
      <dgm:prSet presAssocID="{EFF459ED-EA1B-44AA-B440-59C41F89A00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Open Enrollment"/>
        </a:ext>
      </dgm:extLst>
    </dgm:pt>
    <dgm:pt modelId="{62733654-0B09-4261-9678-B5B1DE0EE758}" type="pres">
      <dgm:prSet presAssocID="{EFF459ED-EA1B-44AA-B440-59C41F89A008}" presName="spaceRect" presStyleCnt="0"/>
      <dgm:spPr/>
    </dgm:pt>
    <dgm:pt modelId="{9E9FC001-C342-47C2-88E3-F6238EFCBF24}" type="pres">
      <dgm:prSet presAssocID="{EFF459ED-EA1B-44AA-B440-59C41F89A008}" presName="textRect" presStyleLbl="revTx" presStyleIdx="5" presStyleCnt="6">
        <dgm:presLayoutVars>
          <dgm:chMax val="1"/>
          <dgm:chPref val="1"/>
        </dgm:presLayoutVars>
      </dgm:prSet>
      <dgm:spPr/>
    </dgm:pt>
  </dgm:ptLst>
  <dgm:cxnLst>
    <dgm:cxn modelId="{C5F48621-6B76-4B5C-AE20-32732BC3C3C0}" srcId="{837DE48F-810F-4E2B-A406-D57395553799}" destId="{85782759-ADF9-4A33-8A83-74F3420C41B4}" srcOrd="1" destOrd="0" parTransId="{0C8A6337-42D5-425B-8F9D-345ED3BE3ACE}" sibTransId="{0D93732F-6417-4CCA-BC7C-E4DE2FE18B63}"/>
    <dgm:cxn modelId="{5FF8DA21-BF40-49BA-AAA6-2D09B68493F8}" type="presOf" srcId="{AFBF5DB5-7D48-46B9-BEE9-33690BED682B}" destId="{CF69D03D-BA89-4102-9956-2DE9690466E9}" srcOrd="0" destOrd="0" presId="urn:microsoft.com/office/officeart/2018/2/layout/IconCircleList"/>
    <dgm:cxn modelId="{75F6F422-5133-4657-BB34-7056CAFAE16F}" type="presOf" srcId="{EAA2DADE-16A5-4319-98E2-75FEBD78702B}" destId="{8F95EDAE-4D7D-4C08-B612-300265168F21}" srcOrd="0" destOrd="0" presId="urn:microsoft.com/office/officeart/2018/2/layout/IconCircleList"/>
    <dgm:cxn modelId="{9AC7B53F-D052-4360-BE41-921321444591}" type="presOf" srcId="{85782759-ADF9-4A33-8A83-74F3420C41B4}" destId="{11E4B3F0-470A-4550-9103-51EFCF8297E7}" srcOrd="0" destOrd="0" presId="urn:microsoft.com/office/officeart/2018/2/layout/IconCircleList"/>
    <dgm:cxn modelId="{B34E9268-1744-4E34-94C8-917033D84BA9}" type="presOf" srcId="{F2141040-28E9-4F01-A705-DCAFB168721B}" destId="{B574B935-FDDE-4BC0-B631-63FB8964587D}" srcOrd="0" destOrd="0" presId="urn:microsoft.com/office/officeart/2018/2/layout/IconCircleList"/>
    <dgm:cxn modelId="{D580B44B-CEFA-424F-B613-20341E2DBCA8}" type="presOf" srcId="{EFF459ED-EA1B-44AA-B440-59C41F89A008}" destId="{9E9FC001-C342-47C2-88E3-F6238EFCBF24}" srcOrd="0" destOrd="0" presId="urn:microsoft.com/office/officeart/2018/2/layout/IconCircleList"/>
    <dgm:cxn modelId="{909AAC4F-B47E-4854-AFF3-C568DD80FDE1}" type="presOf" srcId="{54C137EF-6E9E-437D-B43C-2E83B0555971}" destId="{64E842FD-E7D0-4D31-806B-931F8B68B41A}" srcOrd="0" destOrd="0" presId="urn:microsoft.com/office/officeart/2018/2/layout/IconCircleList"/>
    <dgm:cxn modelId="{31A87182-F896-4996-B2D0-81F8555D679E}" srcId="{837DE48F-810F-4E2B-A406-D57395553799}" destId="{EFF459ED-EA1B-44AA-B440-59C41F89A008}" srcOrd="5" destOrd="0" parTransId="{7AF26367-9C7D-4234-958B-065D5BB58CD0}" sibTransId="{E1BC18D7-F23A-4204-AE57-9CB9C878DDA7}"/>
    <dgm:cxn modelId="{10121187-D723-419C-BB2A-29BC64FA8891}" type="presOf" srcId="{CF655E83-86C0-4A2A-817F-3E3731BC26ED}" destId="{99409AD8-3C90-41BA-8103-6A5E1EF891E4}" srcOrd="0" destOrd="0" presId="urn:microsoft.com/office/officeart/2018/2/layout/IconCircleList"/>
    <dgm:cxn modelId="{E1D0F98B-8D12-4612-B3A1-38DF8498EBCA}" srcId="{837DE48F-810F-4E2B-A406-D57395553799}" destId="{07BD3BA7-3151-4E26-A25A-68833F247FED}" srcOrd="4" destOrd="0" parTransId="{F58A8C4E-C5F0-4F55-B159-E5EE69094F91}" sibTransId="{65FA4C40-49EF-491A-97D9-67E5F81F6AF3}"/>
    <dgm:cxn modelId="{939527A7-0F39-407F-9882-BFC70A62AE83}" type="presOf" srcId="{65FA4C40-49EF-491A-97D9-67E5F81F6AF3}" destId="{DB500D4F-6A93-4CA9-9F37-2FF66C2672F8}" srcOrd="0" destOrd="0" presId="urn:microsoft.com/office/officeart/2018/2/layout/IconCircleList"/>
    <dgm:cxn modelId="{C8F6DDA7-4984-40F6-88B8-13850BBF08E5}" type="presOf" srcId="{837DE48F-810F-4E2B-A406-D57395553799}" destId="{D0D5BE6F-BDB1-4465-8CC5-34B2D652001C}" srcOrd="0" destOrd="0" presId="urn:microsoft.com/office/officeart/2018/2/layout/IconCircleList"/>
    <dgm:cxn modelId="{3BD5A0BB-3FD9-4BBF-A280-8ED052652893}" type="presOf" srcId="{07BD3BA7-3151-4E26-A25A-68833F247FED}" destId="{5499642B-80FA-4824-B3C3-C95F01A8EDEB}" srcOrd="0" destOrd="0" presId="urn:microsoft.com/office/officeart/2018/2/layout/IconCircleList"/>
    <dgm:cxn modelId="{BFED2CC1-F541-4350-86E0-EC29E9EE6B65}" srcId="{837DE48F-810F-4E2B-A406-D57395553799}" destId="{AFBF5DB5-7D48-46B9-BEE9-33690BED682B}" srcOrd="2" destOrd="0" parTransId="{5E61C5AA-A471-41EF-B2B3-D9F2CA4ACCFE}" sibTransId="{54C137EF-6E9E-437D-B43C-2E83B0555971}"/>
    <dgm:cxn modelId="{43308DE6-27F7-4E08-8218-8196BB35635D}" type="presOf" srcId="{FA2D7B82-C9B4-427E-BBF8-4E198B37AD8F}" destId="{C75D1718-13D6-4155-9CA7-A0FCC440C06F}" srcOrd="0" destOrd="0" presId="urn:microsoft.com/office/officeart/2018/2/layout/IconCircleList"/>
    <dgm:cxn modelId="{6E183AF0-CE2C-49BD-A00B-C815A3430F6D}" srcId="{837DE48F-810F-4E2B-A406-D57395553799}" destId="{FA2D7B82-C9B4-427E-BBF8-4E198B37AD8F}" srcOrd="0" destOrd="0" parTransId="{3E4B2E49-784E-4D23-9D3D-8CB58539F705}" sibTransId="{EAA2DADE-16A5-4319-98E2-75FEBD78702B}"/>
    <dgm:cxn modelId="{81D959F4-B70D-449C-8430-5714D457C71C}" srcId="{837DE48F-810F-4E2B-A406-D57395553799}" destId="{CF655E83-86C0-4A2A-817F-3E3731BC26ED}" srcOrd="3" destOrd="0" parTransId="{2172CD0F-DF7C-420D-8426-C16D34A0E647}" sibTransId="{F2141040-28E9-4F01-A705-DCAFB168721B}"/>
    <dgm:cxn modelId="{58F1A1F6-C6FF-4DE9-B5C2-20948F62769F}" type="presOf" srcId="{0D93732F-6417-4CCA-BC7C-E4DE2FE18B63}" destId="{01F44291-34FB-44C4-8C3B-66F842AC171E}" srcOrd="0" destOrd="0" presId="urn:microsoft.com/office/officeart/2018/2/layout/IconCircleList"/>
    <dgm:cxn modelId="{E49E19B6-D927-45D6-B643-080395BEC4A8}" type="presParOf" srcId="{D0D5BE6F-BDB1-4465-8CC5-34B2D652001C}" destId="{DEA2DFF3-1956-4D1C-BA33-99814451DEF9}" srcOrd="0" destOrd="0" presId="urn:microsoft.com/office/officeart/2018/2/layout/IconCircleList"/>
    <dgm:cxn modelId="{96040972-B007-4808-A289-61507E69FDCA}" type="presParOf" srcId="{DEA2DFF3-1956-4D1C-BA33-99814451DEF9}" destId="{9649A5E7-3895-4986-8FC4-05F2BE0C3337}" srcOrd="0" destOrd="0" presId="urn:microsoft.com/office/officeart/2018/2/layout/IconCircleList"/>
    <dgm:cxn modelId="{99FF26D1-2571-4454-9C6A-5768367B665E}" type="presParOf" srcId="{9649A5E7-3895-4986-8FC4-05F2BE0C3337}" destId="{DD9623F1-597F-44E7-8DF2-A0D1BBFE9B6E}" srcOrd="0" destOrd="0" presId="urn:microsoft.com/office/officeart/2018/2/layout/IconCircleList"/>
    <dgm:cxn modelId="{58763EAE-2922-4C62-9229-1FB2B272A358}" type="presParOf" srcId="{9649A5E7-3895-4986-8FC4-05F2BE0C3337}" destId="{1CF4DA2D-DD6F-4727-B86D-6D6BEA10B65D}" srcOrd="1" destOrd="0" presId="urn:microsoft.com/office/officeart/2018/2/layout/IconCircleList"/>
    <dgm:cxn modelId="{6D5BB90A-1A5E-4B22-8844-4FA840FBC3BF}" type="presParOf" srcId="{9649A5E7-3895-4986-8FC4-05F2BE0C3337}" destId="{CA7B8966-0401-4CAF-8803-D1E59915748C}" srcOrd="2" destOrd="0" presId="urn:microsoft.com/office/officeart/2018/2/layout/IconCircleList"/>
    <dgm:cxn modelId="{30D9D4C5-87EA-4FD2-A1E0-46518952F814}" type="presParOf" srcId="{9649A5E7-3895-4986-8FC4-05F2BE0C3337}" destId="{C75D1718-13D6-4155-9CA7-A0FCC440C06F}" srcOrd="3" destOrd="0" presId="urn:microsoft.com/office/officeart/2018/2/layout/IconCircleList"/>
    <dgm:cxn modelId="{87EB31F9-FB0B-4B64-B5BD-8BCE40241A90}" type="presParOf" srcId="{DEA2DFF3-1956-4D1C-BA33-99814451DEF9}" destId="{8F95EDAE-4D7D-4C08-B612-300265168F21}" srcOrd="1" destOrd="0" presId="urn:microsoft.com/office/officeart/2018/2/layout/IconCircleList"/>
    <dgm:cxn modelId="{F214F577-61E5-4847-847B-652C04FC370D}" type="presParOf" srcId="{DEA2DFF3-1956-4D1C-BA33-99814451DEF9}" destId="{2EDBACB5-3B42-442C-BFEA-1A3FE92E0298}" srcOrd="2" destOrd="0" presId="urn:microsoft.com/office/officeart/2018/2/layout/IconCircleList"/>
    <dgm:cxn modelId="{A3F8F2A0-06A5-430D-ACC3-9BAB0CAD251D}" type="presParOf" srcId="{2EDBACB5-3B42-442C-BFEA-1A3FE92E0298}" destId="{5B226981-2F96-4869-A3F7-0B1F068ECEDD}" srcOrd="0" destOrd="0" presId="urn:microsoft.com/office/officeart/2018/2/layout/IconCircleList"/>
    <dgm:cxn modelId="{4968BDA6-17FB-40EB-BDE9-0DB8645FBD25}" type="presParOf" srcId="{2EDBACB5-3B42-442C-BFEA-1A3FE92E0298}" destId="{F212DD33-508E-4896-91A2-024DD2D072F8}" srcOrd="1" destOrd="0" presId="urn:microsoft.com/office/officeart/2018/2/layout/IconCircleList"/>
    <dgm:cxn modelId="{8F4EB487-0171-454C-B533-F945610248CA}" type="presParOf" srcId="{2EDBACB5-3B42-442C-BFEA-1A3FE92E0298}" destId="{07D4A3C9-0E71-457F-A5A0-8E7ED502423B}" srcOrd="2" destOrd="0" presId="urn:microsoft.com/office/officeart/2018/2/layout/IconCircleList"/>
    <dgm:cxn modelId="{4ED3E816-2DB9-463C-B856-88B05E8C57EA}" type="presParOf" srcId="{2EDBACB5-3B42-442C-BFEA-1A3FE92E0298}" destId="{11E4B3F0-470A-4550-9103-51EFCF8297E7}" srcOrd="3" destOrd="0" presId="urn:microsoft.com/office/officeart/2018/2/layout/IconCircleList"/>
    <dgm:cxn modelId="{50690038-DB95-4D91-A64C-701625363C02}" type="presParOf" srcId="{DEA2DFF3-1956-4D1C-BA33-99814451DEF9}" destId="{01F44291-34FB-44C4-8C3B-66F842AC171E}" srcOrd="3" destOrd="0" presId="urn:microsoft.com/office/officeart/2018/2/layout/IconCircleList"/>
    <dgm:cxn modelId="{D090D4E7-588D-4CF0-AFDD-58C9DFC26B9D}" type="presParOf" srcId="{DEA2DFF3-1956-4D1C-BA33-99814451DEF9}" destId="{705E0B28-C958-40D6-AC69-83CC973314AA}" srcOrd="4" destOrd="0" presId="urn:microsoft.com/office/officeart/2018/2/layout/IconCircleList"/>
    <dgm:cxn modelId="{ED5DC17C-98D4-472F-8D17-4D3AA908CE91}" type="presParOf" srcId="{705E0B28-C958-40D6-AC69-83CC973314AA}" destId="{258380E6-649C-4C90-BF87-921E28D40B83}" srcOrd="0" destOrd="0" presId="urn:microsoft.com/office/officeart/2018/2/layout/IconCircleList"/>
    <dgm:cxn modelId="{D9BB616D-49C3-4FA8-AC52-F3DFC4C44483}" type="presParOf" srcId="{705E0B28-C958-40D6-AC69-83CC973314AA}" destId="{C476B1CB-8CDE-43EC-8BA1-476CDE1B5218}" srcOrd="1" destOrd="0" presId="urn:microsoft.com/office/officeart/2018/2/layout/IconCircleList"/>
    <dgm:cxn modelId="{DEEADAE2-F16D-461D-A155-87AEABF2C2CA}" type="presParOf" srcId="{705E0B28-C958-40D6-AC69-83CC973314AA}" destId="{492AEBBD-D171-4F36-B265-345AC4491676}" srcOrd="2" destOrd="0" presId="urn:microsoft.com/office/officeart/2018/2/layout/IconCircleList"/>
    <dgm:cxn modelId="{01B24476-F4AB-4155-B212-4342946D24CE}" type="presParOf" srcId="{705E0B28-C958-40D6-AC69-83CC973314AA}" destId="{CF69D03D-BA89-4102-9956-2DE9690466E9}" srcOrd="3" destOrd="0" presId="urn:microsoft.com/office/officeart/2018/2/layout/IconCircleList"/>
    <dgm:cxn modelId="{81AEC4D6-F334-47C1-988F-7837B8D89D0E}" type="presParOf" srcId="{DEA2DFF3-1956-4D1C-BA33-99814451DEF9}" destId="{64E842FD-E7D0-4D31-806B-931F8B68B41A}" srcOrd="5" destOrd="0" presId="urn:microsoft.com/office/officeart/2018/2/layout/IconCircleList"/>
    <dgm:cxn modelId="{CA221517-DDA5-49A3-B2E4-E1002F6A4FDF}" type="presParOf" srcId="{DEA2DFF3-1956-4D1C-BA33-99814451DEF9}" destId="{C4C86A99-86CE-4279-8917-71C6F37C6F2B}" srcOrd="6" destOrd="0" presId="urn:microsoft.com/office/officeart/2018/2/layout/IconCircleList"/>
    <dgm:cxn modelId="{B8D3082A-F822-4C34-8BCD-5ADA83D6C82C}" type="presParOf" srcId="{C4C86A99-86CE-4279-8917-71C6F37C6F2B}" destId="{D0581070-83DE-4084-810B-31A2A9181363}" srcOrd="0" destOrd="0" presId="urn:microsoft.com/office/officeart/2018/2/layout/IconCircleList"/>
    <dgm:cxn modelId="{91CC557E-73BD-4ADD-A273-35550A8995C5}" type="presParOf" srcId="{C4C86A99-86CE-4279-8917-71C6F37C6F2B}" destId="{1B87FE9B-9DE2-4427-AB88-06BFB1E04EA8}" srcOrd="1" destOrd="0" presId="urn:microsoft.com/office/officeart/2018/2/layout/IconCircleList"/>
    <dgm:cxn modelId="{1B73CD0E-BEC2-4B57-84AA-0FDD56E94A56}" type="presParOf" srcId="{C4C86A99-86CE-4279-8917-71C6F37C6F2B}" destId="{3140D4E9-D01E-4547-BE63-285863EBDD21}" srcOrd="2" destOrd="0" presId="urn:microsoft.com/office/officeart/2018/2/layout/IconCircleList"/>
    <dgm:cxn modelId="{81E57559-FD10-4059-821C-FFC6B37FA1F9}" type="presParOf" srcId="{C4C86A99-86CE-4279-8917-71C6F37C6F2B}" destId="{99409AD8-3C90-41BA-8103-6A5E1EF891E4}" srcOrd="3" destOrd="0" presId="urn:microsoft.com/office/officeart/2018/2/layout/IconCircleList"/>
    <dgm:cxn modelId="{F6C19F3F-E361-4E27-BFC4-BF03D93272EF}" type="presParOf" srcId="{DEA2DFF3-1956-4D1C-BA33-99814451DEF9}" destId="{B574B935-FDDE-4BC0-B631-63FB8964587D}" srcOrd="7" destOrd="0" presId="urn:microsoft.com/office/officeart/2018/2/layout/IconCircleList"/>
    <dgm:cxn modelId="{FEC7C434-D73A-4D88-88D8-DEC43CFB45D9}" type="presParOf" srcId="{DEA2DFF3-1956-4D1C-BA33-99814451DEF9}" destId="{74C1D086-F8D7-41EC-B391-D2F92B545DA6}" srcOrd="8" destOrd="0" presId="urn:microsoft.com/office/officeart/2018/2/layout/IconCircleList"/>
    <dgm:cxn modelId="{6592EC3F-ACDC-44C4-AE6B-2B89541F6C75}" type="presParOf" srcId="{74C1D086-F8D7-41EC-B391-D2F92B545DA6}" destId="{DAE6765F-2796-4274-8769-4956F3EBA83C}" srcOrd="0" destOrd="0" presId="urn:microsoft.com/office/officeart/2018/2/layout/IconCircleList"/>
    <dgm:cxn modelId="{88F12945-6550-4EBD-82EA-75D0D58B2472}" type="presParOf" srcId="{74C1D086-F8D7-41EC-B391-D2F92B545DA6}" destId="{49B4853D-CB9C-49FD-B894-075E399D9C08}" srcOrd="1" destOrd="0" presId="urn:microsoft.com/office/officeart/2018/2/layout/IconCircleList"/>
    <dgm:cxn modelId="{F9EFFBA3-4428-4DDF-8489-8A8FC6D9954F}" type="presParOf" srcId="{74C1D086-F8D7-41EC-B391-D2F92B545DA6}" destId="{D2CC5106-1C55-4432-83F8-75716550D06F}" srcOrd="2" destOrd="0" presId="urn:microsoft.com/office/officeart/2018/2/layout/IconCircleList"/>
    <dgm:cxn modelId="{866A5D46-DB83-4200-BEFB-4D28C6120D9A}" type="presParOf" srcId="{74C1D086-F8D7-41EC-B391-D2F92B545DA6}" destId="{5499642B-80FA-4824-B3C3-C95F01A8EDEB}" srcOrd="3" destOrd="0" presId="urn:microsoft.com/office/officeart/2018/2/layout/IconCircleList"/>
    <dgm:cxn modelId="{C74F2974-E173-4D51-921D-9E693040F7DF}" type="presParOf" srcId="{DEA2DFF3-1956-4D1C-BA33-99814451DEF9}" destId="{DB500D4F-6A93-4CA9-9F37-2FF66C2672F8}" srcOrd="9" destOrd="0" presId="urn:microsoft.com/office/officeart/2018/2/layout/IconCircleList"/>
    <dgm:cxn modelId="{3953386E-8A39-4352-BC86-40B918C4D11B}" type="presParOf" srcId="{DEA2DFF3-1956-4D1C-BA33-99814451DEF9}" destId="{B5A08B0D-AACF-4E30-B3FD-53EF201A0595}" srcOrd="10" destOrd="0" presId="urn:microsoft.com/office/officeart/2018/2/layout/IconCircleList"/>
    <dgm:cxn modelId="{46FCA761-DE91-41BE-A0B1-1EF7FE74A877}" type="presParOf" srcId="{B5A08B0D-AACF-4E30-B3FD-53EF201A0595}" destId="{C7243FEA-0DBE-45B1-9C9E-918FD38D52DB}" srcOrd="0" destOrd="0" presId="urn:microsoft.com/office/officeart/2018/2/layout/IconCircleList"/>
    <dgm:cxn modelId="{E185856E-8FF0-4FED-834B-3994AB403EB9}" type="presParOf" srcId="{B5A08B0D-AACF-4E30-B3FD-53EF201A0595}" destId="{91950C09-BDB3-41EA-8646-FE694E35AD58}" srcOrd="1" destOrd="0" presId="urn:microsoft.com/office/officeart/2018/2/layout/IconCircleList"/>
    <dgm:cxn modelId="{A54F8274-7C9B-4103-B2BF-DB50F893675F}" type="presParOf" srcId="{B5A08B0D-AACF-4E30-B3FD-53EF201A0595}" destId="{62733654-0B09-4261-9678-B5B1DE0EE758}" srcOrd="2" destOrd="0" presId="urn:microsoft.com/office/officeart/2018/2/layout/IconCircleList"/>
    <dgm:cxn modelId="{BA164190-21C8-4D4D-920D-C914316CE6CA}" type="presParOf" srcId="{B5A08B0D-AACF-4E30-B3FD-53EF201A0595}" destId="{9E9FC001-C342-47C2-88E3-F6238EFCBF2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9424A-F48A-4A36-B7EF-3B8421895C12}"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4CEC4010-D5E1-486D-8585-6589D4C76F3D}">
      <dgm:prSet phldrT="[Text]" custT="1"/>
      <dgm:spPr/>
      <dgm:t>
        <a:bodyPr/>
        <a:lstStyle/>
        <a:p>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     Mining to extract phosphorus</a:t>
          </a:r>
        </a:p>
      </dgm:t>
    </dgm:pt>
    <dgm:pt modelId="{F582B81A-63C2-415C-B97B-FDD8004B261F}" type="parTrans" cxnId="{89C7EB5F-965F-4B75-8DD1-7CB3D039F40F}">
      <dgm:prSet/>
      <dgm:spPr/>
      <dgm:t>
        <a:bodyPr/>
        <a:lstStyle/>
        <a:p>
          <a:endParaRPr lang="en-US"/>
        </a:p>
      </dgm:t>
    </dgm:pt>
    <dgm:pt modelId="{971447B2-BF10-4C5A-9FE6-AD5DE92CAC93}" type="sibTrans" cxnId="{89C7EB5F-965F-4B75-8DD1-7CB3D039F40F}">
      <dgm:prSet/>
      <dgm:spPr/>
      <dgm:t>
        <a:bodyPr/>
        <a:lstStyle/>
        <a:p>
          <a:endParaRPr lang="en-US"/>
        </a:p>
      </dgm:t>
    </dgm:pt>
    <dgm:pt modelId="{8360CFAF-0DD9-4094-9368-611D9F9DB865}">
      <dgm:prSet phldrT="[Text]"/>
      <dgm:spPr/>
      <dgm:t>
        <a:bodyPr/>
        <a:lstStyle/>
        <a:p>
          <a:r>
            <a:rPr lang="en-US" dirty="0">
              <a:solidFill>
                <a:schemeClr val="accent1">
                  <a:lumMod val="50000"/>
                </a:schemeClr>
              </a:solidFill>
              <a:latin typeface="Times New Roman" panose="02020603050405020304" pitchFamily="18" charset="0"/>
              <a:ea typeface="+mn-ea"/>
              <a:cs typeface="Times New Roman" panose="02020603050405020304" pitchFamily="18" charset="0"/>
            </a:rPr>
            <a:t>        Producing fertilizers</a:t>
          </a:r>
          <a:endParaRPr lang="en-US" dirty="0"/>
        </a:p>
      </dgm:t>
    </dgm:pt>
    <dgm:pt modelId="{202B62B2-CD7C-4425-9ADA-91D32F42C5B0}" type="parTrans" cxnId="{845D2609-2E93-46BE-A7BC-FEAC9E34C09C}">
      <dgm:prSet/>
      <dgm:spPr/>
      <dgm:t>
        <a:bodyPr/>
        <a:lstStyle/>
        <a:p>
          <a:endParaRPr lang="en-US"/>
        </a:p>
      </dgm:t>
    </dgm:pt>
    <dgm:pt modelId="{0E605641-9C1C-4717-B744-014CD3937D24}" type="sibTrans" cxnId="{845D2609-2E93-46BE-A7BC-FEAC9E34C09C}">
      <dgm:prSet/>
      <dgm:spPr/>
      <dgm:t>
        <a:bodyPr/>
        <a:lstStyle/>
        <a:p>
          <a:endParaRPr lang="en-US"/>
        </a:p>
      </dgm:t>
    </dgm:pt>
    <dgm:pt modelId="{D2D2D804-D977-4CFF-8B60-58826C1284AA}">
      <dgm:prSet phldrT="[Text]"/>
      <dgm:spPr/>
      <dgm:t>
        <a:bodyPr/>
        <a:lstStyle/>
        <a:p>
          <a:r>
            <a:rPr lang="en-US" dirty="0">
              <a:solidFill>
                <a:schemeClr val="accent1">
                  <a:lumMod val="50000"/>
                </a:schemeClr>
              </a:solidFill>
              <a:latin typeface="Times New Roman" panose="02020603050405020304" pitchFamily="18" charset="0"/>
              <a:ea typeface="+mn-ea"/>
              <a:cs typeface="Times New Roman" panose="02020603050405020304" pitchFamily="18" charset="0"/>
            </a:rPr>
            <a:t>   Wastewater treatment plant</a:t>
          </a:r>
          <a:endParaRPr lang="en-US" dirty="0"/>
        </a:p>
      </dgm:t>
    </dgm:pt>
    <dgm:pt modelId="{E2B88208-2397-4A5B-9358-22727EDF2F3B}" type="parTrans" cxnId="{139AEA92-BD54-4151-84EF-2BE7C91D4901}">
      <dgm:prSet/>
      <dgm:spPr/>
      <dgm:t>
        <a:bodyPr/>
        <a:lstStyle/>
        <a:p>
          <a:endParaRPr lang="en-US"/>
        </a:p>
      </dgm:t>
    </dgm:pt>
    <dgm:pt modelId="{3A225020-9220-4011-9946-AE1BC15F6709}" type="sibTrans" cxnId="{139AEA92-BD54-4151-84EF-2BE7C91D4901}">
      <dgm:prSet/>
      <dgm:spPr/>
      <dgm:t>
        <a:bodyPr/>
        <a:lstStyle/>
        <a:p>
          <a:endParaRPr lang="en-US"/>
        </a:p>
      </dgm:t>
    </dgm:pt>
    <dgm:pt modelId="{C47A6993-F570-414D-9835-1C8098578185}">
      <dgm:prSet/>
      <dgm:spPr/>
      <dgm:t>
        <a:bodyPr/>
        <a:lstStyle/>
        <a:p>
          <a:r>
            <a:rPr lang="en-US" dirty="0">
              <a:solidFill>
                <a:schemeClr val="accent1">
                  <a:lumMod val="50000"/>
                </a:schemeClr>
              </a:solidFill>
              <a:latin typeface="Times New Roman" panose="02020603050405020304" pitchFamily="18" charset="0"/>
              <a:ea typeface="+mn-ea"/>
              <a:cs typeface="Times New Roman" panose="02020603050405020304" pitchFamily="18" charset="0"/>
            </a:rPr>
            <a:t>       Agriculture/Food/Feed</a:t>
          </a:r>
          <a:endParaRPr lang="en-US" dirty="0"/>
        </a:p>
      </dgm:t>
    </dgm:pt>
    <dgm:pt modelId="{90E288A4-226F-4D3B-A879-00184B5C010A}" type="parTrans" cxnId="{E3246C03-553B-4D6C-9061-7BB529E5A98F}">
      <dgm:prSet/>
      <dgm:spPr/>
      <dgm:t>
        <a:bodyPr/>
        <a:lstStyle/>
        <a:p>
          <a:endParaRPr lang="en-US"/>
        </a:p>
      </dgm:t>
    </dgm:pt>
    <dgm:pt modelId="{96C28EBE-9220-4027-8419-E9D95705E50D}" type="sibTrans" cxnId="{E3246C03-553B-4D6C-9061-7BB529E5A98F}">
      <dgm:prSet/>
      <dgm:spPr/>
      <dgm:t>
        <a:bodyPr/>
        <a:lstStyle/>
        <a:p>
          <a:endParaRPr lang="en-US" dirty="0"/>
        </a:p>
      </dgm:t>
    </dgm:pt>
    <dgm:pt modelId="{D265C3EA-1D50-4C32-88C2-8C42D5A626F8}">
      <dgm:prSet phldrT="[Text]"/>
      <dgm:spPr/>
      <dgm:t>
        <a:bodyPr/>
        <a:lstStyle/>
        <a:p>
          <a:r>
            <a:rPr lang="en-US" dirty="0">
              <a:solidFill>
                <a:schemeClr val="accent1">
                  <a:lumMod val="50000"/>
                </a:schemeClr>
              </a:solidFill>
              <a:latin typeface="Times New Roman" panose="02020603050405020304" pitchFamily="18" charset="0"/>
              <a:ea typeface="+mn-ea"/>
              <a:cs typeface="Times New Roman" panose="02020603050405020304" pitchFamily="18" charset="0"/>
            </a:rPr>
            <a:t>                   Surface waters</a:t>
          </a:r>
          <a:endParaRPr lang="en-US" dirty="0"/>
        </a:p>
      </dgm:t>
    </dgm:pt>
    <dgm:pt modelId="{B5909135-3622-4D84-9D22-1A6E0CBB5A01}" type="parTrans" cxnId="{90262CBC-7ACC-4806-85E0-4136A2013B7F}">
      <dgm:prSet/>
      <dgm:spPr/>
      <dgm:t>
        <a:bodyPr/>
        <a:lstStyle/>
        <a:p>
          <a:endParaRPr lang="en-US"/>
        </a:p>
      </dgm:t>
    </dgm:pt>
    <dgm:pt modelId="{BBFF54AB-0A0D-4CFC-9716-A0C97B18A290}" type="sibTrans" cxnId="{90262CBC-7ACC-4806-85E0-4136A2013B7F}">
      <dgm:prSet/>
      <dgm:spPr/>
      <dgm:t>
        <a:bodyPr/>
        <a:lstStyle/>
        <a:p>
          <a:endParaRPr lang="en-US"/>
        </a:p>
      </dgm:t>
    </dgm:pt>
    <dgm:pt modelId="{8785963A-B3BE-4CB8-BF50-47A2DF008948}" type="pres">
      <dgm:prSet presAssocID="{6429424A-F48A-4A36-B7EF-3B8421895C12}" presName="outerComposite" presStyleCnt="0">
        <dgm:presLayoutVars>
          <dgm:chMax val="5"/>
          <dgm:dir/>
          <dgm:resizeHandles val="exact"/>
        </dgm:presLayoutVars>
      </dgm:prSet>
      <dgm:spPr/>
    </dgm:pt>
    <dgm:pt modelId="{87784C5E-ED63-4126-8D2D-9E4719442683}" type="pres">
      <dgm:prSet presAssocID="{6429424A-F48A-4A36-B7EF-3B8421895C12}" presName="dummyMaxCanvas" presStyleCnt="0">
        <dgm:presLayoutVars/>
      </dgm:prSet>
      <dgm:spPr/>
    </dgm:pt>
    <dgm:pt modelId="{AEFF689A-A6FA-477C-A3F1-F3663A2E517D}" type="pres">
      <dgm:prSet presAssocID="{6429424A-F48A-4A36-B7EF-3B8421895C12}" presName="FiveNodes_1" presStyleLbl="node1" presStyleIdx="0" presStyleCnt="5">
        <dgm:presLayoutVars>
          <dgm:bulletEnabled val="1"/>
        </dgm:presLayoutVars>
      </dgm:prSet>
      <dgm:spPr/>
    </dgm:pt>
    <dgm:pt modelId="{57495F7D-90E6-406E-B393-F67EE3C945DA}" type="pres">
      <dgm:prSet presAssocID="{6429424A-F48A-4A36-B7EF-3B8421895C12}" presName="FiveNodes_2" presStyleLbl="node1" presStyleIdx="1" presStyleCnt="5">
        <dgm:presLayoutVars>
          <dgm:bulletEnabled val="1"/>
        </dgm:presLayoutVars>
      </dgm:prSet>
      <dgm:spPr/>
    </dgm:pt>
    <dgm:pt modelId="{974E525C-A9A4-4059-9DF3-274BE746F7ED}" type="pres">
      <dgm:prSet presAssocID="{6429424A-F48A-4A36-B7EF-3B8421895C12}" presName="FiveNodes_3" presStyleLbl="node1" presStyleIdx="2" presStyleCnt="5">
        <dgm:presLayoutVars>
          <dgm:bulletEnabled val="1"/>
        </dgm:presLayoutVars>
      </dgm:prSet>
      <dgm:spPr/>
    </dgm:pt>
    <dgm:pt modelId="{3BAA15E0-75B3-4CC1-A313-CD93AD5E7BE2}" type="pres">
      <dgm:prSet presAssocID="{6429424A-F48A-4A36-B7EF-3B8421895C12}" presName="FiveNodes_4" presStyleLbl="node1" presStyleIdx="3" presStyleCnt="5">
        <dgm:presLayoutVars>
          <dgm:bulletEnabled val="1"/>
        </dgm:presLayoutVars>
      </dgm:prSet>
      <dgm:spPr/>
    </dgm:pt>
    <dgm:pt modelId="{B5D9F666-FE20-4691-9ECF-755AD1D8C919}" type="pres">
      <dgm:prSet presAssocID="{6429424A-F48A-4A36-B7EF-3B8421895C12}" presName="FiveNodes_5" presStyleLbl="node1" presStyleIdx="4" presStyleCnt="5">
        <dgm:presLayoutVars>
          <dgm:bulletEnabled val="1"/>
        </dgm:presLayoutVars>
      </dgm:prSet>
      <dgm:spPr/>
    </dgm:pt>
    <dgm:pt modelId="{35B7BA42-3329-430C-A49F-84B83C75FEE4}" type="pres">
      <dgm:prSet presAssocID="{6429424A-F48A-4A36-B7EF-3B8421895C12}" presName="FiveConn_1-2" presStyleLbl="fgAccFollowNode1" presStyleIdx="0" presStyleCnt="4">
        <dgm:presLayoutVars>
          <dgm:bulletEnabled val="1"/>
        </dgm:presLayoutVars>
      </dgm:prSet>
      <dgm:spPr/>
    </dgm:pt>
    <dgm:pt modelId="{8BFCC0BD-E455-471B-921D-B28F618B99D3}" type="pres">
      <dgm:prSet presAssocID="{6429424A-F48A-4A36-B7EF-3B8421895C12}" presName="FiveConn_2-3" presStyleLbl="fgAccFollowNode1" presStyleIdx="1" presStyleCnt="4">
        <dgm:presLayoutVars>
          <dgm:bulletEnabled val="1"/>
        </dgm:presLayoutVars>
      </dgm:prSet>
      <dgm:spPr/>
    </dgm:pt>
    <dgm:pt modelId="{931BB8B3-6A3A-40D3-83B3-551C2F8E3130}" type="pres">
      <dgm:prSet presAssocID="{6429424A-F48A-4A36-B7EF-3B8421895C12}" presName="FiveConn_3-4" presStyleLbl="fgAccFollowNode1" presStyleIdx="2" presStyleCnt="4">
        <dgm:presLayoutVars>
          <dgm:bulletEnabled val="1"/>
        </dgm:presLayoutVars>
      </dgm:prSet>
      <dgm:spPr/>
    </dgm:pt>
    <dgm:pt modelId="{E5A29185-F2D3-4E7D-BF8F-8DA42D28390D}" type="pres">
      <dgm:prSet presAssocID="{6429424A-F48A-4A36-B7EF-3B8421895C12}" presName="FiveConn_4-5" presStyleLbl="fgAccFollowNode1" presStyleIdx="3" presStyleCnt="4">
        <dgm:presLayoutVars>
          <dgm:bulletEnabled val="1"/>
        </dgm:presLayoutVars>
      </dgm:prSet>
      <dgm:spPr/>
    </dgm:pt>
    <dgm:pt modelId="{65F2BD48-DC1D-4C65-8A05-4DE0D5C60B40}" type="pres">
      <dgm:prSet presAssocID="{6429424A-F48A-4A36-B7EF-3B8421895C12}" presName="FiveNodes_1_text" presStyleLbl="node1" presStyleIdx="4" presStyleCnt="5">
        <dgm:presLayoutVars>
          <dgm:bulletEnabled val="1"/>
        </dgm:presLayoutVars>
      </dgm:prSet>
      <dgm:spPr/>
    </dgm:pt>
    <dgm:pt modelId="{732B2584-324B-4A6D-A7B5-7D21FD133124}" type="pres">
      <dgm:prSet presAssocID="{6429424A-F48A-4A36-B7EF-3B8421895C12}" presName="FiveNodes_2_text" presStyleLbl="node1" presStyleIdx="4" presStyleCnt="5">
        <dgm:presLayoutVars>
          <dgm:bulletEnabled val="1"/>
        </dgm:presLayoutVars>
      </dgm:prSet>
      <dgm:spPr/>
    </dgm:pt>
    <dgm:pt modelId="{AD96469A-A8CD-4477-8E5E-594BF6C9EB2F}" type="pres">
      <dgm:prSet presAssocID="{6429424A-F48A-4A36-B7EF-3B8421895C12}" presName="FiveNodes_3_text" presStyleLbl="node1" presStyleIdx="4" presStyleCnt="5">
        <dgm:presLayoutVars>
          <dgm:bulletEnabled val="1"/>
        </dgm:presLayoutVars>
      </dgm:prSet>
      <dgm:spPr/>
    </dgm:pt>
    <dgm:pt modelId="{186E20FB-B097-4B43-8DD2-661A521DFB18}" type="pres">
      <dgm:prSet presAssocID="{6429424A-F48A-4A36-B7EF-3B8421895C12}" presName="FiveNodes_4_text" presStyleLbl="node1" presStyleIdx="4" presStyleCnt="5">
        <dgm:presLayoutVars>
          <dgm:bulletEnabled val="1"/>
        </dgm:presLayoutVars>
      </dgm:prSet>
      <dgm:spPr/>
    </dgm:pt>
    <dgm:pt modelId="{F833ED4B-106E-406C-8DD1-27EFA6C332EB}" type="pres">
      <dgm:prSet presAssocID="{6429424A-F48A-4A36-B7EF-3B8421895C12}" presName="FiveNodes_5_text" presStyleLbl="node1" presStyleIdx="4" presStyleCnt="5">
        <dgm:presLayoutVars>
          <dgm:bulletEnabled val="1"/>
        </dgm:presLayoutVars>
      </dgm:prSet>
      <dgm:spPr/>
    </dgm:pt>
  </dgm:ptLst>
  <dgm:cxnLst>
    <dgm:cxn modelId="{E3246C03-553B-4D6C-9061-7BB529E5A98F}" srcId="{6429424A-F48A-4A36-B7EF-3B8421895C12}" destId="{C47A6993-F570-414D-9835-1C8098578185}" srcOrd="2" destOrd="0" parTransId="{90E288A4-226F-4D3B-A879-00184B5C010A}" sibTransId="{96C28EBE-9220-4027-8419-E9D95705E50D}"/>
    <dgm:cxn modelId="{845D2609-2E93-46BE-A7BC-FEAC9E34C09C}" srcId="{6429424A-F48A-4A36-B7EF-3B8421895C12}" destId="{8360CFAF-0DD9-4094-9368-611D9F9DB865}" srcOrd="1" destOrd="0" parTransId="{202B62B2-CD7C-4425-9ADA-91D32F42C5B0}" sibTransId="{0E605641-9C1C-4717-B744-014CD3937D24}"/>
    <dgm:cxn modelId="{0A9B490F-1327-46CF-80A3-335807964D6F}" type="presOf" srcId="{6429424A-F48A-4A36-B7EF-3B8421895C12}" destId="{8785963A-B3BE-4CB8-BF50-47A2DF008948}" srcOrd="0" destOrd="0" presId="urn:microsoft.com/office/officeart/2005/8/layout/vProcess5"/>
    <dgm:cxn modelId="{58DDBE15-B26C-4B49-8285-86C271E50C2C}" type="presOf" srcId="{D265C3EA-1D50-4C32-88C2-8C42D5A626F8}" destId="{B5D9F666-FE20-4691-9ECF-755AD1D8C919}" srcOrd="0" destOrd="0" presId="urn:microsoft.com/office/officeart/2005/8/layout/vProcess5"/>
    <dgm:cxn modelId="{66895120-0536-45A9-B340-0C7AF2295315}" type="presOf" srcId="{D2D2D804-D977-4CFF-8B60-58826C1284AA}" destId="{3BAA15E0-75B3-4CC1-A313-CD93AD5E7BE2}" srcOrd="0" destOrd="0" presId="urn:microsoft.com/office/officeart/2005/8/layout/vProcess5"/>
    <dgm:cxn modelId="{9C4AA023-EFD2-4077-B03C-9D4CDB251AFD}" type="presOf" srcId="{D265C3EA-1D50-4C32-88C2-8C42D5A626F8}" destId="{F833ED4B-106E-406C-8DD1-27EFA6C332EB}" srcOrd="1" destOrd="0" presId="urn:microsoft.com/office/officeart/2005/8/layout/vProcess5"/>
    <dgm:cxn modelId="{874CDC2A-47E9-4D85-855E-E921D20F457F}" type="presOf" srcId="{4CEC4010-D5E1-486D-8585-6589D4C76F3D}" destId="{AEFF689A-A6FA-477C-A3F1-F3663A2E517D}" srcOrd="0" destOrd="0" presId="urn:microsoft.com/office/officeart/2005/8/layout/vProcess5"/>
    <dgm:cxn modelId="{2979F52D-E80F-4E30-961C-D2EC141A056C}" type="presOf" srcId="{D2D2D804-D977-4CFF-8B60-58826C1284AA}" destId="{186E20FB-B097-4B43-8DD2-661A521DFB18}" srcOrd="1" destOrd="0" presId="urn:microsoft.com/office/officeart/2005/8/layout/vProcess5"/>
    <dgm:cxn modelId="{82AF355F-6A81-4882-AB52-4BB22F6BDFE7}" type="presOf" srcId="{8360CFAF-0DD9-4094-9368-611D9F9DB865}" destId="{732B2584-324B-4A6D-A7B5-7D21FD133124}" srcOrd="1" destOrd="0" presId="urn:microsoft.com/office/officeart/2005/8/layout/vProcess5"/>
    <dgm:cxn modelId="{89C7EB5F-965F-4B75-8DD1-7CB3D039F40F}" srcId="{6429424A-F48A-4A36-B7EF-3B8421895C12}" destId="{4CEC4010-D5E1-486D-8585-6589D4C76F3D}" srcOrd="0" destOrd="0" parTransId="{F582B81A-63C2-415C-B97B-FDD8004B261F}" sibTransId="{971447B2-BF10-4C5A-9FE6-AD5DE92CAC93}"/>
    <dgm:cxn modelId="{D7025F60-9482-4022-B702-61B939D619AE}" type="presOf" srcId="{C47A6993-F570-414D-9835-1C8098578185}" destId="{AD96469A-A8CD-4477-8E5E-594BF6C9EB2F}" srcOrd="1" destOrd="0" presId="urn:microsoft.com/office/officeart/2005/8/layout/vProcess5"/>
    <dgm:cxn modelId="{DE791954-19F9-4F70-92FE-22076D4E236F}" type="presOf" srcId="{0E605641-9C1C-4717-B744-014CD3937D24}" destId="{8BFCC0BD-E455-471B-921D-B28F618B99D3}" srcOrd="0" destOrd="0" presId="urn:microsoft.com/office/officeart/2005/8/layout/vProcess5"/>
    <dgm:cxn modelId="{90C52459-2B80-4073-8547-2EAAE17825C5}" type="presOf" srcId="{3A225020-9220-4011-9946-AE1BC15F6709}" destId="{E5A29185-F2D3-4E7D-BF8F-8DA42D28390D}" srcOrd="0" destOrd="0" presId="urn:microsoft.com/office/officeart/2005/8/layout/vProcess5"/>
    <dgm:cxn modelId="{139AEA92-BD54-4151-84EF-2BE7C91D4901}" srcId="{6429424A-F48A-4A36-B7EF-3B8421895C12}" destId="{D2D2D804-D977-4CFF-8B60-58826C1284AA}" srcOrd="3" destOrd="0" parTransId="{E2B88208-2397-4A5B-9358-22727EDF2F3B}" sibTransId="{3A225020-9220-4011-9946-AE1BC15F6709}"/>
    <dgm:cxn modelId="{8C58FE9E-18A2-42DB-BEE6-8C897DA64F38}" type="presOf" srcId="{4CEC4010-D5E1-486D-8585-6589D4C76F3D}" destId="{65F2BD48-DC1D-4C65-8A05-4DE0D5C60B40}" srcOrd="1" destOrd="0" presId="urn:microsoft.com/office/officeart/2005/8/layout/vProcess5"/>
    <dgm:cxn modelId="{565072B8-5108-4C52-BE1B-6450B3434759}" type="presOf" srcId="{971447B2-BF10-4C5A-9FE6-AD5DE92CAC93}" destId="{35B7BA42-3329-430C-A49F-84B83C75FEE4}" srcOrd="0" destOrd="0" presId="urn:microsoft.com/office/officeart/2005/8/layout/vProcess5"/>
    <dgm:cxn modelId="{C93018BB-DFF0-4574-BC8F-4202B92C66EB}" type="presOf" srcId="{C47A6993-F570-414D-9835-1C8098578185}" destId="{974E525C-A9A4-4059-9DF3-274BE746F7ED}" srcOrd="0" destOrd="0" presId="urn:microsoft.com/office/officeart/2005/8/layout/vProcess5"/>
    <dgm:cxn modelId="{90262CBC-7ACC-4806-85E0-4136A2013B7F}" srcId="{6429424A-F48A-4A36-B7EF-3B8421895C12}" destId="{D265C3EA-1D50-4C32-88C2-8C42D5A626F8}" srcOrd="4" destOrd="0" parTransId="{B5909135-3622-4D84-9D22-1A6E0CBB5A01}" sibTransId="{BBFF54AB-0A0D-4CFC-9716-A0C97B18A290}"/>
    <dgm:cxn modelId="{395B6EDD-D420-4BDD-A655-11A559FE26B3}" type="presOf" srcId="{8360CFAF-0DD9-4094-9368-611D9F9DB865}" destId="{57495F7D-90E6-406E-B393-F67EE3C945DA}" srcOrd="0" destOrd="0" presId="urn:microsoft.com/office/officeart/2005/8/layout/vProcess5"/>
    <dgm:cxn modelId="{BD2415E7-2259-4A76-9D5C-9D22DF9F456C}" type="presOf" srcId="{96C28EBE-9220-4027-8419-E9D95705E50D}" destId="{931BB8B3-6A3A-40D3-83B3-551C2F8E3130}" srcOrd="0" destOrd="0" presId="urn:microsoft.com/office/officeart/2005/8/layout/vProcess5"/>
    <dgm:cxn modelId="{337A9570-2821-4E0B-9D74-080D25185F36}" type="presParOf" srcId="{8785963A-B3BE-4CB8-BF50-47A2DF008948}" destId="{87784C5E-ED63-4126-8D2D-9E4719442683}" srcOrd="0" destOrd="0" presId="urn:microsoft.com/office/officeart/2005/8/layout/vProcess5"/>
    <dgm:cxn modelId="{6F07C302-2CCC-4958-8EAD-4B727B8F85DF}" type="presParOf" srcId="{8785963A-B3BE-4CB8-BF50-47A2DF008948}" destId="{AEFF689A-A6FA-477C-A3F1-F3663A2E517D}" srcOrd="1" destOrd="0" presId="urn:microsoft.com/office/officeart/2005/8/layout/vProcess5"/>
    <dgm:cxn modelId="{F3B5F28E-427B-434A-AF92-14EC7D5C511D}" type="presParOf" srcId="{8785963A-B3BE-4CB8-BF50-47A2DF008948}" destId="{57495F7D-90E6-406E-B393-F67EE3C945DA}" srcOrd="2" destOrd="0" presId="urn:microsoft.com/office/officeart/2005/8/layout/vProcess5"/>
    <dgm:cxn modelId="{F90AB429-F7C8-4F7B-9CA3-9455E18F9230}" type="presParOf" srcId="{8785963A-B3BE-4CB8-BF50-47A2DF008948}" destId="{974E525C-A9A4-4059-9DF3-274BE746F7ED}" srcOrd="3" destOrd="0" presId="urn:microsoft.com/office/officeart/2005/8/layout/vProcess5"/>
    <dgm:cxn modelId="{449CFAD3-D3F8-4586-B2C3-4D31EEEB1FD1}" type="presParOf" srcId="{8785963A-B3BE-4CB8-BF50-47A2DF008948}" destId="{3BAA15E0-75B3-4CC1-A313-CD93AD5E7BE2}" srcOrd="4" destOrd="0" presId="urn:microsoft.com/office/officeart/2005/8/layout/vProcess5"/>
    <dgm:cxn modelId="{9F7390F6-CD8E-420B-982E-CF59BD222ACB}" type="presParOf" srcId="{8785963A-B3BE-4CB8-BF50-47A2DF008948}" destId="{B5D9F666-FE20-4691-9ECF-755AD1D8C919}" srcOrd="5" destOrd="0" presId="urn:microsoft.com/office/officeart/2005/8/layout/vProcess5"/>
    <dgm:cxn modelId="{8E1A51F9-7660-4995-AFB2-9014CB23A406}" type="presParOf" srcId="{8785963A-B3BE-4CB8-BF50-47A2DF008948}" destId="{35B7BA42-3329-430C-A49F-84B83C75FEE4}" srcOrd="6" destOrd="0" presId="urn:microsoft.com/office/officeart/2005/8/layout/vProcess5"/>
    <dgm:cxn modelId="{5351692C-1261-4F9F-93BA-A349FD872F0B}" type="presParOf" srcId="{8785963A-B3BE-4CB8-BF50-47A2DF008948}" destId="{8BFCC0BD-E455-471B-921D-B28F618B99D3}" srcOrd="7" destOrd="0" presId="urn:microsoft.com/office/officeart/2005/8/layout/vProcess5"/>
    <dgm:cxn modelId="{10F63EAC-78B3-435A-919D-DA037650A9B1}" type="presParOf" srcId="{8785963A-B3BE-4CB8-BF50-47A2DF008948}" destId="{931BB8B3-6A3A-40D3-83B3-551C2F8E3130}" srcOrd="8" destOrd="0" presId="urn:microsoft.com/office/officeart/2005/8/layout/vProcess5"/>
    <dgm:cxn modelId="{08D348EA-9C43-4C42-BDDF-092D60DC60B9}" type="presParOf" srcId="{8785963A-B3BE-4CB8-BF50-47A2DF008948}" destId="{E5A29185-F2D3-4E7D-BF8F-8DA42D28390D}" srcOrd="9" destOrd="0" presId="urn:microsoft.com/office/officeart/2005/8/layout/vProcess5"/>
    <dgm:cxn modelId="{A4406604-7EEE-411A-9D23-B64560A93DFD}" type="presParOf" srcId="{8785963A-B3BE-4CB8-BF50-47A2DF008948}" destId="{65F2BD48-DC1D-4C65-8A05-4DE0D5C60B40}" srcOrd="10" destOrd="0" presId="urn:microsoft.com/office/officeart/2005/8/layout/vProcess5"/>
    <dgm:cxn modelId="{FE97543F-50AB-4D4D-9671-510EB82A445C}" type="presParOf" srcId="{8785963A-B3BE-4CB8-BF50-47A2DF008948}" destId="{732B2584-324B-4A6D-A7B5-7D21FD133124}" srcOrd="11" destOrd="0" presId="urn:microsoft.com/office/officeart/2005/8/layout/vProcess5"/>
    <dgm:cxn modelId="{02484FBB-BBD4-4525-8280-479D62DC6D64}" type="presParOf" srcId="{8785963A-B3BE-4CB8-BF50-47A2DF008948}" destId="{AD96469A-A8CD-4477-8E5E-594BF6C9EB2F}" srcOrd="12" destOrd="0" presId="urn:microsoft.com/office/officeart/2005/8/layout/vProcess5"/>
    <dgm:cxn modelId="{5D0587FC-D62E-4D77-AC6A-DDD6C1F4A40B}" type="presParOf" srcId="{8785963A-B3BE-4CB8-BF50-47A2DF008948}" destId="{186E20FB-B097-4B43-8DD2-661A521DFB18}" srcOrd="13" destOrd="0" presId="urn:microsoft.com/office/officeart/2005/8/layout/vProcess5"/>
    <dgm:cxn modelId="{6689755F-8623-42C2-8E1F-56B440880AE1}" type="presParOf" srcId="{8785963A-B3BE-4CB8-BF50-47A2DF008948}" destId="{F833ED4B-106E-406C-8DD1-27EFA6C332EB}"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9424A-F48A-4A36-B7EF-3B8421895C12}"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4CEC4010-D5E1-486D-8585-6589D4C76F3D}">
      <dgm:prSet phldrT="[Text]" custT="1"/>
      <dgm:spPr/>
      <dgm:t>
        <a:bodyPr/>
        <a:lstStyle/>
        <a:p>
          <a:r>
            <a:rPr lang="en-US" sz="2000" kern="1200" dirty="0">
              <a:solidFill>
                <a:schemeClr val="accent1">
                  <a:lumMod val="50000"/>
                </a:schemeClr>
              </a:solidFill>
              <a:latin typeface="Times New Roman" panose="02020603050405020304" pitchFamily="18" charset="0"/>
              <a:ea typeface="+mn-ea"/>
              <a:cs typeface="Times New Roman" panose="02020603050405020304" pitchFamily="18" charset="0"/>
            </a:rPr>
            <a:t>Reduction of rock phosphorus consumption     </a:t>
          </a:r>
        </a:p>
      </dgm:t>
    </dgm:pt>
    <dgm:pt modelId="{F582B81A-63C2-415C-B97B-FDD8004B261F}" type="parTrans" cxnId="{89C7EB5F-965F-4B75-8DD1-7CB3D039F40F}">
      <dgm:prSet/>
      <dgm:spPr/>
      <dgm:t>
        <a:bodyPr/>
        <a:lstStyle/>
        <a:p>
          <a:endParaRPr lang="en-US"/>
        </a:p>
      </dgm:t>
    </dgm:pt>
    <dgm:pt modelId="{971447B2-BF10-4C5A-9FE6-AD5DE92CAC93}" type="sibTrans" cxnId="{89C7EB5F-965F-4B75-8DD1-7CB3D039F40F}">
      <dgm:prSet/>
      <dgm:spPr/>
      <dgm:t>
        <a:bodyPr/>
        <a:lstStyle/>
        <a:p>
          <a:endParaRPr lang="en-US"/>
        </a:p>
      </dgm:t>
    </dgm:pt>
    <dgm:pt modelId="{D2D2D804-D977-4CFF-8B60-58826C1284AA}">
      <dgm:prSet phldrT="[Text]" custT="1"/>
      <dgm:spPr/>
      <dgm:t>
        <a:bodyPr/>
        <a:lstStyle/>
        <a:p>
          <a:r>
            <a:rPr lang="en-US" sz="2000" kern="1200" dirty="0">
              <a:solidFill>
                <a:schemeClr val="accent1">
                  <a:lumMod val="50000"/>
                </a:schemeClr>
              </a:solidFill>
              <a:latin typeface="Times New Roman" panose="02020603050405020304" pitchFamily="18" charset="0"/>
              <a:ea typeface="+mn-ea"/>
              <a:cs typeface="Times New Roman" panose="02020603050405020304" pitchFamily="18" charset="0"/>
            </a:rPr>
            <a:t>Production of an eco-friendly fertilizer</a:t>
          </a:r>
        </a:p>
      </dgm:t>
    </dgm:pt>
    <dgm:pt modelId="{E2B88208-2397-4A5B-9358-22727EDF2F3B}" type="parTrans" cxnId="{139AEA92-BD54-4151-84EF-2BE7C91D4901}">
      <dgm:prSet/>
      <dgm:spPr/>
      <dgm:t>
        <a:bodyPr/>
        <a:lstStyle/>
        <a:p>
          <a:endParaRPr lang="en-US"/>
        </a:p>
      </dgm:t>
    </dgm:pt>
    <dgm:pt modelId="{3A225020-9220-4011-9946-AE1BC15F6709}" type="sibTrans" cxnId="{139AEA92-BD54-4151-84EF-2BE7C91D4901}">
      <dgm:prSet/>
      <dgm:spPr/>
      <dgm:t>
        <a:bodyPr/>
        <a:lstStyle/>
        <a:p>
          <a:endParaRPr lang="en-US"/>
        </a:p>
      </dgm:t>
    </dgm:pt>
    <dgm:pt modelId="{C47A6993-F570-414D-9835-1C8098578185}">
      <dgm:prSet custT="1"/>
      <dgm:spPr/>
      <dgm:t>
        <a:bodyPr/>
        <a:lstStyle/>
        <a:p>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Prevention from eutrophication</a:t>
          </a:r>
        </a:p>
      </dgm:t>
    </dgm:pt>
    <dgm:pt modelId="{90E288A4-226F-4D3B-A879-00184B5C010A}" type="parTrans" cxnId="{E3246C03-553B-4D6C-9061-7BB529E5A98F}">
      <dgm:prSet/>
      <dgm:spPr/>
      <dgm:t>
        <a:bodyPr/>
        <a:lstStyle/>
        <a:p>
          <a:endParaRPr lang="en-US"/>
        </a:p>
      </dgm:t>
    </dgm:pt>
    <dgm:pt modelId="{96C28EBE-9220-4027-8419-E9D95705E50D}" type="sibTrans" cxnId="{E3246C03-553B-4D6C-9061-7BB529E5A98F}">
      <dgm:prSet/>
      <dgm:spPr/>
      <dgm:t>
        <a:bodyPr/>
        <a:lstStyle/>
        <a:p>
          <a:endParaRPr lang="en-US" dirty="0"/>
        </a:p>
      </dgm:t>
    </dgm:pt>
    <dgm:pt modelId="{D74F0519-EA0B-46B3-9AE7-E130276EF776}">
      <dgm:prSet phldrT="[Text]" custT="1"/>
      <dgm:spPr/>
      <dgm:t>
        <a:bodyPr/>
        <a:lstStyle/>
        <a:p>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Reduction of maintenance costs</a:t>
          </a:r>
        </a:p>
      </dgm:t>
    </dgm:pt>
    <dgm:pt modelId="{C8537814-8A7C-466A-B2E9-12A43175581C}" type="parTrans" cxnId="{C46A33D3-6853-4663-8497-24AE2D6E013C}">
      <dgm:prSet/>
      <dgm:spPr/>
      <dgm:t>
        <a:bodyPr/>
        <a:lstStyle/>
        <a:p>
          <a:endParaRPr lang="en-US"/>
        </a:p>
      </dgm:t>
    </dgm:pt>
    <dgm:pt modelId="{4964EA35-B6BC-4561-8E07-FECAD20D8268}" type="sibTrans" cxnId="{C46A33D3-6853-4663-8497-24AE2D6E013C}">
      <dgm:prSet/>
      <dgm:spPr/>
      <dgm:t>
        <a:bodyPr/>
        <a:lstStyle/>
        <a:p>
          <a:endParaRPr lang="en-US"/>
        </a:p>
      </dgm:t>
    </dgm:pt>
    <dgm:pt modelId="{1DCB6307-C90D-4756-BC86-9D1E8EBE062D}">
      <dgm:prSet phldrT="[Text]" custT="1"/>
      <dgm:spPr/>
      <dgm:t>
        <a:bodyPr/>
        <a:lstStyle/>
        <a:p>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 Reduction of operating costs</a:t>
          </a:r>
        </a:p>
      </dgm:t>
    </dgm:pt>
    <dgm:pt modelId="{2C16ADE6-C2CD-4B84-94EE-06170136044F}" type="parTrans" cxnId="{EFE453E3-1F1B-42D7-9322-FA30FB275958}">
      <dgm:prSet/>
      <dgm:spPr/>
      <dgm:t>
        <a:bodyPr/>
        <a:lstStyle/>
        <a:p>
          <a:endParaRPr lang="en-US"/>
        </a:p>
      </dgm:t>
    </dgm:pt>
    <dgm:pt modelId="{A1B25D09-6DDE-4A42-872B-27A8B4FDFAD9}" type="sibTrans" cxnId="{EFE453E3-1F1B-42D7-9322-FA30FB275958}">
      <dgm:prSet/>
      <dgm:spPr/>
      <dgm:t>
        <a:bodyPr/>
        <a:lstStyle/>
        <a:p>
          <a:endParaRPr lang="en-US"/>
        </a:p>
      </dgm:t>
    </dgm:pt>
    <dgm:pt modelId="{8785963A-B3BE-4CB8-BF50-47A2DF008948}" type="pres">
      <dgm:prSet presAssocID="{6429424A-F48A-4A36-B7EF-3B8421895C12}" presName="outerComposite" presStyleCnt="0">
        <dgm:presLayoutVars>
          <dgm:chMax val="5"/>
          <dgm:dir/>
          <dgm:resizeHandles val="exact"/>
        </dgm:presLayoutVars>
      </dgm:prSet>
      <dgm:spPr/>
    </dgm:pt>
    <dgm:pt modelId="{87784C5E-ED63-4126-8D2D-9E4719442683}" type="pres">
      <dgm:prSet presAssocID="{6429424A-F48A-4A36-B7EF-3B8421895C12}" presName="dummyMaxCanvas" presStyleCnt="0">
        <dgm:presLayoutVars/>
      </dgm:prSet>
      <dgm:spPr/>
    </dgm:pt>
    <dgm:pt modelId="{AEFF689A-A6FA-477C-A3F1-F3663A2E517D}" type="pres">
      <dgm:prSet presAssocID="{6429424A-F48A-4A36-B7EF-3B8421895C12}" presName="FiveNodes_1" presStyleLbl="node1" presStyleIdx="0" presStyleCnt="5">
        <dgm:presLayoutVars>
          <dgm:bulletEnabled val="1"/>
        </dgm:presLayoutVars>
      </dgm:prSet>
      <dgm:spPr/>
    </dgm:pt>
    <dgm:pt modelId="{57495F7D-90E6-406E-B393-F67EE3C945DA}" type="pres">
      <dgm:prSet presAssocID="{6429424A-F48A-4A36-B7EF-3B8421895C12}" presName="FiveNodes_2" presStyleLbl="node1" presStyleIdx="1" presStyleCnt="5">
        <dgm:presLayoutVars>
          <dgm:bulletEnabled val="1"/>
        </dgm:presLayoutVars>
      </dgm:prSet>
      <dgm:spPr/>
    </dgm:pt>
    <dgm:pt modelId="{974E525C-A9A4-4059-9DF3-274BE746F7ED}" type="pres">
      <dgm:prSet presAssocID="{6429424A-F48A-4A36-B7EF-3B8421895C12}" presName="FiveNodes_3" presStyleLbl="node1" presStyleIdx="2" presStyleCnt="5">
        <dgm:presLayoutVars>
          <dgm:bulletEnabled val="1"/>
        </dgm:presLayoutVars>
      </dgm:prSet>
      <dgm:spPr/>
    </dgm:pt>
    <dgm:pt modelId="{3BAA15E0-75B3-4CC1-A313-CD93AD5E7BE2}" type="pres">
      <dgm:prSet presAssocID="{6429424A-F48A-4A36-B7EF-3B8421895C12}" presName="FiveNodes_4" presStyleLbl="node1" presStyleIdx="3" presStyleCnt="5">
        <dgm:presLayoutVars>
          <dgm:bulletEnabled val="1"/>
        </dgm:presLayoutVars>
      </dgm:prSet>
      <dgm:spPr/>
    </dgm:pt>
    <dgm:pt modelId="{B5D9F666-FE20-4691-9ECF-755AD1D8C919}" type="pres">
      <dgm:prSet presAssocID="{6429424A-F48A-4A36-B7EF-3B8421895C12}" presName="FiveNodes_5" presStyleLbl="node1" presStyleIdx="4" presStyleCnt="5">
        <dgm:presLayoutVars>
          <dgm:bulletEnabled val="1"/>
        </dgm:presLayoutVars>
      </dgm:prSet>
      <dgm:spPr/>
    </dgm:pt>
    <dgm:pt modelId="{35B7BA42-3329-430C-A49F-84B83C75FEE4}" type="pres">
      <dgm:prSet presAssocID="{6429424A-F48A-4A36-B7EF-3B8421895C12}" presName="FiveConn_1-2" presStyleLbl="fgAccFollowNode1" presStyleIdx="0" presStyleCnt="4">
        <dgm:presLayoutVars>
          <dgm:bulletEnabled val="1"/>
        </dgm:presLayoutVars>
      </dgm:prSet>
      <dgm:spPr/>
    </dgm:pt>
    <dgm:pt modelId="{8BFCC0BD-E455-471B-921D-B28F618B99D3}" type="pres">
      <dgm:prSet presAssocID="{6429424A-F48A-4A36-B7EF-3B8421895C12}" presName="FiveConn_2-3" presStyleLbl="fgAccFollowNode1" presStyleIdx="1" presStyleCnt="4">
        <dgm:presLayoutVars>
          <dgm:bulletEnabled val="1"/>
        </dgm:presLayoutVars>
      </dgm:prSet>
      <dgm:spPr/>
    </dgm:pt>
    <dgm:pt modelId="{931BB8B3-6A3A-40D3-83B3-551C2F8E3130}" type="pres">
      <dgm:prSet presAssocID="{6429424A-F48A-4A36-B7EF-3B8421895C12}" presName="FiveConn_3-4" presStyleLbl="fgAccFollowNode1" presStyleIdx="2" presStyleCnt="4">
        <dgm:presLayoutVars>
          <dgm:bulletEnabled val="1"/>
        </dgm:presLayoutVars>
      </dgm:prSet>
      <dgm:spPr/>
    </dgm:pt>
    <dgm:pt modelId="{E5A29185-F2D3-4E7D-BF8F-8DA42D28390D}" type="pres">
      <dgm:prSet presAssocID="{6429424A-F48A-4A36-B7EF-3B8421895C12}" presName="FiveConn_4-5" presStyleLbl="fgAccFollowNode1" presStyleIdx="3" presStyleCnt="4">
        <dgm:presLayoutVars>
          <dgm:bulletEnabled val="1"/>
        </dgm:presLayoutVars>
      </dgm:prSet>
      <dgm:spPr/>
    </dgm:pt>
    <dgm:pt modelId="{65F2BD48-DC1D-4C65-8A05-4DE0D5C60B40}" type="pres">
      <dgm:prSet presAssocID="{6429424A-F48A-4A36-B7EF-3B8421895C12}" presName="FiveNodes_1_text" presStyleLbl="node1" presStyleIdx="4" presStyleCnt="5">
        <dgm:presLayoutVars>
          <dgm:bulletEnabled val="1"/>
        </dgm:presLayoutVars>
      </dgm:prSet>
      <dgm:spPr/>
    </dgm:pt>
    <dgm:pt modelId="{732B2584-324B-4A6D-A7B5-7D21FD133124}" type="pres">
      <dgm:prSet presAssocID="{6429424A-F48A-4A36-B7EF-3B8421895C12}" presName="FiveNodes_2_text" presStyleLbl="node1" presStyleIdx="4" presStyleCnt="5">
        <dgm:presLayoutVars>
          <dgm:bulletEnabled val="1"/>
        </dgm:presLayoutVars>
      </dgm:prSet>
      <dgm:spPr/>
    </dgm:pt>
    <dgm:pt modelId="{AD96469A-A8CD-4477-8E5E-594BF6C9EB2F}" type="pres">
      <dgm:prSet presAssocID="{6429424A-F48A-4A36-B7EF-3B8421895C12}" presName="FiveNodes_3_text" presStyleLbl="node1" presStyleIdx="4" presStyleCnt="5">
        <dgm:presLayoutVars>
          <dgm:bulletEnabled val="1"/>
        </dgm:presLayoutVars>
      </dgm:prSet>
      <dgm:spPr/>
    </dgm:pt>
    <dgm:pt modelId="{186E20FB-B097-4B43-8DD2-661A521DFB18}" type="pres">
      <dgm:prSet presAssocID="{6429424A-F48A-4A36-B7EF-3B8421895C12}" presName="FiveNodes_4_text" presStyleLbl="node1" presStyleIdx="4" presStyleCnt="5">
        <dgm:presLayoutVars>
          <dgm:bulletEnabled val="1"/>
        </dgm:presLayoutVars>
      </dgm:prSet>
      <dgm:spPr/>
    </dgm:pt>
    <dgm:pt modelId="{F833ED4B-106E-406C-8DD1-27EFA6C332EB}" type="pres">
      <dgm:prSet presAssocID="{6429424A-F48A-4A36-B7EF-3B8421895C12}" presName="FiveNodes_5_text" presStyleLbl="node1" presStyleIdx="4" presStyleCnt="5">
        <dgm:presLayoutVars>
          <dgm:bulletEnabled val="1"/>
        </dgm:presLayoutVars>
      </dgm:prSet>
      <dgm:spPr/>
    </dgm:pt>
  </dgm:ptLst>
  <dgm:cxnLst>
    <dgm:cxn modelId="{7F361E00-2D10-4A54-8842-0D1CB4818D42}" type="presOf" srcId="{C47A6993-F570-414D-9835-1C8098578185}" destId="{3BAA15E0-75B3-4CC1-A313-CD93AD5E7BE2}" srcOrd="0" destOrd="0" presId="urn:microsoft.com/office/officeart/2005/8/layout/vProcess5"/>
    <dgm:cxn modelId="{E3246C03-553B-4D6C-9061-7BB529E5A98F}" srcId="{6429424A-F48A-4A36-B7EF-3B8421895C12}" destId="{C47A6993-F570-414D-9835-1C8098578185}" srcOrd="3" destOrd="0" parTransId="{90E288A4-226F-4D3B-A879-00184B5C010A}" sibTransId="{96C28EBE-9220-4027-8419-E9D95705E50D}"/>
    <dgm:cxn modelId="{1E4E3E05-2322-4966-88F9-32364B40383F}" type="presOf" srcId="{D74F0519-EA0B-46B3-9AE7-E130276EF776}" destId="{57495F7D-90E6-406E-B393-F67EE3C945DA}" srcOrd="0" destOrd="0" presId="urn:microsoft.com/office/officeart/2005/8/layout/vProcess5"/>
    <dgm:cxn modelId="{B7207806-ECDE-4FC6-8C26-061593318005}" type="presOf" srcId="{C47A6993-F570-414D-9835-1C8098578185}" destId="{186E20FB-B097-4B43-8DD2-661A521DFB18}" srcOrd="1" destOrd="0" presId="urn:microsoft.com/office/officeart/2005/8/layout/vProcess5"/>
    <dgm:cxn modelId="{0A9B490F-1327-46CF-80A3-335807964D6F}" type="presOf" srcId="{6429424A-F48A-4A36-B7EF-3B8421895C12}" destId="{8785963A-B3BE-4CB8-BF50-47A2DF008948}" srcOrd="0" destOrd="0" presId="urn:microsoft.com/office/officeart/2005/8/layout/vProcess5"/>
    <dgm:cxn modelId="{B586B013-165A-416A-8968-2ED0B004C46C}" type="presOf" srcId="{96C28EBE-9220-4027-8419-E9D95705E50D}" destId="{E5A29185-F2D3-4E7D-BF8F-8DA42D28390D}" srcOrd="0" destOrd="0" presId="urn:microsoft.com/office/officeart/2005/8/layout/vProcess5"/>
    <dgm:cxn modelId="{186BB61C-12BF-4A0C-A971-9F35BA93BAFC}" type="presOf" srcId="{4964EA35-B6BC-4561-8E07-FECAD20D8268}" destId="{8BFCC0BD-E455-471B-921D-B28F618B99D3}" srcOrd="0" destOrd="0" presId="urn:microsoft.com/office/officeart/2005/8/layout/vProcess5"/>
    <dgm:cxn modelId="{4B25B525-4AEA-4F02-8113-EE3BB60D1C8C}" type="presOf" srcId="{D2D2D804-D977-4CFF-8B60-58826C1284AA}" destId="{F833ED4B-106E-406C-8DD1-27EFA6C332EB}" srcOrd="1" destOrd="0" presId="urn:microsoft.com/office/officeart/2005/8/layout/vProcess5"/>
    <dgm:cxn modelId="{874CDC2A-47E9-4D85-855E-E921D20F457F}" type="presOf" srcId="{4CEC4010-D5E1-486D-8585-6589D4C76F3D}" destId="{AEFF689A-A6FA-477C-A3F1-F3663A2E517D}" srcOrd="0" destOrd="0" presId="urn:microsoft.com/office/officeart/2005/8/layout/vProcess5"/>
    <dgm:cxn modelId="{89C7EB5F-965F-4B75-8DD1-7CB3D039F40F}" srcId="{6429424A-F48A-4A36-B7EF-3B8421895C12}" destId="{4CEC4010-D5E1-486D-8585-6589D4C76F3D}" srcOrd="0" destOrd="0" parTransId="{F582B81A-63C2-415C-B97B-FDD8004B261F}" sibTransId="{971447B2-BF10-4C5A-9FE6-AD5DE92CAC93}"/>
    <dgm:cxn modelId="{0B0F7843-318D-4CB9-95AC-803B41E39C95}" type="presOf" srcId="{D2D2D804-D977-4CFF-8B60-58826C1284AA}" destId="{B5D9F666-FE20-4691-9ECF-755AD1D8C919}" srcOrd="0" destOrd="0" presId="urn:microsoft.com/office/officeart/2005/8/layout/vProcess5"/>
    <dgm:cxn modelId="{594E3078-D380-44A4-BD62-62BC0D6AAF85}" type="presOf" srcId="{1DCB6307-C90D-4756-BC86-9D1E8EBE062D}" destId="{AD96469A-A8CD-4477-8E5E-594BF6C9EB2F}" srcOrd="1" destOrd="0" presId="urn:microsoft.com/office/officeart/2005/8/layout/vProcess5"/>
    <dgm:cxn modelId="{0BBF6D87-5236-45EF-AA11-425B678DBF7F}" type="presOf" srcId="{1DCB6307-C90D-4756-BC86-9D1E8EBE062D}" destId="{974E525C-A9A4-4059-9DF3-274BE746F7ED}" srcOrd="0" destOrd="0" presId="urn:microsoft.com/office/officeart/2005/8/layout/vProcess5"/>
    <dgm:cxn modelId="{0D228888-AD57-4239-B140-BE109431CB0C}" type="presOf" srcId="{D74F0519-EA0B-46B3-9AE7-E130276EF776}" destId="{732B2584-324B-4A6D-A7B5-7D21FD133124}" srcOrd="1" destOrd="0" presId="urn:microsoft.com/office/officeart/2005/8/layout/vProcess5"/>
    <dgm:cxn modelId="{139AEA92-BD54-4151-84EF-2BE7C91D4901}" srcId="{6429424A-F48A-4A36-B7EF-3B8421895C12}" destId="{D2D2D804-D977-4CFF-8B60-58826C1284AA}" srcOrd="4" destOrd="0" parTransId="{E2B88208-2397-4A5B-9358-22727EDF2F3B}" sibTransId="{3A225020-9220-4011-9946-AE1BC15F6709}"/>
    <dgm:cxn modelId="{8C58FE9E-18A2-42DB-BEE6-8C897DA64F38}" type="presOf" srcId="{4CEC4010-D5E1-486D-8585-6589D4C76F3D}" destId="{65F2BD48-DC1D-4C65-8A05-4DE0D5C60B40}" srcOrd="1" destOrd="0" presId="urn:microsoft.com/office/officeart/2005/8/layout/vProcess5"/>
    <dgm:cxn modelId="{565072B8-5108-4C52-BE1B-6450B3434759}" type="presOf" srcId="{971447B2-BF10-4C5A-9FE6-AD5DE92CAC93}" destId="{35B7BA42-3329-430C-A49F-84B83C75FEE4}" srcOrd="0" destOrd="0" presId="urn:microsoft.com/office/officeart/2005/8/layout/vProcess5"/>
    <dgm:cxn modelId="{C46A33D3-6853-4663-8497-24AE2D6E013C}" srcId="{6429424A-F48A-4A36-B7EF-3B8421895C12}" destId="{D74F0519-EA0B-46B3-9AE7-E130276EF776}" srcOrd="1" destOrd="0" parTransId="{C8537814-8A7C-466A-B2E9-12A43175581C}" sibTransId="{4964EA35-B6BC-4561-8E07-FECAD20D8268}"/>
    <dgm:cxn modelId="{EFE453E3-1F1B-42D7-9322-FA30FB275958}" srcId="{6429424A-F48A-4A36-B7EF-3B8421895C12}" destId="{1DCB6307-C90D-4756-BC86-9D1E8EBE062D}" srcOrd="2" destOrd="0" parTransId="{2C16ADE6-C2CD-4B84-94EE-06170136044F}" sibTransId="{A1B25D09-6DDE-4A42-872B-27A8B4FDFAD9}"/>
    <dgm:cxn modelId="{C8CA18FD-3529-48B2-A14A-96079A5D1DA8}" type="presOf" srcId="{A1B25D09-6DDE-4A42-872B-27A8B4FDFAD9}" destId="{931BB8B3-6A3A-40D3-83B3-551C2F8E3130}" srcOrd="0" destOrd="0" presId="urn:microsoft.com/office/officeart/2005/8/layout/vProcess5"/>
    <dgm:cxn modelId="{337A9570-2821-4E0B-9D74-080D25185F36}" type="presParOf" srcId="{8785963A-B3BE-4CB8-BF50-47A2DF008948}" destId="{87784C5E-ED63-4126-8D2D-9E4719442683}" srcOrd="0" destOrd="0" presId="urn:microsoft.com/office/officeart/2005/8/layout/vProcess5"/>
    <dgm:cxn modelId="{6F07C302-2CCC-4958-8EAD-4B727B8F85DF}" type="presParOf" srcId="{8785963A-B3BE-4CB8-BF50-47A2DF008948}" destId="{AEFF689A-A6FA-477C-A3F1-F3663A2E517D}" srcOrd="1" destOrd="0" presId="urn:microsoft.com/office/officeart/2005/8/layout/vProcess5"/>
    <dgm:cxn modelId="{F3B5F28E-427B-434A-AF92-14EC7D5C511D}" type="presParOf" srcId="{8785963A-B3BE-4CB8-BF50-47A2DF008948}" destId="{57495F7D-90E6-406E-B393-F67EE3C945DA}" srcOrd="2" destOrd="0" presId="urn:microsoft.com/office/officeart/2005/8/layout/vProcess5"/>
    <dgm:cxn modelId="{F90AB429-F7C8-4F7B-9CA3-9455E18F9230}" type="presParOf" srcId="{8785963A-B3BE-4CB8-BF50-47A2DF008948}" destId="{974E525C-A9A4-4059-9DF3-274BE746F7ED}" srcOrd="3" destOrd="0" presId="urn:microsoft.com/office/officeart/2005/8/layout/vProcess5"/>
    <dgm:cxn modelId="{449CFAD3-D3F8-4586-B2C3-4D31EEEB1FD1}" type="presParOf" srcId="{8785963A-B3BE-4CB8-BF50-47A2DF008948}" destId="{3BAA15E0-75B3-4CC1-A313-CD93AD5E7BE2}" srcOrd="4" destOrd="0" presId="urn:microsoft.com/office/officeart/2005/8/layout/vProcess5"/>
    <dgm:cxn modelId="{9F7390F6-CD8E-420B-982E-CF59BD222ACB}" type="presParOf" srcId="{8785963A-B3BE-4CB8-BF50-47A2DF008948}" destId="{B5D9F666-FE20-4691-9ECF-755AD1D8C919}" srcOrd="5" destOrd="0" presId="urn:microsoft.com/office/officeart/2005/8/layout/vProcess5"/>
    <dgm:cxn modelId="{8E1A51F9-7660-4995-AFB2-9014CB23A406}" type="presParOf" srcId="{8785963A-B3BE-4CB8-BF50-47A2DF008948}" destId="{35B7BA42-3329-430C-A49F-84B83C75FEE4}" srcOrd="6" destOrd="0" presId="urn:microsoft.com/office/officeart/2005/8/layout/vProcess5"/>
    <dgm:cxn modelId="{5351692C-1261-4F9F-93BA-A349FD872F0B}" type="presParOf" srcId="{8785963A-B3BE-4CB8-BF50-47A2DF008948}" destId="{8BFCC0BD-E455-471B-921D-B28F618B99D3}" srcOrd="7" destOrd="0" presId="urn:microsoft.com/office/officeart/2005/8/layout/vProcess5"/>
    <dgm:cxn modelId="{10F63EAC-78B3-435A-919D-DA037650A9B1}" type="presParOf" srcId="{8785963A-B3BE-4CB8-BF50-47A2DF008948}" destId="{931BB8B3-6A3A-40D3-83B3-551C2F8E3130}" srcOrd="8" destOrd="0" presId="urn:microsoft.com/office/officeart/2005/8/layout/vProcess5"/>
    <dgm:cxn modelId="{08D348EA-9C43-4C42-BDDF-092D60DC60B9}" type="presParOf" srcId="{8785963A-B3BE-4CB8-BF50-47A2DF008948}" destId="{E5A29185-F2D3-4E7D-BF8F-8DA42D28390D}" srcOrd="9" destOrd="0" presId="urn:microsoft.com/office/officeart/2005/8/layout/vProcess5"/>
    <dgm:cxn modelId="{A4406604-7EEE-411A-9D23-B64560A93DFD}" type="presParOf" srcId="{8785963A-B3BE-4CB8-BF50-47A2DF008948}" destId="{65F2BD48-DC1D-4C65-8A05-4DE0D5C60B40}" srcOrd="10" destOrd="0" presId="urn:microsoft.com/office/officeart/2005/8/layout/vProcess5"/>
    <dgm:cxn modelId="{FE97543F-50AB-4D4D-9671-510EB82A445C}" type="presParOf" srcId="{8785963A-B3BE-4CB8-BF50-47A2DF008948}" destId="{732B2584-324B-4A6D-A7B5-7D21FD133124}" srcOrd="11" destOrd="0" presId="urn:microsoft.com/office/officeart/2005/8/layout/vProcess5"/>
    <dgm:cxn modelId="{02484FBB-BBD4-4525-8280-479D62DC6D64}" type="presParOf" srcId="{8785963A-B3BE-4CB8-BF50-47A2DF008948}" destId="{AD96469A-A8CD-4477-8E5E-594BF6C9EB2F}" srcOrd="12" destOrd="0" presId="urn:microsoft.com/office/officeart/2005/8/layout/vProcess5"/>
    <dgm:cxn modelId="{5D0587FC-D62E-4D77-AC6A-DDD6C1F4A40B}" type="presParOf" srcId="{8785963A-B3BE-4CB8-BF50-47A2DF008948}" destId="{186E20FB-B097-4B43-8DD2-661A521DFB18}" srcOrd="13" destOrd="0" presId="urn:microsoft.com/office/officeart/2005/8/layout/vProcess5"/>
    <dgm:cxn modelId="{6689755F-8623-42C2-8E1F-56B440880AE1}" type="presParOf" srcId="{8785963A-B3BE-4CB8-BF50-47A2DF008948}" destId="{F833ED4B-106E-406C-8DD1-27EFA6C332EB}"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623F1-597F-44E7-8DF2-A0D1BBFE9B6E}">
      <dsp:nvSpPr>
        <dsp:cNvPr id="0" name=""/>
        <dsp:cNvSpPr/>
      </dsp:nvSpPr>
      <dsp:spPr>
        <a:xfrm>
          <a:off x="36834" y="691577"/>
          <a:ext cx="891871" cy="891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4DA2D-DD6F-4727-B86D-6D6BEA10B65D}">
      <dsp:nvSpPr>
        <dsp:cNvPr id="0" name=""/>
        <dsp:cNvSpPr/>
      </dsp:nvSpPr>
      <dsp:spPr>
        <a:xfrm>
          <a:off x="224128" y="878870"/>
          <a:ext cx="517285" cy="517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D1718-13D6-4155-9CA7-A0FCC440C06F}">
      <dsp:nvSpPr>
        <dsp:cNvPr id="0" name=""/>
        <dsp:cNvSpPr/>
      </dsp:nvSpPr>
      <dsp:spPr>
        <a:xfrm>
          <a:off x="1119821" y="691577"/>
          <a:ext cx="2102268" cy="891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AU" sz="2400" kern="1200"/>
            <a:t>Introduction</a:t>
          </a:r>
          <a:endParaRPr lang="en-US" sz="2400" kern="1200"/>
        </a:p>
      </dsp:txBody>
      <dsp:txXfrm>
        <a:off x="1119821" y="691577"/>
        <a:ext cx="2102268" cy="891871"/>
      </dsp:txXfrm>
    </dsp:sp>
    <dsp:sp modelId="{5B226981-2F96-4869-A3F7-0B1F068ECEDD}">
      <dsp:nvSpPr>
        <dsp:cNvPr id="0" name=""/>
        <dsp:cNvSpPr/>
      </dsp:nvSpPr>
      <dsp:spPr>
        <a:xfrm>
          <a:off x="3588395" y="691577"/>
          <a:ext cx="891871" cy="891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2DD33-508E-4896-91A2-024DD2D072F8}">
      <dsp:nvSpPr>
        <dsp:cNvPr id="0" name=""/>
        <dsp:cNvSpPr/>
      </dsp:nvSpPr>
      <dsp:spPr>
        <a:xfrm>
          <a:off x="3775688" y="878870"/>
          <a:ext cx="517285" cy="517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4B3F0-470A-4550-9103-51EFCF8297E7}">
      <dsp:nvSpPr>
        <dsp:cNvPr id="0" name=""/>
        <dsp:cNvSpPr/>
      </dsp:nvSpPr>
      <dsp:spPr>
        <a:xfrm>
          <a:off x="4671382" y="691577"/>
          <a:ext cx="2102268" cy="891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Importance of P recovery</a:t>
          </a:r>
        </a:p>
      </dsp:txBody>
      <dsp:txXfrm>
        <a:off x="4671382" y="691577"/>
        <a:ext cx="2102268" cy="891871"/>
      </dsp:txXfrm>
    </dsp:sp>
    <dsp:sp modelId="{258380E6-649C-4C90-BF87-921E28D40B83}">
      <dsp:nvSpPr>
        <dsp:cNvPr id="0" name=""/>
        <dsp:cNvSpPr/>
      </dsp:nvSpPr>
      <dsp:spPr>
        <a:xfrm>
          <a:off x="7139955" y="691577"/>
          <a:ext cx="891871" cy="891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6B1CB-8CDE-43EC-8BA1-476CDE1B5218}">
      <dsp:nvSpPr>
        <dsp:cNvPr id="0" name=""/>
        <dsp:cNvSpPr/>
      </dsp:nvSpPr>
      <dsp:spPr>
        <a:xfrm>
          <a:off x="7327248" y="878870"/>
          <a:ext cx="517285" cy="5172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9D03D-BA89-4102-9956-2DE9690466E9}">
      <dsp:nvSpPr>
        <dsp:cNvPr id="0" name=""/>
        <dsp:cNvSpPr/>
      </dsp:nvSpPr>
      <dsp:spPr>
        <a:xfrm>
          <a:off x="8222942" y="691577"/>
          <a:ext cx="2102268" cy="891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Motivations &amp; challenges</a:t>
          </a:r>
        </a:p>
      </dsp:txBody>
      <dsp:txXfrm>
        <a:off x="8222942" y="691577"/>
        <a:ext cx="2102268" cy="891871"/>
      </dsp:txXfrm>
    </dsp:sp>
    <dsp:sp modelId="{D0581070-83DE-4084-810B-31A2A9181363}">
      <dsp:nvSpPr>
        <dsp:cNvPr id="0" name=""/>
        <dsp:cNvSpPr/>
      </dsp:nvSpPr>
      <dsp:spPr>
        <a:xfrm>
          <a:off x="36834" y="2232091"/>
          <a:ext cx="891871" cy="891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7FE9B-9DE2-4427-AB88-06BFB1E04EA8}">
      <dsp:nvSpPr>
        <dsp:cNvPr id="0" name=""/>
        <dsp:cNvSpPr/>
      </dsp:nvSpPr>
      <dsp:spPr>
        <a:xfrm>
          <a:off x="224128" y="2419384"/>
          <a:ext cx="517285" cy="5172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09AD8-3C90-41BA-8103-6A5E1EF891E4}">
      <dsp:nvSpPr>
        <dsp:cNvPr id="0" name=""/>
        <dsp:cNvSpPr/>
      </dsp:nvSpPr>
      <dsp:spPr>
        <a:xfrm>
          <a:off x="1119821" y="2232091"/>
          <a:ext cx="2102268" cy="891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Objective</a:t>
          </a:r>
        </a:p>
      </dsp:txBody>
      <dsp:txXfrm>
        <a:off x="1119821" y="2232091"/>
        <a:ext cx="2102268" cy="891871"/>
      </dsp:txXfrm>
    </dsp:sp>
    <dsp:sp modelId="{DAE6765F-2796-4274-8769-4956F3EBA83C}">
      <dsp:nvSpPr>
        <dsp:cNvPr id="0" name=""/>
        <dsp:cNvSpPr/>
      </dsp:nvSpPr>
      <dsp:spPr>
        <a:xfrm>
          <a:off x="3588395" y="2232091"/>
          <a:ext cx="891871" cy="891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4853D-CB9C-49FD-B894-075E399D9C08}">
      <dsp:nvSpPr>
        <dsp:cNvPr id="0" name=""/>
        <dsp:cNvSpPr/>
      </dsp:nvSpPr>
      <dsp:spPr>
        <a:xfrm>
          <a:off x="3775688" y="2419384"/>
          <a:ext cx="517285" cy="5172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9642B-80FA-4824-B3C3-C95F01A8EDEB}">
      <dsp:nvSpPr>
        <dsp:cNvPr id="0" name=""/>
        <dsp:cNvSpPr/>
      </dsp:nvSpPr>
      <dsp:spPr>
        <a:xfrm>
          <a:off x="4671382" y="2232091"/>
          <a:ext cx="2102268" cy="891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Methodology</a:t>
          </a:r>
        </a:p>
      </dsp:txBody>
      <dsp:txXfrm>
        <a:off x="4671382" y="2232091"/>
        <a:ext cx="2102268" cy="891871"/>
      </dsp:txXfrm>
    </dsp:sp>
    <dsp:sp modelId="{C7243FEA-0DBE-45B1-9C9E-918FD38D52DB}">
      <dsp:nvSpPr>
        <dsp:cNvPr id="0" name=""/>
        <dsp:cNvSpPr/>
      </dsp:nvSpPr>
      <dsp:spPr>
        <a:xfrm>
          <a:off x="7139955" y="2232091"/>
          <a:ext cx="891871" cy="891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50C09-BDB3-41EA-8646-FE694E35AD58}">
      <dsp:nvSpPr>
        <dsp:cNvPr id="0" name=""/>
        <dsp:cNvSpPr/>
      </dsp:nvSpPr>
      <dsp:spPr>
        <a:xfrm>
          <a:off x="7327248" y="2419384"/>
          <a:ext cx="517285" cy="5172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FC001-C342-47C2-88E3-F6238EFCBF24}">
      <dsp:nvSpPr>
        <dsp:cNvPr id="0" name=""/>
        <dsp:cNvSpPr/>
      </dsp:nvSpPr>
      <dsp:spPr>
        <a:xfrm>
          <a:off x="8222942" y="2232091"/>
          <a:ext cx="2102268" cy="891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Results</a:t>
          </a:r>
        </a:p>
      </dsp:txBody>
      <dsp:txXfrm>
        <a:off x="8222942" y="2232091"/>
        <a:ext cx="2102268" cy="891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689A-A6FA-477C-A3F1-F3663A2E517D}">
      <dsp:nvSpPr>
        <dsp:cNvPr id="0" name=""/>
        <dsp:cNvSpPr/>
      </dsp:nvSpPr>
      <dsp:spPr>
        <a:xfrm>
          <a:off x="0" y="0"/>
          <a:ext cx="4677582"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     Mining to extract phosphorus</a:t>
          </a:r>
        </a:p>
      </dsp:txBody>
      <dsp:txXfrm>
        <a:off x="14466" y="14466"/>
        <a:ext cx="4086842" cy="464964"/>
      </dsp:txXfrm>
    </dsp:sp>
    <dsp:sp modelId="{57495F7D-90E6-406E-B393-F67EE3C945DA}">
      <dsp:nvSpPr>
        <dsp:cNvPr id="0" name=""/>
        <dsp:cNvSpPr/>
      </dsp:nvSpPr>
      <dsp:spPr>
        <a:xfrm>
          <a:off x="349299" y="562493"/>
          <a:ext cx="4677582"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accent1">
                  <a:lumMod val="50000"/>
                </a:schemeClr>
              </a:solidFill>
              <a:latin typeface="Times New Roman" panose="02020603050405020304" pitchFamily="18" charset="0"/>
              <a:ea typeface="+mn-ea"/>
              <a:cs typeface="Times New Roman" panose="02020603050405020304" pitchFamily="18" charset="0"/>
            </a:rPr>
            <a:t>        Producing fertilizers</a:t>
          </a:r>
          <a:endParaRPr lang="en-US" sz="2200" kern="1200" dirty="0"/>
        </a:p>
      </dsp:txBody>
      <dsp:txXfrm>
        <a:off x="363765" y="576959"/>
        <a:ext cx="3978317" cy="464964"/>
      </dsp:txXfrm>
    </dsp:sp>
    <dsp:sp modelId="{974E525C-A9A4-4059-9DF3-274BE746F7ED}">
      <dsp:nvSpPr>
        <dsp:cNvPr id="0" name=""/>
        <dsp:cNvSpPr/>
      </dsp:nvSpPr>
      <dsp:spPr>
        <a:xfrm>
          <a:off x="698599" y="1124987"/>
          <a:ext cx="4677582"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accent1">
                  <a:lumMod val="50000"/>
                </a:schemeClr>
              </a:solidFill>
              <a:latin typeface="Times New Roman" panose="02020603050405020304" pitchFamily="18" charset="0"/>
              <a:ea typeface="+mn-ea"/>
              <a:cs typeface="Times New Roman" panose="02020603050405020304" pitchFamily="18" charset="0"/>
            </a:rPr>
            <a:t>       Agriculture/Food/Feed</a:t>
          </a:r>
          <a:endParaRPr lang="en-US" sz="2200" kern="1200" dirty="0"/>
        </a:p>
      </dsp:txBody>
      <dsp:txXfrm>
        <a:off x="713065" y="1139453"/>
        <a:ext cx="3978317" cy="464964"/>
      </dsp:txXfrm>
    </dsp:sp>
    <dsp:sp modelId="{3BAA15E0-75B3-4CC1-A313-CD93AD5E7BE2}">
      <dsp:nvSpPr>
        <dsp:cNvPr id="0" name=""/>
        <dsp:cNvSpPr/>
      </dsp:nvSpPr>
      <dsp:spPr>
        <a:xfrm>
          <a:off x="1047899" y="1687480"/>
          <a:ext cx="4677582"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accent1">
                  <a:lumMod val="50000"/>
                </a:schemeClr>
              </a:solidFill>
              <a:latin typeface="Times New Roman" panose="02020603050405020304" pitchFamily="18" charset="0"/>
              <a:ea typeface="+mn-ea"/>
              <a:cs typeface="Times New Roman" panose="02020603050405020304" pitchFamily="18" charset="0"/>
            </a:rPr>
            <a:t>   Wastewater treatment plant</a:t>
          </a:r>
          <a:endParaRPr lang="en-US" sz="2200" kern="1200" dirty="0"/>
        </a:p>
      </dsp:txBody>
      <dsp:txXfrm>
        <a:off x="1062365" y="1701946"/>
        <a:ext cx="3978317" cy="464964"/>
      </dsp:txXfrm>
    </dsp:sp>
    <dsp:sp modelId="{B5D9F666-FE20-4691-9ECF-755AD1D8C919}">
      <dsp:nvSpPr>
        <dsp:cNvPr id="0" name=""/>
        <dsp:cNvSpPr/>
      </dsp:nvSpPr>
      <dsp:spPr>
        <a:xfrm>
          <a:off x="1397199" y="2249974"/>
          <a:ext cx="4677582"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accent1">
                  <a:lumMod val="50000"/>
                </a:schemeClr>
              </a:solidFill>
              <a:latin typeface="Times New Roman" panose="02020603050405020304" pitchFamily="18" charset="0"/>
              <a:ea typeface="+mn-ea"/>
              <a:cs typeface="Times New Roman" panose="02020603050405020304" pitchFamily="18" charset="0"/>
            </a:rPr>
            <a:t>                   Surface waters</a:t>
          </a:r>
          <a:endParaRPr lang="en-US" sz="2200" kern="1200" dirty="0"/>
        </a:p>
      </dsp:txBody>
      <dsp:txXfrm>
        <a:off x="1411665" y="2264440"/>
        <a:ext cx="3978317" cy="464964"/>
      </dsp:txXfrm>
    </dsp:sp>
    <dsp:sp modelId="{35B7BA42-3329-430C-A49F-84B83C75FEE4}">
      <dsp:nvSpPr>
        <dsp:cNvPr id="0" name=""/>
        <dsp:cNvSpPr/>
      </dsp:nvSpPr>
      <dsp:spPr>
        <a:xfrm>
          <a:off x="4356549" y="360819"/>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28781" y="360819"/>
        <a:ext cx="176568" cy="241577"/>
      </dsp:txXfrm>
    </dsp:sp>
    <dsp:sp modelId="{8BFCC0BD-E455-471B-921D-B28F618B99D3}">
      <dsp:nvSpPr>
        <dsp:cNvPr id="0" name=""/>
        <dsp:cNvSpPr/>
      </dsp:nvSpPr>
      <dsp:spPr>
        <a:xfrm>
          <a:off x="4705849" y="923312"/>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778081" y="923312"/>
        <a:ext cx="176568" cy="241577"/>
      </dsp:txXfrm>
    </dsp:sp>
    <dsp:sp modelId="{931BB8B3-6A3A-40D3-83B3-551C2F8E3130}">
      <dsp:nvSpPr>
        <dsp:cNvPr id="0" name=""/>
        <dsp:cNvSpPr/>
      </dsp:nvSpPr>
      <dsp:spPr>
        <a:xfrm>
          <a:off x="5055149" y="1477574"/>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127381" y="1477574"/>
        <a:ext cx="176568" cy="241577"/>
      </dsp:txXfrm>
    </dsp:sp>
    <dsp:sp modelId="{E5A29185-F2D3-4E7D-BF8F-8DA42D28390D}">
      <dsp:nvSpPr>
        <dsp:cNvPr id="0" name=""/>
        <dsp:cNvSpPr/>
      </dsp:nvSpPr>
      <dsp:spPr>
        <a:xfrm>
          <a:off x="5404449" y="2045555"/>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476681" y="2045555"/>
        <a:ext cx="176568" cy="241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689A-A6FA-477C-A3F1-F3663A2E517D}">
      <dsp:nvSpPr>
        <dsp:cNvPr id="0" name=""/>
        <dsp:cNvSpPr/>
      </dsp:nvSpPr>
      <dsp:spPr>
        <a:xfrm>
          <a:off x="0" y="0"/>
          <a:ext cx="5374538"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lumMod val="50000"/>
                </a:schemeClr>
              </a:solidFill>
              <a:latin typeface="Times New Roman" panose="02020603050405020304" pitchFamily="18" charset="0"/>
              <a:ea typeface="+mn-ea"/>
              <a:cs typeface="Times New Roman" panose="02020603050405020304" pitchFamily="18" charset="0"/>
            </a:rPr>
            <a:t>Reduction of rock phosphorus consumption     </a:t>
          </a:r>
        </a:p>
      </dsp:txBody>
      <dsp:txXfrm>
        <a:off x="14466" y="14466"/>
        <a:ext cx="4783798" cy="464964"/>
      </dsp:txXfrm>
    </dsp:sp>
    <dsp:sp modelId="{57495F7D-90E6-406E-B393-F67EE3C945DA}">
      <dsp:nvSpPr>
        <dsp:cNvPr id="0" name=""/>
        <dsp:cNvSpPr/>
      </dsp:nvSpPr>
      <dsp:spPr>
        <a:xfrm>
          <a:off x="401345" y="562493"/>
          <a:ext cx="5374538"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Reduction of maintenance costs</a:t>
          </a:r>
        </a:p>
      </dsp:txBody>
      <dsp:txXfrm>
        <a:off x="415811" y="576959"/>
        <a:ext cx="4623228" cy="464964"/>
      </dsp:txXfrm>
    </dsp:sp>
    <dsp:sp modelId="{974E525C-A9A4-4059-9DF3-274BE746F7ED}">
      <dsp:nvSpPr>
        <dsp:cNvPr id="0" name=""/>
        <dsp:cNvSpPr/>
      </dsp:nvSpPr>
      <dsp:spPr>
        <a:xfrm>
          <a:off x="802690" y="1124987"/>
          <a:ext cx="5374538"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 Reduction of operating costs</a:t>
          </a:r>
        </a:p>
      </dsp:txBody>
      <dsp:txXfrm>
        <a:off x="817156" y="1139453"/>
        <a:ext cx="4623228" cy="464964"/>
      </dsp:txXfrm>
    </dsp:sp>
    <dsp:sp modelId="{3BAA15E0-75B3-4CC1-A313-CD93AD5E7BE2}">
      <dsp:nvSpPr>
        <dsp:cNvPr id="0" name=""/>
        <dsp:cNvSpPr/>
      </dsp:nvSpPr>
      <dsp:spPr>
        <a:xfrm>
          <a:off x="1204036" y="1687480"/>
          <a:ext cx="5374538"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50000"/>
                </a:schemeClr>
              </a:solidFill>
              <a:latin typeface="Times New Roman" panose="02020603050405020304" pitchFamily="18" charset="0"/>
              <a:ea typeface="+mn-ea"/>
              <a:cs typeface="Times New Roman" panose="02020603050405020304" pitchFamily="18" charset="0"/>
            </a:rPr>
            <a:t>Prevention from eutrophication</a:t>
          </a:r>
        </a:p>
      </dsp:txBody>
      <dsp:txXfrm>
        <a:off x="1218502" y="1701946"/>
        <a:ext cx="4623228" cy="464964"/>
      </dsp:txXfrm>
    </dsp:sp>
    <dsp:sp modelId="{B5D9F666-FE20-4691-9ECF-755AD1D8C919}">
      <dsp:nvSpPr>
        <dsp:cNvPr id="0" name=""/>
        <dsp:cNvSpPr/>
      </dsp:nvSpPr>
      <dsp:spPr>
        <a:xfrm>
          <a:off x="1605381" y="2249974"/>
          <a:ext cx="5374538" cy="49389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lumMod val="50000"/>
                </a:schemeClr>
              </a:solidFill>
              <a:latin typeface="Times New Roman" panose="02020603050405020304" pitchFamily="18" charset="0"/>
              <a:ea typeface="+mn-ea"/>
              <a:cs typeface="Times New Roman" panose="02020603050405020304" pitchFamily="18" charset="0"/>
            </a:rPr>
            <a:t>Production of an eco-friendly fertilizer</a:t>
          </a:r>
        </a:p>
      </dsp:txBody>
      <dsp:txXfrm>
        <a:off x="1619847" y="2264440"/>
        <a:ext cx="4623228" cy="464964"/>
      </dsp:txXfrm>
    </dsp:sp>
    <dsp:sp modelId="{35B7BA42-3329-430C-A49F-84B83C75FEE4}">
      <dsp:nvSpPr>
        <dsp:cNvPr id="0" name=""/>
        <dsp:cNvSpPr/>
      </dsp:nvSpPr>
      <dsp:spPr>
        <a:xfrm>
          <a:off x="5053505" y="360819"/>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25737" y="360819"/>
        <a:ext cx="176568" cy="241577"/>
      </dsp:txXfrm>
    </dsp:sp>
    <dsp:sp modelId="{8BFCC0BD-E455-471B-921D-B28F618B99D3}">
      <dsp:nvSpPr>
        <dsp:cNvPr id="0" name=""/>
        <dsp:cNvSpPr/>
      </dsp:nvSpPr>
      <dsp:spPr>
        <a:xfrm>
          <a:off x="5454850" y="923312"/>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27082" y="923312"/>
        <a:ext cx="176568" cy="241577"/>
      </dsp:txXfrm>
    </dsp:sp>
    <dsp:sp modelId="{931BB8B3-6A3A-40D3-83B3-551C2F8E3130}">
      <dsp:nvSpPr>
        <dsp:cNvPr id="0" name=""/>
        <dsp:cNvSpPr/>
      </dsp:nvSpPr>
      <dsp:spPr>
        <a:xfrm>
          <a:off x="5856196" y="1477574"/>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928428" y="1477574"/>
        <a:ext cx="176568" cy="241577"/>
      </dsp:txXfrm>
    </dsp:sp>
    <dsp:sp modelId="{E5A29185-F2D3-4E7D-BF8F-8DA42D28390D}">
      <dsp:nvSpPr>
        <dsp:cNvPr id="0" name=""/>
        <dsp:cNvSpPr/>
      </dsp:nvSpPr>
      <dsp:spPr>
        <a:xfrm>
          <a:off x="6257541" y="2045555"/>
          <a:ext cx="321032" cy="32103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6329773" y="2045555"/>
        <a:ext cx="176568" cy="24157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B19E73-04F5-4E7F-92E6-0FC5A40A47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E02E6A-82ED-4E30-9C9F-1487ABC300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1F12FD-0E01-4863-85B9-3A411CAA4D7E}" type="datetimeFigureOut">
              <a:rPr lang="en-US" smtClean="0"/>
              <a:t>2/6/2023</a:t>
            </a:fld>
            <a:endParaRPr lang="en-US" dirty="0"/>
          </a:p>
        </p:txBody>
      </p:sp>
      <p:sp>
        <p:nvSpPr>
          <p:cNvPr id="4" name="Footer Placeholder 3">
            <a:extLst>
              <a:ext uri="{FF2B5EF4-FFF2-40B4-BE49-F238E27FC236}">
                <a16:creationId xmlns:a16="http://schemas.microsoft.com/office/drawing/2014/main" id="{080C2E73-3CD3-4755-8E97-B6D601A725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B595D9-E7D9-4BF1-9A39-A9EB7F6357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BC215-325D-41C6-92D1-3CFDC4688200}" type="slidenum">
              <a:rPr lang="en-US" smtClean="0"/>
              <a:t>‹#›</a:t>
            </a:fld>
            <a:endParaRPr lang="en-US" dirty="0"/>
          </a:p>
        </p:txBody>
      </p:sp>
    </p:spTree>
    <p:extLst>
      <p:ext uri="{BB962C8B-B14F-4D97-AF65-F5344CB8AC3E}">
        <p14:creationId xmlns:p14="http://schemas.microsoft.com/office/powerpoint/2010/main" val="71876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9B0F6-6A4C-CB48-8526-A251A904CB5A}" type="datetimeFigureOut">
              <a:rPr lang="en-US" smtClean="0"/>
              <a:t>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5EF52-A68C-9F40-ACC2-3B6CC8BAB57D}" type="slidenum">
              <a:rPr lang="en-US" smtClean="0"/>
              <a:t>‹#›</a:t>
            </a:fld>
            <a:endParaRPr lang="en-US" dirty="0"/>
          </a:p>
        </p:txBody>
      </p:sp>
    </p:spTree>
    <p:extLst>
      <p:ext uri="{BB962C8B-B14F-4D97-AF65-F5344CB8AC3E}">
        <p14:creationId xmlns:p14="http://schemas.microsoft.com/office/powerpoint/2010/main" val="20655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D5EF52-A68C-9F40-ACC2-3B6CC8BAB57D}" type="slidenum">
              <a:rPr lang="en-US" smtClean="0"/>
              <a:t>1</a:t>
            </a:fld>
            <a:endParaRPr lang="en-US" dirty="0"/>
          </a:p>
        </p:txBody>
      </p:sp>
    </p:spTree>
    <p:extLst>
      <p:ext uri="{BB962C8B-B14F-4D97-AF65-F5344CB8AC3E}">
        <p14:creationId xmlns:p14="http://schemas.microsoft.com/office/powerpoint/2010/main" val="279658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(previous) This hinders comparison of the performance of the currently commercialised technologies.  With these limitations in mind, a gate-to-gate life cycle assessment is presented in this study, considering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process-based EFP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CFP</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of the struvite in five commercially available technologies, including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This research has paid a special attention to the embedded energy of the struvite as the process’ product. The result of life cycle assessment in this research, could direct scientific research, to determine industrial policy and to assist investment decisions in the future.</a:t>
            </a:r>
            <a:endParaRPr lang="en-US" u="none" dirty="0"/>
          </a:p>
        </p:txBody>
      </p:sp>
      <p:sp>
        <p:nvSpPr>
          <p:cNvPr id="4" name="Slide Number Placeholder 3"/>
          <p:cNvSpPr>
            <a:spLocks noGrp="1"/>
          </p:cNvSpPr>
          <p:nvPr>
            <p:ph type="sldNum" sz="quarter" idx="10"/>
          </p:nvPr>
        </p:nvSpPr>
        <p:spPr/>
        <p:txBody>
          <a:bodyPr/>
          <a:lstStyle/>
          <a:p>
            <a:fld id="{BDD5EF52-A68C-9F40-ACC2-3B6CC8BAB57D}" type="slidenum">
              <a:rPr lang="en-US" smtClean="0"/>
              <a:t>10</a:t>
            </a:fld>
            <a:endParaRPr lang="en-US" dirty="0"/>
          </a:p>
        </p:txBody>
      </p:sp>
    </p:spTree>
    <p:extLst>
      <p:ext uri="{BB962C8B-B14F-4D97-AF65-F5344CB8AC3E}">
        <p14:creationId xmlns:p14="http://schemas.microsoft.com/office/powerpoint/2010/main" val="243990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There is a range of feedstock sources which are feasible for struvite recovery. Availability of nutrients in the liquor after anaerobic digestion, due to mineralization of organic bound nutrients increases the potential of struvite formation. Therefore, the concentrated side streams after the anaerobic treatment or the dewatering unit after anaerobic digestion are the best options for phosphorus recovery.</a:t>
            </a:r>
          </a:p>
        </p:txBody>
      </p:sp>
      <p:sp>
        <p:nvSpPr>
          <p:cNvPr id="4" name="Slide Number Placeholder 3"/>
          <p:cNvSpPr>
            <a:spLocks noGrp="1"/>
          </p:cNvSpPr>
          <p:nvPr>
            <p:ph type="sldNum" sz="quarter" idx="10"/>
          </p:nvPr>
        </p:nvSpPr>
        <p:spPr/>
        <p:txBody>
          <a:bodyPr/>
          <a:lstStyle/>
          <a:p>
            <a:fld id="{BDD5EF52-A68C-9F40-ACC2-3B6CC8BAB57D}" type="slidenum">
              <a:rPr lang="en-US" smtClean="0"/>
              <a:t>11</a:t>
            </a:fld>
            <a:endParaRPr lang="en-US" dirty="0"/>
          </a:p>
        </p:txBody>
      </p:sp>
    </p:spTree>
    <p:extLst>
      <p:ext uri="{BB962C8B-B14F-4D97-AF65-F5344CB8AC3E}">
        <p14:creationId xmlns:p14="http://schemas.microsoft.com/office/powerpoint/2010/main" val="35267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D5EF52-A68C-9F40-ACC2-3B6CC8BAB57D}" type="slidenum">
              <a:rPr lang="en-US" smtClean="0"/>
              <a:t>12</a:t>
            </a:fld>
            <a:endParaRPr lang="en-US" dirty="0"/>
          </a:p>
        </p:txBody>
      </p:sp>
    </p:spTree>
    <p:extLst>
      <p:ext uri="{BB962C8B-B14F-4D97-AF65-F5344CB8AC3E}">
        <p14:creationId xmlns:p14="http://schemas.microsoft.com/office/powerpoint/2010/main" val="87862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process in the studied technologies is crystallization, which occurs in a fluidized bed reactor or air-agitated crystallizer; Except for the NuReSys which has a top-entry agitated reactor after stripping tank and has similar performance to the rest of technologies. The technologies differ from each other in the source of magnesium, some operating parameters or equipment which result in differences in electricity and chemical consumption, and recovery efficiency of the processes, as well as quality and dry solid matter of the struvite as final product.</a:t>
            </a:r>
          </a:p>
        </p:txBody>
      </p:sp>
      <p:sp>
        <p:nvSpPr>
          <p:cNvPr id="4" name="Slide Number Placeholder 3"/>
          <p:cNvSpPr>
            <a:spLocks noGrp="1"/>
          </p:cNvSpPr>
          <p:nvPr>
            <p:ph type="sldNum" sz="quarter" idx="10"/>
          </p:nvPr>
        </p:nvSpPr>
        <p:spPr/>
        <p:txBody>
          <a:bodyPr/>
          <a:lstStyle/>
          <a:p>
            <a:fld id="{BDD5EF52-A68C-9F40-ACC2-3B6CC8BAB57D}" type="slidenum">
              <a:rPr lang="en-US" smtClean="0"/>
              <a:t>13</a:t>
            </a:fld>
            <a:endParaRPr lang="en-US" dirty="0"/>
          </a:p>
        </p:txBody>
      </p:sp>
    </p:spTree>
    <p:extLst>
      <p:ext uri="{BB962C8B-B14F-4D97-AF65-F5344CB8AC3E}">
        <p14:creationId xmlns:p14="http://schemas.microsoft.com/office/powerpoint/2010/main" val="17187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D5EF52-A68C-9F40-ACC2-3B6CC8BAB57D}" type="slidenum">
              <a:rPr lang="en-US" smtClean="0"/>
              <a:t>14</a:t>
            </a:fld>
            <a:endParaRPr lang="en-US" dirty="0"/>
          </a:p>
        </p:txBody>
      </p:sp>
    </p:spTree>
    <p:extLst>
      <p:ext uri="{BB962C8B-B14F-4D97-AF65-F5344CB8AC3E}">
        <p14:creationId xmlns:p14="http://schemas.microsoft.com/office/powerpoint/2010/main" val="336655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scope of LCA in this work based on a G-to-G boundary, covering from pumping feedstock into the reactor to the separation and preparation of struvite from reactor effluents as a main product. And the functional unit is defined as 1 kg of the produced struvite. The information about all full-scale struvite installations was gathered through literature review and web search. </a:t>
            </a:r>
            <a:endParaRPr lang="en-AU" sz="1200" dirty="0">
              <a:effectLst/>
              <a:latin typeface="Calibri" panose="020F0502020204030204" pitchFamily="34" charset="0"/>
              <a:ea typeface="DengXian" panose="02010600030101010101" pitchFamily="2" charset="-122"/>
              <a:cs typeface="Cordia New" panose="020B0304020202020204" pitchFamily="34" charset="-34"/>
            </a:endParaRPr>
          </a:p>
        </p:txBody>
      </p:sp>
      <p:sp>
        <p:nvSpPr>
          <p:cNvPr id="4" name="Slide Number Placeholder 3"/>
          <p:cNvSpPr>
            <a:spLocks noGrp="1"/>
          </p:cNvSpPr>
          <p:nvPr>
            <p:ph type="sldNum" sz="quarter" idx="10"/>
          </p:nvPr>
        </p:nvSpPr>
        <p:spPr/>
        <p:txBody>
          <a:bodyPr/>
          <a:lstStyle/>
          <a:p>
            <a:fld id="{BDD5EF52-A68C-9F40-ACC2-3B6CC8BAB57D}" type="slidenum">
              <a:rPr lang="en-US" smtClean="0"/>
              <a:t>15</a:t>
            </a:fld>
            <a:endParaRPr lang="en-US" dirty="0"/>
          </a:p>
        </p:txBody>
      </p:sp>
    </p:spTree>
    <p:extLst>
      <p:ext uri="{BB962C8B-B14F-4D97-AF65-F5344CB8AC3E}">
        <p14:creationId xmlns:p14="http://schemas.microsoft.com/office/powerpoint/2010/main" val="80888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Unitika Ltd.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Wastewater after digestion or sludge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Mg(OH)2-   Japan (2) -    Sold to fertilizer companies</a:t>
            </a:r>
          </a:p>
        </p:txBody>
      </p:sp>
      <p:sp>
        <p:nvSpPr>
          <p:cNvPr id="4" name="Slide Number Placeholder 3"/>
          <p:cNvSpPr>
            <a:spLocks noGrp="1"/>
          </p:cNvSpPr>
          <p:nvPr>
            <p:ph type="sldNum" sz="quarter" idx="10"/>
          </p:nvPr>
        </p:nvSpPr>
        <p:spPr/>
        <p:txBody>
          <a:bodyPr/>
          <a:lstStyle/>
          <a:p>
            <a:fld id="{BDD5EF52-A68C-9F40-ACC2-3B6CC8BAB57D}" type="slidenum">
              <a:rPr lang="en-US" smtClean="0"/>
              <a:t>16</a:t>
            </a:fld>
            <a:endParaRPr lang="en-US" dirty="0"/>
          </a:p>
        </p:txBody>
      </p:sp>
    </p:spTree>
    <p:extLst>
      <p:ext uri="{BB962C8B-B14F-4D97-AF65-F5344CB8AC3E}">
        <p14:creationId xmlns:p14="http://schemas.microsoft.com/office/powerpoint/2010/main" val="241945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University of British Colombia/ Ostara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Sludge dewatering liquid-  MgCl2, NaOH-United States (4) -Used as slow-release fertilizer at golf courses</a:t>
            </a:r>
          </a:p>
        </p:txBody>
      </p:sp>
      <p:sp>
        <p:nvSpPr>
          <p:cNvPr id="4" name="Slide Number Placeholder 3"/>
          <p:cNvSpPr>
            <a:spLocks noGrp="1"/>
          </p:cNvSpPr>
          <p:nvPr>
            <p:ph type="sldNum" sz="quarter" idx="10"/>
          </p:nvPr>
        </p:nvSpPr>
        <p:spPr/>
        <p:txBody>
          <a:bodyPr/>
          <a:lstStyle/>
          <a:p>
            <a:fld id="{BDD5EF52-A68C-9F40-ACC2-3B6CC8BAB57D}" type="slidenum">
              <a:rPr lang="en-US" smtClean="0"/>
              <a:t>17</a:t>
            </a:fld>
            <a:endParaRPr lang="en-US" dirty="0"/>
          </a:p>
        </p:txBody>
      </p:sp>
    </p:spTree>
    <p:extLst>
      <p:ext uri="{BB962C8B-B14F-4D97-AF65-F5344CB8AC3E}">
        <p14:creationId xmlns:p14="http://schemas.microsoft.com/office/powerpoint/2010/main" val="153870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Similar to Ostara in concept but does not involve a recycle.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Multiform Harvest’s marketing strategy entails blending the struvite product prior to marketing.</a:t>
            </a:r>
          </a:p>
        </p:txBody>
      </p:sp>
      <p:sp>
        <p:nvSpPr>
          <p:cNvPr id="4" name="Slide Number Placeholder 3"/>
          <p:cNvSpPr>
            <a:spLocks noGrp="1"/>
          </p:cNvSpPr>
          <p:nvPr>
            <p:ph type="sldNum" sz="quarter" idx="10"/>
          </p:nvPr>
        </p:nvSpPr>
        <p:spPr/>
        <p:txBody>
          <a:bodyPr/>
          <a:lstStyle/>
          <a:p>
            <a:fld id="{BDD5EF52-A68C-9F40-ACC2-3B6CC8BAB57D}" type="slidenum">
              <a:rPr lang="en-US" smtClean="0"/>
              <a:t>18</a:t>
            </a:fld>
            <a:endParaRPr lang="en-US" dirty="0"/>
          </a:p>
        </p:txBody>
      </p:sp>
    </p:spTree>
    <p:extLst>
      <p:ext uri="{BB962C8B-B14F-4D97-AF65-F5344CB8AC3E}">
        <p14:creationId xmlns:p14="http://schemas.microsoft.com/office/powerpoint/2010/main" val="1750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accent1">
                    <a:lumMod val="50000"/>
                  </a:schemeClr>
                </a:solidFill>
                <a:latin typeface="Times New Roman" panose="02020603050405020304" pitchFamily="18" charset="0"/>
                <a:cs typeface="Times New Roman" panose="02020603050405020304" pitchFamily="18" charset="0"/>
              </a:rPr>
              <a:t>Paques</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bv</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Rejection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MgO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The Netherlands(2)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Exported to Germany, mixed up with other fertilizer</a:t>
            </a:r>
          </a:p>
        </p:txBody>
      </p:sp>
      <p:sp>
        <p:nvSpPr>
          <p:cNvPr id="4" name="Slide Number Placeholder 3"/>
          <p:cNvSpPr>
            <a:spLocks noGrp="1"/>
          </p:cNvSpPr>
          <p:nvPr>
            <p:ph type="sldNum" sz="quarter" idx="10"/>
          </p:nvPr>
        </p:nvSpPr>
        <p:spPr/>
        <p:txBody>
          <a:bodyPr/>
          <a:lstStyle/>
          <a:p>
            <a:fld id="{BDD5EF52-A68C-9F40-ACC2-3B6CC8BAB57D}" type="slidenum">
              <a:rPr lang="en-US" smtClean="0"/>
              <a:t>19</a:t>
            </a:fld>
            <a:endParaRPr lang="en-US" dirty="0"/>
          </a:p>
        </p:txBody>
      </p:sp>
    </p:spTree>
    <p:extLst>
      <p:ext uri="{BB962C8B-B14F-4D97-AF65-F5344CB8AC3E}">
        <p14:creationId xmlns:p14="http://schemas.microsoft.com/office/powerpoint/2010/main" val="270763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Here is the outline of the presentation which includes an introduction and Importance of P recovery, and then after talking about Industry motivations and Challenges, we will move to the objective and methodology of this research. Then  we will have the project results at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p>
        </p:txBody>
      </p:sp>
      <p:sp>
        <p:nvSpPr>
          <p:cNvPr id="4" name="Slide Number Placeholder 3"/>
          <p:cNvSpPr>
            <a:spLocks noGrp="1"/>
          </p:cNvSpPr>
          <p:nvPr>
            <p:ph type="sldNum" sz="quarter" idx="10"/>
          </p:nvPr>
        </p:nvSpPr>
        <p:spPr/>
        <p:txBody>
          <a:bodyPr/>
          <a:lstStyle/>
          <a:p>
            <a:fld id="{BDD5EF52-A68C-9F40-ACC2-3B6CC8BAB57D}" type="slidenum">
              <a:rPr lang="en-US" smtClean="0"/>
              <a:t>2</a:t>
            </a:fld>
            <a:endParaRPr lang="en-US" dirty="0"/>
          </a:p>
        </p:txBody>
      </p:sp>
    </p:spTree>
    <p:extLst>
      <p:ext uri="{BB962C8B-B14F-4D97-AF65-F5344CB8AC3E}">
        <p14:creationId xmlns:p14="http://schemas.microsoft.com/office/powerpoint/2010/main" val="64810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accent1">
                    <a:lumMod val="50000"/>
                  </a:schemeClr>
                </a:solidFill>
                <a:latin typeface="Times New Roman" panose="02020603050405020304" pitchFamily="18" charset="0"/>
                <a:cs typeface="Times New Roman" panose="02020603050405020304" pitchFamily="18" charset="0"/>
              </a:rPr>
              <a:t>Akwadok</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bvba</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Anaerobic digestion effluent/Digested sludge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MgCl2, NaOH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Germany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Belgium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Exported to wine grower in France, mixed with </a:t>
            </a:r>
            <a:r>
              <a:rPr lang="en-AU" sz="1800" b="0" i="0" u="none" strike="noStrike" baseline="0" dirty="0">
                <a:latin typeface="Garamond-Light"/>
              </a:rPr>
              <a:t>compost</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D5EF52-A68C-9F40-ACC2-3B6CC8BAB57D}" type="slidenum">
              <a:rPr lang="en-US" smtClean="0"/>
              <a:t>20</a:t>
            </a:fld>
            <a:endParaRPr lang="en-US" dirty="0"/>
          </a:p>
        </p:txBody>
      </p:sp>
    </p:spTree>
    <p:extLst>
      <p:ext uri="{BB962C8B-B14F-4D97-AF65-F5344CB8AC3E}">
        <p14:creationId xmlns:p14="http://schemas.microsoft.com/office/powerpoint/2010/main" val="378950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Here is the main stages and typical inflows and outflows considered in this research LCA. This research has paid a special attention to the embedded energy of the struvite as the process’ product. The result of life cycle assessment in this research, could direct scientific research, to determine industrial policy and to assist investment decisions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Times New Roman" panose="02020603050405020304" pitchFamily="18" charset="0"/>
                <a:cs typeface="Times New Roman" panose="02020603050405020304" pitchFamily="18" charset="0"/>
              </a:rPr>
              <a:t>WA mix: </a:t>
            </a:r>
            <a:r>
              <a:rPr lang="en-AU" sz="1800" dirty="0">
                <a:effectLst/>
                <a:latin typeface="Arial" panose="020B0604020202020204" pitchFamily="34" charset="0"/>
                <a:ea typeface="Times New Roman" panose="02020603050405020304" pitchFamily="18" charset="0"/>
              </a:rPr>
              <a:t>a combination of </a:t>
            </a:r>
            <a:r>
              <a:rPr lang="en-AU" sz="1800" u="sng" dirty="0">
                <a:effectLst/>
                <a:latin typeface="Arial" panose="020B0604020202020204" pitchFamily="34" charset="0"/>
                <a:ea typeface="Times New Roman" panose="02020603050405020304" pitchFamily="18" charset="0"/>
              </a:rPr>
              <a:t>natural gas</a:t>
            </a:r>
            <a:r>
              <a:rPr lang="en-AU" sz="1800" dirty="0">
                <a:effectLst/>
                <a:latin typeface="Arial" panose="020B0604020202020204" pitchFamily="34" charset="0"/>
                <a:ea typeface="Times New Roman" panose="02020603050405020304" pitchFamily="18" charset="0"/>
              </a:rPr>
              <a:t>, coal, wind, and solar photo voltaic with the shares of 45, 25, 15 and 15, respectively. </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D5EF52-A68C-9F40-ACC2-3B6CC8BAB57D}" type="slidenum">
              <a:rPr lang="en-US" smtClean="0"/>
              <a:t>21</a:t>
            </a:fld>
            <a:endParaRPr lang="en-US" dirty="0"/>
          </a:p>
        </p:txBody>
      </p:sp>
    </p:spTree>
    <p:extLst>
      <p:ext uri="{BB962C8B-B14F-4D97-AF65-F5344CB8AC3E}">
        <p14:creationId xmlns:p14="http://schemas.microsoft.com/office/powerpoint/2010/main" val="822166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Mg(OH)2, MgCl2, MgCl2, MgO, MgCl2</a:t>
            </a:r>
          </a:p>
          <a:p>
            <a:r>
              <a:rPr lang="en-US" dirty="0"/>
              <a:t>S-L separator, Recycle ,-, Aeration, Separate stripper</a:t>
            </a:r>
          </a:p>
        </p:txBody>
      </p:sp>
      <p:sp>
        <p:nvSpPr>
          <p:cNvPr id="4" name="Slide Number Placeholder 3"/>
          <p:cNvSpPr>
            <a:spLocks noGrp="1"/>
          </p:cNvSpPr>
          <p:nvPr>
            <p:ph type="sldNum" sz="quarter" idx="10"/>
          </p:nvPr>
        </p:nvSpPr>
        <p:spPr/>
        <p:txBody>
          <a:bodyPr/>
          <a:lstStyle/>
          <a:p>
            <a:fld id="{BDD5EF52-A68C-9F40-ACC2-3B6CC8BAB57D}" type="slidenum">
              <a:rPr lang="en-US" smtClean="0"/>
              <a:t>22</a:t>
            </a:fld>
            <a:endParaRPr lang="en-US" dirty="0"/>
          </a:p>
        </p:txBody>
      </p:sp>
    </p:spTree>
    <p:extLst>
      <p:ext uri="{BB962C8B-B14F-4D97-AF65-F5344CB8AC3E}">
        <p14:creationId xmlns:p14="http://schemas.microsoft.com/office/powerpoint/2010/main" val="114852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5EF52-A68C-9F40-ACC2-3B6CC8BAB57D}" type="slidenum">
              <a:rPr lang="en-US" smtClean="0"/>
              <a:t>23</a:t>
            </a:fld>
            <a:endParaRPr lang="en-US" dirty="0"/>
          </a:p>
        </p:txBody>
      </p:sp>
    </p:spTree>
    <p:extLst>
      <p:ext uri="{BB962C8B-B14F-4D97-AF65-F5344CB8AC3E}">
        <p14:creationId xmlns:p14="http://schemas.microsoft.com/office/powerpoint/2010/main" val="181670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Mg(OH)2, MgCl2, MgCl2, MgO, MgCl2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 separator, Recycle ,-, Aeration, Separate stripper</a:t>
            </a:r>
          </a:p>
        </p:txBody>
      </p:sp>
      <p:sp>
        <p:nvSpPr>
          <p:cNvPr id="4" name="Slide Number Placeholder 3"/>
          <p:cNvSpPr>
            <a:spLocks noGrp="1"/>
          </p:cNvSpPr>
          <p:nvPr>
            <p:ph type="sldNum" sz="quarter" idx="10"/>
          </p:nvPr>
        </p:nvSpPr>
        <p:spPr/>
        <p:txBody>
          <a:bodyPr/>
          <a:lstStyle/>
          <a:p>
            <a:fld id="{BDD5EF52-A68C-9F40-ACC2-3B6CC8BAB57D}" type="slidenum">
              <a:rPr lang="en-US" smtClean="0"/>
              <a:t>24</a:t>
            </a:fld>
            <a:endParaRPr lang="en-US" dirty="0"/>
          </a:p>
        </p:txBody>
      </p:sp>
    </p:spTree>
    <p:extLst>
      <p:ext uri="{BB962C8B-B14F-4D97-AF65-F5344CB8AC3E}">
        <p14:creationId xmlns:p14="http://schemas.microsoft.com/office/powerpoint/2010/main" val="376793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5EF52-A68C-9F40-ACC2-3B6CC8BAB57D}" type="slidenum">
              <a:rPr lang="en-US" smtClean="0"/>
              <a:t>25</a:t>
            </a:fld>
            <a:endParaRPr lang="en-US" dirty="0"/>
          </a:p>
        </p:txBody>
      </p:sp>
    </p:spTree>
    <p:extLst>
      <p:ext uri="{BB962C8B-B14F-4D97-AF65-F5344CB8AC3E}">
        <p14:creationId xmlns:p14="http://schemas.microsoft.com/office/powerpoint/2010/main" val="3959276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rPr>
              <a:t>The Phosnix technology has the higher amounts in energy footprint and carbon footprint. This is due to the magnesium hydroxide as source of Magnesium, which burdens a significant embedded energy and CO</a:t>
            </a:r>
            <a:r>
              <a:rPr lang="en-AU" sz="1200" baseline="-25000" dirty="0">
                <a:effectLst/>
                <a:latin typeface="Arial" panose="020B0604020202020204" pitchFamily="34" charset="0"/>
                <a:ea typeface="Times New Roman" panose="02020603050405020304" pitchFamily="18" charset="0"/>
              </a:rPr>
              <a:t>2</a:t>
            </a:r>
            <a:r>
              <a:rPr lang="en-AU" sz="1200" dirty="0">
                <a:effectLst/>
                <a:latin typeface="Arial" panose="020B0604020202020204" pitchFamily="34" charset="0"/>
                <a:ea typeface="Times New Roman" panose="02020603050405020304" pitchFamily="18" charset="0"/>
              </a:rPr>
              <a:t> emission in comparison to other magnesium sources in this work. In contrast, Multiform technology has the lowest E FP and C FP which results from lower consumption of electricity in the process.  </a:t>
            </a:r>
            <a:r>
              <a:rPr lang="en-AU" sz="1200" dirty="0">
                <a:effectLst/>
                <a:latin typeface="Arial" panose="020B0604020202020204" pitchFamily="34" charset="0"/>
              </a:rPr>
              <a:t>Source of Mg is the reason of different CFP &amp; EFP trends.</a:t>
            </a:r>
            <a:endParaRPr lang="en-AU" dirty="0"/>
          </a:p>
        </p:txBody>
      </p:sp>
      <p:sp>
        <p:nvSpPr>
          <p:cNvPr id="4" name="Slide Number Placeholder 3"/>
          <p:cNvSpPr>
            <a:spLocks noGrp="1"/>
          </p:cNvSpPr>
          <p:nvPr>
            <p:ph type="sldNum" sz="quarter" idx="10"/>
          </p:nvPr>
        </p:nvSpPr>
        <p:spPr/>
        <p:txBody>
          <a:bodyPr/>
          <a:lstStyle/>
          <a:p>
            <a:fld id="{BDD5EF52-A68C-9F40-ACC2-3B6CC8BAB57D}" type="slidenum">
              <a:rPr lang="en-US" smtClean="0"/>
              <a:t>26</a:t>
            </a:fld>
            <a:endParaRPr lang="en-US" dirty="0"/>
          </a:p>
        </p:txBody>
      </p:sp>
    </p:spTree>
    <p:extLst>
      <p:ext uri="{BB962C8B-B14F-4D97-AF65-F5344CB8AC3E}">
        <p14:creationId xmlns:p14="http://schemas.microsoft.com/office/powerpoint/2010/main" val="3816118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5EF52-A68C-9F40-ACC2-3B6CC8BAB57D}" type="slidenum">
              <a:rPr lang="en-US" smtClean="0"/>
              <a:t>27</a:t>
            </a:fld>
            <a:endParaRPr lang="en-US" dirty="0"/>
          </a:p>
        </p:txBody>
      </p:sp>
    </p:spTree>
    <p:extLst>
      <p:ext uri="{BB962C8B-B14F-4D97-AF65-F5344CB8AC3E}">
        <p14:creationId xmlns:p14="http://schemas.microsoft.com/office/powerpoint/2010/main" val="379903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of all, I would like to talk about importance of phosphorus as a non-renewable resource. It’s an essential element for life and is becoming increasingly scarce, contaminated, and difficult to extract.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Phosphorus is a key ingredient in the fertilizers used in agriculture and for animal feed. Every living thing needs phosphorus, unlike oil and gas, there is no alternative to this essential element. We get phosphorus in the chemical form of phosphate from our food and water. Plants get it from the soil. And finally, it enters surface waters.</a:t>
            </a:r>
          </a:p>
        </p:txBody>
      </p:sp>
      <p:sp>
        <p:nvSpPr>
          <p:cNvPr id="4" name="Slide Number Placeholder 3"/>
          <p:cNvSpPr>
            <a:spLocks noGrp="1"/>
          </p:cNvSpPr>
          <p:nvPr>
            <p:ph type="sldNum" sz="quarter" idx="10"/>
          </p:nvPr>
        </p:nvSpPr>
        <p:spPr/>
        <p:txBody>
          <a:bodyPr/>
          <a:lstStyle/>
          <a:p>
            <a:fld id="{BDD5EF52-A68C-9F40-ACC2-3B6CC8BAB57D}" type="slidenum">
              <a:rPr lang="en-US" smtClean="0"/>
              <a:t>3</a:t>
            </a:fld>
            <a:endParaRPr lang="en-US" dirty="0"/>
          </a:p>
        </p:txBody>
      </p:sp>
    </p:spTree>
    <p:extLst>
      <p:ext uri="{BB962C8B-B14F-4D97-AF65-F5344CB8AC3E}">
        <p14:creationId xmlns:p14="http://schemas.microsoft.com/office/powerpoint/2010/main" val="68624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Eutrophication is a tricky environmental problem worldwide, In simplest terms, eutrophication is a high concentration of nutrients in a body of water. These nutrients—(usually P and N)—are food for aquatic organisms like algae.</a:t>
            </a:r>
          </a:p>
          <a:p>
            <a:r>
              <a:rPr lang="en-US" dirty="0"/>
              <a:t>The recovery of P-specifically struvite precipitation-could limit the release of P and N into the natural habitat and prevents an imbalance in an aquatic environment.</a:t>
            </a:r>
          </a:p>
        </p:txBody>
      </p:sp>
      <p:sp>
        <p:nvSpPr>
          <p:cNvPr id="4" name="Slide Number Placeholder 3"/>
          <p:cNvSpPr>
            <a:spLocks noGrp="1"/>
          </p:cNvSpPr>
          <p:nvPr>
            <p:ph type="sldNum" sz="quarter" idx="10"/>
          </p:nvPr>
        </p:nvSpPr>
        <p:spPr/>
        <p:txBody>
          <a:bodyPr/>
          <a:lstStyle/>
          <a:p>
            <a:fld id="{BDD5EF52-A68C-9F40-ACC2-3B6CC8BAB57D}" type="slidenum">
              <a:rPr lang="en-US" smtClean="0"/>
              <a:t>4</a:t>
            </a:fld>
            <a:endParaRPr lang="en-US" dirty="0"/>
          </a:p>
        </p:txBody>
      </p:sp>
    </p:spTree>
    <p:extLst>
      <p:ext uri="{BB962C8B-B14F-4D97-AF65-F5344CB8AC3E}">
        <p14:creationId xmlns:p14="http://schemas.microsoft.com/office/powerpoint/2010/main" val="166621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clog pipes</a:t>
            </a:r>
            <a:r>
              <a:rPr lang="en-US" baseline="0" dirty="0"/>
              <a:t> and </a:t>
            </a:r>
            <a:r>
              <a:rPr lang="en-US" dirty="0"/>
              <a:t>unplanned operation downtime caused by uncontrolled struvite precipitation</a:t>
            </a:r>
          </a:p>
          <a:p>
            <a:pPr>
              <a:buFont typeface="Wingdings" panose="05000000000000000000" pitchFamily="2" charset="2"/>
              <a:buChar char="§"/>
            </a:pPr>
            <a:r>
              <a:rPr lang="en-US" dirty="0"/>
              <a:t>reactive products injection into the wastewater treatment process </a:t>
            </a:r>
            <a:endParaRPr lang="en-US" sz="1200" b="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US" sz="1200" b="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D5EF52-A68C-9F40-ACC2-3B6CC8BAB57D}" type="slidenum">
              <a:rPr lang="en-US" smtClean="0"/>
              <a:t>5</a:t>
            </a:fld>
            <a:endParaRPr lang="en-US" dirty="0"/>
          </a:p>
        </p:txBody>
      </p:sp>
    </p:spTree>
    <p:extLst>
      <p:ext uri="{BB962C8B-B14F-4D97-AF65-F5344CB8AC3E}">
        <p14:creationId xmlns:p14="http://schemas.microsoft.com/office/powerpoint/2010/main" val="376894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is the b</a:t>
            </a:r>
            <a:r>
              <a:rPr lang="en-US" dirty="0"/>
              <a:t>enefits of struvite</a:t>
            </a:r>
            <a:r>
              <a:rPr lang="en-US" baseline="0" dirty="0"/>
              <a:t> as a fertilizer.</a:t>
            </a:r>
            <a:endParaRPr lang="en-US" dirty="0"/>
          </a:p>
        </p:txBody>
      </p:sp>
      <p:sp>
        <p:nvSpPr>
          <p:cNvPr id="4" name="Slide Number Placeholder 3"/>
          <p:cNvSpPr>
            <a:spLocks noGrp="1"/>
          </p:cNvSpPr>
          <p:nvPr>
            <p:ph type="sldNum" sz="quarter" idx="10"/>
          </p:nvPr>
        </p:nvSpPr>
        <p:spPr/>
        <p:txBody>
          <a:bodyPr/>
          <a:lstStyle/>
          <a:p>
            <a:fld id="{BDD5EF52-A68C-9F40-ACC2-3B6CC8BAB57D}" type="slidenum">
              <a:rPr lang="en-US" smtClean="0"/>
              <a:t>6</a:t>
            </a:fld>
            <a:endParaRPr lang="en-US" dirty="0"/>
          </a:p>
        </p:txBody>
      </p:sp>
    </p:spTree>
    <p:extLst>
      <p:ext uri="{BB962C8B-B14F-4D97-AF65-F5344CB8AC3E}">
        <p14:creationId xmlns:p14="http://schemas.microsoft.com/office/powerpoint/2010/main" val="127636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wastewaters, specifically agri-food industry wastewater, we have ammonium and phosphate. Therefore, the artificial addition of magnesium to wastewater is a very convenient way of fixing amount of phosphorus and nitrogen in the wastewater and convert them into struvite. Therefore, in this way we can modify phosphorus cycle by producing struvite. </a:t>
            </a:r>
          </a:p>
        </p:txBody>
      </p:sp>
      <p:sp>
        <p:nvSpPr>
          <p:cNvPr id="4" name="Slide Number Placeholder 3"/>
          <p:cNvSpPr>
            <a:spLocks noGrp="1"/>
          </p:cNvSpPr>
          <p:nvPr>
            <p:ph type="sldNum" sz="quarter" idx="10"/>
          </p:nvPr>
        </p:nvSpPr>
        <p:spPr/>
        <p:txBody>
          <a:bodyPr/>
          <a:lstStyle/>
          <a:p>
            <a:fld id="{BDD5EF52-A68C-9F40-ACC2-3B6CC8BAB57D}" type="slidenum">
              <a:rPr lang="en-US" smtClean="0"/>
              <a:t>7</a:t>
            </a:fld>
            <a:endParaRPr lang="en-US" dirty="0"/>
          </a:p>
        </p:txBody>
      </p:sp>
    </p:spTree>
    <p:extLst>
      <p:ext uri="{BB962C8B-B14F-4D97-AF65-F5344CB8AC3E}">
        <p14:creationId xmlns:p14="http://schemas.microsoft.com/office/powerpoint/2010/main" val="183823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key benefits of phosphorus recovery from waste streams : </a:t>
            </a:r>
          </a:p>
          <a:p>
            <a:r>
              <a:rPr lang="en-US" dirty="0"/>
              <a:t>(1-first and foremost) )(2-there would be no more clog pipes and unplanned operation downtime caused by uncontrolled struvite precipitation that clogs pipes-and also the reactive products injection into the wastewater treatment process would be reduced). (3-by reduction in the production of sludge). Moreover, it prevents from eutrophication and results in production of a fertilizer.</a:t>
            </a:r>
          </a:p>
          <a:p>
            <a:r>
              <a:rPr lang="en-US" dirty="0"/>
              <a:t>Actually, struvite is an ideal solution to allow industries and municipalities to turn a cost into a benefit.</a:t>
            </a:r>
          </a:p>
        </p:txBody>
      </p:sp>
      <p:sp>
        <p:nvSpPr>
          <p:cNvPr id="4" name="Slide Number Placeholder 3"/>
          <p:cNvSpPr>
            <a:spLocks noGrp="1"/>
          </p:cNvSpPr>
          <p:nvPr>
            <p:ph type="sldNum" sz="quarter" idx="10"/>
          </p:nvPr>
        </p:nvSpPr>
        <p:spPr/>
        <p:txBody>
          <a:bodyPr/>
          <a:lstStyle/>
          <a:p>
            <a:fld id="{BDD5EF52-A68C-9F40-ACC2-3B6CC8BAB57D}" type="slidenum">
              <a:rPr lang="en-US" smtClean="0"/>
              <a:t>8</a:t>
            </a:fld>
            <a:endParaRPr lang="en-US" dirty="0"/>
          </a:p>
        </p:txBody>
      </p:sp>
    </p:spTree>
    <p:extLst>
      <p:ext uri="{BB962C8B-B14F-4D97-AF65-F5344CB8AC3E}">
        <p14:creationId xmlns:p14="http://schemas.microsoft.com/office/powerpoint/2010/main" val="21871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BDD5EF52-A68C-9F40-ACC2-3B6CC8BAB57D}" type="slidenum">
              <a:rPr lang="en-US" smtClean="0"/>
              <a:t>9</a:t>
            </a:fld>
            <a:endParaRPr lang="en-US" dirty="0"/>
          </a:p>
        </p:txBody>
      </p:sp>
    </p:spTree>
    <p:extLst>
      <p:ext uri="{BB962C8B-B14F-4D97-AF65-F5344CB8AC3E}">
        <p14:creationId xmlns:p14="http://schemas.microsoft.com/office/powerpoint/2010/main" val="178883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F6B8D1D-BAF1-BD43-B3A7-68AF958B9FB7}"/>
              </a:ext>
            </a:extLst>
          </p:cNvPr>
          <p:cNvSpPr/>
          <p:nvPr userDrawn="1"/>
        </p:nvSpPr>
        <p:spPr bwMode="auto">
          <a:xfrm>
            <a:off x="0" y="4556373"/>
            <a:ext cx="12192000" cy="1905000"/>
          </a:xfrm>
          <a:prstGeom prst="rect">
            <a:avLst/>
          </a:prstGeom>
          <a:gradFill flip="none" rotWithShape="1">
            <a:gsLst>
              <a:gs pos="0">
                <a:schemeClr val="bg2"/>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0" name="Rounded Rectangle 29">
            <a:extLst>
              <a:ext uri="{FF2B5EF4-FFF2-40B4-BE49-F238E27FC236}">
                <a16:creationId xmlns:a16="http://schemas.microsoft.com/office/drawing/2014/main" id="{76D7EDB9-59D4-794B-BEA7-EE1CA3EC0613}"/>
              </a:ext>
            </a:extLst>
          </p:cNvPr>
          <p:cNvSpPr/>
          <p:nvPr userDrawn="1"/>
        </p:nvSpPr>
        <p:spPr>
          <a:xfrm>
            <a:off x="1644826" y="2768597"/>
            <a:ext cx="8908874" cy="2209800"/>
          </a:xfrm>
          <a:prstGeom prst="roundRect">
            <a:avLst>
              <a:gd name="adj"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nvGrpSpPr>
          <p:cNvPr id="31" name="Group 30" descr="Gear">
            <a:extLst>
              <a:ext uri="{FF2B5EF4-FFF2-40B4-BE49-F238E27FC236}">
                <a16:creationId xmlns:a16="http://schemas.microsoft.com/office/drawing/2014/main" id="{FE5AC626-3DFA-0444-A62A-5BD8C122F34D}"/>
              </a:ext>
            </a:extLst>
          </p:cNvPr>
          <p:cNvGrpSpPr/>
          <p:nvPr userDrawn="1"/>
        </p:nvGrpSpPr>
        <p:grpSpPr>
          <a:xfrm>
            <a:off x="3550219" y="3010623"/>
            <a:ext cx="1729080" cy="1729080"/>
            <a:chOff x="2532189" y="2905126"/>
            <a:chExt cx="2099696" cy="2099696"/>
          </a:xfrm>
        </p:grpSpPr>
        <p:sp>
          <p:nvSpPr>
            <p:cNvPr id="32" name="Freeform 5">
              <a:extLst>
                <a:ext uri="{FF2B5EF4-FFF2-40B4-BE49-F238E27FC236}">
                  <a16:creationId xmlns:a16="http://schemas.microsoft.com/office/drawing/2014/main" id="{F4E33278-C887-3941-B67D-6BF1C702754A}"/>
                </a:ext>
              </a:extLst>
            </p:cNvPr>
            <p:cNvSpPr>
              <a:spLocks/>
            </p:cNvSpPr>
            <p:nvPr/>
          </p:nvSpPr>
          <p:spPr bwMode="auto">
            <a:xfrm rot="303161">
              <a:off x="2532189" y="2905126"/>
              <a:ext cx="2099696" cy="2099696"/>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gradFill flip="none" rotWithShape="1">
              <a:gsLst>
                <a:gs pos="0">
                  <a:srgbClr val="343434"/>
                </a:gs>
                <a:gs pos="59000">
                  <a:srgbClr val="FFFFFF"/>
                </a:gs>
                <a:gs pos="100000">
                  <a:srgbClr val="949494"/>
                </a:gs>
              </a:gsLst>
              <a:lin ang="10200000" scaled="0"/>
              <a:tileRect/>
            </a:gradFill>
            <a:ln w="12700">
              <a:gradFill flip="none" rotWithShape="1">
                <a:gsLst>
                  <a:gs pos="0">
                    <a:srgbClr val="D2D2D2"/>
                  </a:gs>
                  <a:gs pos="100000">
                    <a:srgbClr val="454545"/>
                  </a:gs>
                </a:gsLst>
                <a:lin ang="3180000" scaled="0"/>
                <a:tileRect/>
              </a:gra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1400" dirty="0"/>
            </a:p>
          </p:txBody>
        </p:sp>
        <p:sp>
          <p:nvSpPr>
            <p:cNvPr id="33" name="Oval 32">
              <a:extLst>
                <a:ext uri="{FF2B5EF4-FFF2-40B4-BE49-F238E27FC236}">
                  <a16:creationId xmlns:a16="http://schemas.microsoft.com/office/drawing/2014/main" id="{22AC04B6-55DB-3D4D-8FC7-81C9FB58B4A8}"/>
                </a:ext>
              </a:extLst>
            </p:cNvPr>
            <p:cNvSpPr/>
            <p:nvPr/>
          </p:nvSpPr>
          <p:spPr>
            <a:xfrm>
              <a:off x="2685932" y="3058869"/>
              <a:ext cx="1792209" cy="1792209"/>
            </a:xfrm>
            <a:prstGeom prst="ellipse">
              <a:avLst/>
            </a:prstGeom>
            <a:gradFill flip="none" rotWithShape="1">
              <a:gsLst>
                <a:gs pos="0">
                  <a:schemeClr val="accent4"/>
                </a:gs>
                <a:gs pos="100000">
                  <a:schemeClr val="accent4">
                    <a:lumMod val="50000"/>
                  </a:schemeClr>
                </a:gs>
              </a:gsLst>
              <a:path path="circle">
                <a:fillToRect r="100000" b="100000"/>
              </a:path>
              <a:tileRect l="-100000" t="-100000"/>
            </a:gradFill>
            <a:ln w="19050" cmpd="sng">
              <a:gradFill flip="none" rotWithShape="1">
                <a:gsLst>
                  <a:gs pos="0">
                    <a:srgbClr val="D5D5D5"/>
                  </a:gs>
                  <a:gs pos="68000">
                    <a:srgbClr val="282828"/>
                  </a:gs>
                </a:gsLst>
                <a:lin ang="13680000" scaled="0"/>
                <a:tileRect/>
              </a:gradFill>
            </a:ln>
            <a:effectLst>
              <a:innerShdw blurRad="63500" dist="50800" dir="13500000">
                <a:srgbClr val="000000">
                  <a:alpha val="26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200"/>
                </a:spcBef>
              </a:pPr>
              <a:endParaRPr lang="en-US" sz="1400" dirty="0">
                <a:solidFill>
                  <a:srgbClr val="FFFFFF"/>
                </a:solidFill>
                <a:latin typeface="Arial Narrow" pitchFamily="112" charset="0"/>
              </a:endParaRPr>
            </a:p>
          </p:txBody>
        </p:sp>
        <p:sp>
          <p:nvSpPr>
            <p:cNvPr id="34" name="Freeform 7">
              <a:extLst>
                <a:ext uri="{FF2B5EF4-FFF2-40B4-BE49-F238E27FC236}">
                  <a16:creationId xmlns:a16="http://schemas.microsoft.com/office/drawing/2014/main" id="{7AF8F826-E7E9-E94E-884E-BE09E2DB93FA}"/>
                </a:ext>
              </a:extLst>
            </p:cNvPr>
            <p:cNvSpPr>
              <a:spLocks/>
            </p:cNvSpPr>
            <p:nvPr/>
          </p:nvSpPr>
          <p:spPr bwMode="auto">
            <a:xfrm>
              <a:off x="2920010" y="3155508"/>
              <a:ext cx="1406045" cy="558205"/>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gradFill flip="none" rotWithShape="1">
              <a:gsLst>
                <a:gs pos="0">
                  <a:schemeClr val="bg1">
                    <a:lumMod val="95000"/>
                    <a:alpha val="0"/>
                  </a:schemeClr>
                </a:gs>
                <a:gs pos="100000">
                  <a:schemeClr val="bg1">
                    <a:alpha val="22000"/>
                  </a:schemeClr>
                </a:gs>
              </a:gsLst>
              <a:lin ang="0" scaled="1"/>
              <a:tileRect/>
            </a:gradFill>
            <a:ln w="9525">
              <a:noFill/>
              <a:miter lim="800000"/>
              <a:headEnd/>
              <a:tailEnd/>
            </a:ln>
          </p:spPr>
          <p:txBody>
            <a:bodyPr wrap="none" anchor="ctr"/>
            <a:lstStyle/>
            <a:p>
              <a:endParaRPr lang="en-US" sz="1400" dirty="0"/>
            </a:p>
          </p:txBody>
        </p:sp>
      </p:grpSp>
      <p:grpSp>
        <p:nvGrpSpPr>
          <p:cNvPr id="35" name="Group 34" descr="Gear">
            <a:extLst>
              <a:ext uri="{FF2B5EF4-FFF2-40B4-BE49-F238E27FC236}">
                <a16:creationId xmlns:a16="http://schemas.microsoft.com/office/drawing/2014/main" id="{AC546078-F024-8F40-99A1-515B122A884C}"/>
              </a:ext>
            </a:extLst>
          </p:cNvPr>
          <p:cNvGrpSpPr/>
          <p:nvPr userDrawn="1"/>
        </p:nvGrpSpPr>
        <p:grpSpPr>
          <a:xfrm>
            <a:off x="5228169" y="3009896"/>
            <a:ext cx="1729080" cy="1729080"/>
            <a:chOff x="4606787" y="2904243"/>
            <a:chExt cx="2099696" cy="2099696"/>
          </a:xfrm>
        </p:grpSpPr>
        <p:sp>
          <p:nvSpPr>
            <p:cNvPr id="36" name="Freeform 35">
              <a:extLst>
                <a:ext uri="{FF2B5EF4-FFF2-40B4-BE49-F238E27FC236}">
                  <a16:creationId xmlns:a16="http://schemas.microsoft.com/office/drawing/2014/main" id="{236A921D-CE29-1843-BB8B-922B92B4E820}"/>
                </a:ext>
              </a:extLst>
            </p:cNvPr>
            <p:cNvSpPr>
              <a:spLocks/>
            </p:cNvSpPr>
            <p:nvPr/>
          </p:nvSpPr>
          <p:spPr bwMode="auto">
            <a:xfrm>
              <a:off x="4606787" y="2904243"/>
              <a:ext cx="2099696" cy="2099696"/>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gradFill flip="none" rotWithShape="1">
              <a:gsLst>
                <a:gs pos="0">
                  <a:srgbClr val="343434"/>
                </a:gs>
                <a:gs pos="59000">
                  <a:srgbClr val="FFFFFF"/>
                </a:gs>
                <a:gs pos="100000">
                  <a:srgbClr val="949494"/>
                </a:gs>
              </a:gsLst>
              <a:lin ang="10200000" scaled="0"/>
              <a:tileRect/>
            </a:gradFill>
            <a:ln w="12700">
              <a:gradFill flip="none" rotWithShape="1">
                <a:gsLst>
                  <a:gs pos="0">
                    <a:srgbClr val="D2D2D2"/>
                  </a:gs>
                  <a:gs pos="100000">
                    <a:srgbClr val="454545"/>
                  </a:gs>
                </a:gsLst>
                <a:lin ang="3180000" scaled="0"/>
                <a:tileRect/>
              </a:gra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1400" dirty="0"/>
            </a:p>
          </p:txBody>
        </p:sp>
        <p:sp>
          <p:nvSpPr>
            <p:cNvPr id="37" name="Oval 36">
              <a:extLst>
                <a:ext uri="{FF2B5EF4-FFF2-40B4-BE49-F238E27FC236}">
                  <a16:creationId xmlns:a16="http://schemas.microsoft.com/office/drawing/2014/main" id="{674D0607-0B45-564D-91CA-DF4522CFC0CC}"/>
                </a:ext>
              </a:extLst>
            </p:cNvPr>
            <p:cNvSpPr/>
            <p:nvPr/>
          </p:nvSpPr>
          <p:spPr>
            <a:xfrm>
              <a:off x="4760530" y="3057986"/>
              <a:ext cx="1792209" cy="1792209"/>
            </a:xfrm>
            <a:prstGeom prst="ellipse">
              <a:avLst/>
            </a:prstGeom>
            <a:gradFill flip="none" rotWithShape="1">
              <a:gsLst>
                <a:gs pos="0">
                  <a:schemeClr val="accent6"/>
                </a:gs>
                <a:gs pos="100000">
                  <a:schemeClr val="accent6">
                    <a:lumMod val="50000"/>
                  </a:schemeClr>
                </a:gs>
              </a:gsLst>
              <a:path path="circle">
                <a:fillToRect r="100000" b="100000"/>
              </a:path>
              <a:tileRect l="-100000" t="-100000"/>
            </a:gradFill>
            <a:ln w="19050" cmpd="sng">
              <a:gradFill flip="none" rotWithShape="1">
                <a:gsLst>
                  <a:gs pos="0">
                    <a:srgbClr val="D5D5D5"/>
                  </a:gs>
                  <a:gs pos="68000">
                    <a:srgbClr val="282828"/>
                  </a:gs>
                </a:gsLst>
                <a:lin ang="13680000" scaled="0"/>
                <a:tileRect/>
              </a:gradFill>
            </a:ln>
            <a:effectLst>
              <a:innerShdw blurRad="63500" dist="50800" dir="13500000">
                <a:srgbClr val="000000">
                  <a:alpha val="26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200"/>
                </a:spcBef>
              </a:pPr>
              <a:endParaRPr lang="en-US" sz="1400" dirty="0">
                <a:solidFill>
                  <a:srgbClr val="FFFFFF"/>
                </a:solidFill>
                <a:latin typeface="Arial Narrow" pitchFamily="112" charset="0"/>
              </a:endParaRPr>
            </a:p>
          </p:txBody>
        </p:sp>
        <p:sp>
          <p:nvSpPr>
            <p:cNvPr id="38" name="Freeform 7">
              <a:extLst>
                <a:ext uri="{FF2B5EF4-FFF2-40B4-BE49-F238E27FC236}">
                  <a16:creationId xmlns:a16="http://schemas.microsoft.com/office/drawing/2014/main" id="{C12BD6D2-B171-5D44-9FEB-259155F6EB02}"/>
                </a:ext>
              </a:extLst>
            </p:cNvPr>
            <p:cNvSpPr>
              <a:spLocks/>
            </p:cNvSpPr>
            <p:nvPr/>
          </p:nvSpPr>
          <p:spPr bwMode="auto">
            <a:xfrm>
              <a:off x="5000600" y="3154626"/>
              <a:ext cx="1406045" cy="558205"/>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gradFill flip="none" rotWithShape="1">
              <a:gsLst>
                <a:gs pos="0">
                  <a:schemeClr val="bg1">
                    <a:lumMod val="95000"/>
                    <a:alpha val="0"/>
                  </a:schemeClr>
                </a:gs>
                <a:gs pos="100000">
                  <a:schemeClr val="bg1">
                    <a:alpha val="22000"/>
                  </a:schemeClr>
                </a:gs>
              </a:gsLst>
              <a:lin ang="0" scaled="1"/>
              <a:tileRect/>
            </a:gradFill>
            <a:ln w="9525">
              <a:noFill/>
              <a:miter lim="800000"/>
              <a:headEnd/>
              <a:tailEnd/>
            </a:ln>
          </p:spPr>
          <p:txBody>
            <a:bodyPr wrap="none" anchor="ctr"/>
            <a:lstStyle/>
            <a:p>
              <a:endParaRPr lang="en-US" sz="1400" dirty="0"/>
            </a:p>
          </p:txBody>
        </p:sp>
      </p:grpSp>
      <p:grpSp>
        <p:nvGrpSpPr>
          <p:cNvPr id="39" name="Group 38" descr="Gear">
            <a:extLst>
              <a:ext uri="{FF2B5EF4-FFF2-40B4-BE49-F238E27FC236}">
                <a16:creationId xmlns:a16="http://schemas.microsoft.com/office/drawing/2014/main" id="{04F5E442-DEF4-1B48-8FBD-3013828495F9}"/>
              </a:ext>
            </a:extLst>
          </p:cNvPr>
          <p:cNvGrpSpPr/>
          <p:nvPr userDrawn="1"/>
        </p:nvGrpSpPr>
        <p:grpSpPr>
          <a:xfrm>
            <a:off x="6915664" y="3010623"/>
            <a:ext cx="1729080" cy="1729080"/>
            <a:chOff x="5391664" y="2782026"/>
            <a:chExt cx="1729080" cy="1729080"/>
          </a:xfrm>
        </p:grpSpPr>
        <p:sp>
          <p:nvSpPr>
            <p:cNvPr id="40" name="Freeform 5">
              <a:extLst>
                <a:ext uri="{FF2B5EF4-FFF2-40B4-BE49-F238E27FC236}">
                  <a16:creationId xmlns:a16="http://schemas.microsoft.com/office/drawing/2014/main" id="{764DD8A4-F8AA-874D-97FC-B791816DEFBB}"/>
                </a:ext>
              </a:extLst>
            </p:cNvPr>
            <p:cNvSpPr>
              <a:spLocks/>
            </p:cNvSpPr>
            <p:nvPr/>
          </p:nvSpPr>
          <p:spPr bwMode="auto">
            <a:xfrm rot="304948">
              <a:off x="5391664" y="2782026"/>
              <a:ext cx="1729080" cy="1729080"/>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gradFill flip="none" rotWithShape="1">
              <a:gsLst>
                <a:gs pos="0">
                  <a:srgbClr val="343434"/>
                </a:gs>
                <a:gs pos="59000">
                  <a:srgbClr val="FFFFFF"/>
                </a:gs>
                <a:gs pos="100000">
                  <a:srgbClr val="949494"/>
                </a:gs>
              </a:gsLst>
              <a:lin ang="10200000" scaled="0"/>
              <a:tileRect/>
            </a:gradFill>
            <a:ln w="12700">
              <a:gradFill flip="none" rotWithShape="1">
                <a:gsLst>
                  <a:gs pos="0">
                    <a:srgbClr val="D2D2D2"/>
                  </a:gs>
                  <a:gs pos="100000">
                    <a:srgbClr val="454545"/>
                  </a:gs>
                </a:gsLst>
                <a:lin ang="3180000" scaled="0"/>
                <a:tileRect/>
              </a:gra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1400" dirty="0"/>
            </a:p>
          </p:txBody>
        </p:sp>
        <p:sp>
          <p:nvSpPr>
            <p:cNvPr id="41" name="Oval 40">
              <a:extLst>
                <a:ext uri="{FF2B5EF4-FFF2-40B4-BE49-F238E27FC236}">
                  <a16:creationId xmlns:a16="http://schemas.microsoft.com/office/drawing/2014/main" id="{BD90C3CF-0C34-5E4B-A1EC-0EA6FCDCE8C3}"/>
                </a:ext>
              </a:extLst>
            </p:cNvPr>
            <p:cNvSpPr/>
            <p:nvPr/>
          </p:nvSpPr>
          <p:spPr>
            <a:xfrm>
              <a:off x="5518270" y="2908632"/>
              <a:ext cx="1475867" cy="1475867"/>
            </a:xfrm>
            <a:prstGeom prst="ellipse">
              <a:avLst/>
            </a:prstGeom>
            <a:gradFill flip="none" rotWithShape="1">
              <a:gsLst>
                <a:gs pos="0">
                  <a:schemeClr val="accent5"/>
                </a:gs>
                <a:gs pos="100000">
                  <a:schemeClr val="accent5">
                    <a:lumMod val="50000"/>
                  </a:schemeClr>
                </a:gs>
              </a:gsLst>
              <a:path path="circle">
                <a:fillToRect r="100000" b="100000"/>
              </a:path>
              <a:tileRect l="-100000" t="-100000"/>
            </a:gradFill>
            <a:ln w="19050" cmpd="sng">
              <a:gradFill flip="none" rotWithShape="1">
                <a:gsLst>
                  <a:gs pos="0">
                    <a:srgbClr val="D5D5D5"/>
                  </a:gs>
                  <a:gs pos="68000">
                    <a:srgbClr val="282828"/>
                  </a:gs>
                </a:gsLst>
                <a:lin ang="13680000" scaled="0"/>
                <a:tileRect/>
              </a:gradFill>
            </a:ln>
            <a:effectLst>
              <a:innerShdw blurRad="63500" dist="50800" dir="13500000">
                <a:srgbClr val="000000">
                  <a:alpha val="26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200"/>
                </a:spcBef>
              </a:pPr>
              <a:endParaRPr lang="en-US" sz="1400" dirty="0">
                <a:solidFill>
                  <a:srgbClr val="FFFFFF"/>
                </a:solidFill>
                <a:latin typeface="Arial Narrow" pitchFamily="112" charset="0"/>
              </a:endParaRPr>
            </a:p>
          </p:txBody>
        </p:sp>
        <p:sp>
          <p:nvSpPr>
            <p:cNvPr id="42" name="Freeform 7">
              <a:extLst>
                <a:ext uri="{FF2B5EF4-FFF2-40B4-BE49-F238E27FC236}">
                  <a16:creationId xmlns:a16="http://schemas.microsoft.com/office/drawing/2014/main" id="{86C21C1F-8416-DF4F-820F-F672D19F6DD6}"/>
                </a:ext>
              </a:extLst>
            </p:cNvPr>
            <p:cNvSpPr>
              <a:spLocks/>
            </p:cNvSpPr>
            <p:nvPr/>
          </p:nvSpPr>
          <p:spPr bwMode="auto">
            <a:xfrm>
              <a:off x="5711031" y="2988213"/>
              <a:ext cx="1157865" cy="459677"/>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gradFill flip="none" rotWithShape="1">
              <a:gsLst>
                <a:gs pos="0">
                  <a:schemeClr val="bg1">
                    <a:lumMod val="95000"/>
                    <a:alpha val="0"/>
                  </a:schemeClr>
                </a:gs>
                <a:gs pos="100000">
                  <a:schemeClr val="bg1">
                    <a:alpha val="22000"/>
                  </a:schemeClr>
                </a:gs>
              </a:gsLst>
              <a:lin ang="0" scaled="1"/>
              <a:tileRect/>
            </a:gradFill>
            <a:ln w="9525">
              <a:noFill/>
              <a:miter lim="800000"/>
              <a:headEnd/>
              <a:tailEnd/>
            </a:ln>
          </p:spPr>
          <p:txBody>
            <a:bodyPr wrap="none" anchor="ctr"/>
            <a:lstStyle/>
            <a:p>
              <a:endParaRPr lang="en-US" sz="1400" dirty="0"/>
            </a:p>
          </p:txBody>
        </p:sp>
      </p:grpSp>
      <p:grpSp>
        <p:nvGrpSpPr>
          <p:cNvPr id="43" name="Group 42" descr="Gear">
            <a:extLst>
              <a:ext uri="{FF2B5EF4-FFF2-40B4-BE49-F238E27FC236}">
                <a16:creationId xmlns:a16="http://schemas.microsoft.com/office/drawing/2014/main" id="{A007C6F6-1C05-A34F-94C9-6FBD91627ABB}"/>
              </a:ext>
            </a:extLst>
          </p:cNvPr>
          <p:cNvGrpSpPr/>
          <p:nvPr userDrawn="1"/>
        </p:nvGrpSpPr>
        <p:grpSpPr>
          <a:xfrm>
            <a:off x="1870389" y="3010623"/>
            <a:ext cx="1729080" cy="1729080"/>
            <a:chOff x="456318" y="2905126"/>
            <a:chExt cx="2099696" cy="2099696"/>
          </a:xfrm>
        </p:grpSpPr>
        <p:sp>
          <p:nvSpPr>
            <p:cNvPr id="44" name="Freeform 5">
              <a:extLst>
                <a:ext uri="{FF2B5EF4-FFF2-40B4-BE49-F238E27FC236}">
                  <a16:creationId xmlns:a16="http://schemas.microsoft.com/office/drawing/2014/main" id="{BD8CF873-4466-774C-B014-E69544E1C8D8}"/>
                </a:ext>
              </a:extLst>
            </p:cNvPr>
            <p:cNvSpPr>
              <a:spLocks/>
            </p:cNvSpPr>
            <p:nvPr/>
          </p:nvSpPr>
          <p:spPr bwMode="auto">
            <a:xfrm rot="618432">
              <a:off x="456318" y="2905126"/>
              <a:ext cx="2099696" cy="2099696"/>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gradFill flip="none" rotWithShape="1">
              <a:gsLst>
                <a:gs pos="0">
                  <a:srgbClr val="343434"/>
                </a:gs>
                <a:gs pos="59000">
                  <a:srgbClr val="FFFFFF"/>
                </a:gs>
                <a:gs pos="100000">
                  <a:srgbClr val="949494"/>
                </a:gs>
              </a:gsLst>
              <a:lin ang="10200000" scaled="0"/>
              <a:tileRect/>
            </a:gradFill>
            <a:ln w="12700">
              <a:gradFill flip="none" rotWithShape="1">
                <a:gsLst>
                  <a:gs pos="0">
                    <a:srgbClr val="D2D2D2"/>
                  </a:gs>
                  <a:gs pos="100000">
                    <a:srgbClr val="454545"/>
                  </a:gs>
                </a:gsLst>
                <a:lin ang="3180000" scaled="0"/>
                <a:tileRect/>
              </a:gra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1400" dirty="0"/>
            </a:p>
          </p:txBody>
        </p:sp>
        <p:sp>
          <p:nvSpPr>
            <p:cNvPr id="45" name="Oval 44">
              <a:extLst>
                <a:ext uri="{FF2B5EF4-FFF2-40B4-BE49-F238E27FC236}">
                  <a16:creationId xmlns:a16="http://schemas.microsoft.com/office/drawing/2014/main" id="{F6208C28-0B92-7A47-A97E-66D8B8719DAB}"/>
                </a:ext>
              </a:extLst>
            </p:cNvPr>
            <p:cNvSpPr/>
            <p:nvPr/>
          </p:nvSpPr>
          <p:spPr>
            <a:xfrm>
              <a:off x="610061" y="3058869"/>
              <a:ext cx="1792209" cy="1792209"/>
            </a:xfrm>
            <a:prstGeom prst="ellipse">
              <a:avLst/>
            </a:prstGeom>
            <a:gradFill flip="none" rotWithShape="1">
              <a:gsLst>
                <a:gs pos="0">
                  <a:schemeClr val="accent2"/>
                </a:gs>
                <a:gs pos="100000">
                  <a:schemeClr val="accent2">
                    <a:lumMod val="50000"/>
                  </a:schemeClr>
                </a:gs>
              </a:gsLst>
              <a:path path="circle">
                <a:fillToRect r="100000" b="100000"/>
              </a:path>
              <a:tileRect l="-100000" t="-100000"/>
            </a:gradFill>
            <a:ln w="19050" cmpd="sng">
              <a:gradFill flip="none" rotWithShape="1">
                <a:gsLst>
                  <a:gs pos="0">
                    <a:srgbClr val="D5D5D5"/>
                  </a:gs>
                  <a:gs pos="68000">
                    <a:srgbClr val="282828"/>
                  </a:gs>
                </a:gsLst>
                <a:lin ang="13680000" scaled="0"/>
                <a:tileRect/>
              </a:gradFill>
            </a:ln>
            <a:effectLst>
              <a:innerShdw blurRad="63500" dist="50800" dir="13500000">
                <a:srgbClr val="000000">
                  <a:alpha val="26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spcBef>
                  <a:spcPts val="200"/>
                </a:spcBef>
              </a:pPr>
              <a:endParaRPr lang="en-US" sz="1400" dirty="0">
                <a:solidFill>
                  <a:srgbClr val="FFFFFF"/>
                </a:solidFill>
                <a:latin typeface="Arial Narrow" pitchFamily="112" charset="0"/>
              </a:endParaRPr>
            </a:p>
          </p:txBody>
        </p:sp>
        <p:sp>
          <p:nvSpPr>
            <p:cNvPr id="46" name="Freeform 7">
              <a:extLst>
                <a:ext uri="{FF2B5EF4-FFF2-40B4-BE49-F238E27FC236}">
                  <a16:creationId xmlns:a16="http://schemas.microsoft.com/office/drawing/2014/main" id="{AA538005-4077-5E49-BB4C-6C7D89A4BEBE}"/>
                </a:ext>
              </a:extLst>
            </p:cNvPr>
            <p:cNvSpPr>
              <a:spLocks/>
            </p:cNvSpPr>
            <p:nvPr/>
          </p:nvSpPr>
          <p:spPr bwMode="auto">
            <a:xfrm>
              <a:off x="844139" y="3155508"/>
              <a:ext cx="1406045" cy="558205"/>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gradFill flip="none" rotWithShape="1">
              <a:gsLst>
                <a:gs pos="0">
                  <a:schemeClr val="bg1">
                    <a:lumMod val="95000"/>
                    <a:alpha val="0"/>
                  </a:schemeClr>
                </a:gs>
                <a:gs pos="99000">
                  <a:schemeClr val="bg1">
                    <a:alpha val="22000"/>
                  </a:schemeClr>
                </a:gs>
              </a:gsLst>
              <a:lin ang="0" scaled="1"/>
              <a:tileRect/>
            </a:gradFill>
            <a:ln w="9525">
              <a:noFill/>
              <a:miter lim="800000"/>
              <a:headEnd/>
              <a:tailEnd/>
            </a:ln>
          </p:spPr>
          <p:txBody>
            <a:bodyPr wrap="none" anchor="ctr"/>
            <a:lstStyle/>
            <a:p>
              <a:endParaRPr lang="en-US" sz="1400" dirty="0"/>
            </a:p>
          </p:txBody>
        </p:sp>
      </p:grpSp>
      <p:grpSp>
        <p:nvGrpSpPr>
          <p:cNvPr id="47" name="Group 46" descr="Gear">
            <a:extLst>
              <a:ext uri="{FF2B5EF4-FFF2-40B4-BE49-F238E27FC236}">
                <a16:creationId xmlns:a16="http://schemas.microsoft.com/office/drawing/2014/main" id="{A8F866A3-AD18-D740-AA3D-4D2AB28F1F00}"/>
              </a:ext>
            </a:extLst>
          </p:cNvPr>
          <p:cNvGrpSpPr/>
          <p:nvPr userDrawn="1"/>
        </p:nvGrpSpPr>
        <p:grpSpPr>
          <a:xfrm>
            <a:off x="8589436" y="3009896"/>
            <a:ext cx="1729080" cy="1729080"/>
            <a:chOff x="7065436" y="2781299"/>
            <a:chExt cx="1729080" cy="1729080"/>
          </a:xfrm>
        </p:grpSpPr>
        <p:sp>
          <p:nvSpPr>
            <p:cNvPr id="48" name="Freeform 47">
              <a:extLst>
                <a:ext uri="{FF2B5EF4-FFF2-40B4-BE49-F238E27FC236}">
                  <a16:creationId xmlns:a16="http://schemas.microsoft.com/office/drawing/2014/main" id="{407D1E9C-2DF9-7649-92F6-0C4D384D0BD3}"/>
                </a:ext>
              </a:extLst>
            </p:cNvPr>
            <p:cNvSpPr>
              <a:spLocks/>
            </p:cNvSpPr>
            <p:nvPr/>
          </p:nvSpPr>
          <p:spPr bwMode="auto">
            <a:xfrm>
              <a:off x="7065436" y="2781299"/>
              <a:ext cx="1729080" cy="1729080"/>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gradFill flip="none" rotWithShape="1">
              <a:gsLst>
                <a:gs pos="0">
                  <a:srgbClr val="343434"/>
                </a:gs>
                <a:gs pos="59000">
                  <a:srgbClr val="FFFFFF"/>
                </a:gs>
                <a:gs pos="100000">
                  <a:srgbClr val="949494"/>
                </a:gs>
              </a:gsLst>
              <a:lin ang="10200000" scaled="0"/>
              <a:tileRect/>
            </a:gradFill>
            <a:ln w="12700">
              <a:gradFill flip="none" rotWithShape="1">
                <a:gsLst>
                  <a:gs pos="0">
                    <a:srgbClr val="D2D2D2"/>
                  </a:gs>
                  <a:gs pos="100000">
                    <a:srgbClr val="454545"/>
                  </a:gs>
                </a:gsLst>
                <a:lin ang="3180000" scaled="0"/>
                <a:tileRect/>
              </a:gra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1400" dirty="0"/>
            </a:p>
          </p:txBody>
        </p:sp>
        <p:sp>
          <p:nvSpPr>
            <p:cNvPr id="49" name="Oval 48">
              <a:extLst>
                <a:ext uri="{FF2B5EF4-FFF2-40B4-BE49-F238E27FC236}">
                  <a16:creationId xmlns:a16="http://schemas.microsoft.com/office/drawing/2014/main" id="{F4D7805E-EBD4-5945-B9A4-93A9433E3C50}"/>
                </a:ext>
              </a:extLst>
            </p:cNvPr>
            <p:cNvSpPr/>
            <p:nvPr/>
          </p:nvSpPr>
          <p:spPr>
            <a:xfrm>
              <a:off x="7192042" y="2907905"/>
              <a:ext cx="1475867" cy="1475867"/>
            </a:xfrm>
            <a:prstGeom prst="ellipse">
              <a:avLst/>
            </a:prstGeom>
            <a:gradFill flip="none" rotWithShape="1">
              <a:gsLst>
                <a:gs pos="99000">
                  <a:schemeClr val="accent1">
                    <a:lumMod val="50000"/>
                  </a:schemeClr>
                </a:gs>
                <a:gs pos="0">
                  <a:schemeClr val="accent1"/>
                </a:gs>
              </a:gsLst>
              <a:path path="circle">
                <a:fillToRect r="100000" b="100000"/>
              </a:path>
              <a:tileRect l="-100000" t="-100000"/>
            </a:gradFill>
            <a:ln w="19050" cmpd="sng">
              <a:gradFill flip="none" rotWithShape="1">
                <a:gsLst>
                  <a:gs pos="0">
                    <a:srgbClr val="D5D5D5"/>
                  </a:gs>
                  <a:gs pos="68000">
                    <a:srgbClr val="282828"/>
                  </a:gs>
                </a:gsLst>
                <a:lin ang="13680000" scaled="0"/>
                <a:tileRect/>
              </a:gradFill>
            </a:ln>
            <a:effectLst>
              <a:innerShdw blurRad="63500" dist="50800" dir="13500000">
                <a:srgbClr val="000000">
                  <a:alpha val="26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0" name="Freeform 7">
              <a:extLst>
                <a:ext uri="{FF2B5EF4-FFF2-40B4-BE49-F238E27FC236}">
                  <a16:creationId xmlns:a16="http://schemas.microsoft.com/office/drawing/2014/main" id="{C24924D8-DC5E-6C4D-BEB1-E43DF2610AC8}"/>
                </a:ext>
              </a:extLst>
            </p:cNvPr>
            <p:cNvSpPr>
              <a:spLocks/>
            </p:cNvSpPr>
            <p:nvPr/>
          </p:nvSpPr>
          <p:spPr bwMode="auto">
            <a:xfrm>
              <a:off x="7389737" y="2987487"/>
              <a:ext cx="1157865" cy="459677"/>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gradFill flip="none" rotWithShape="1">
              <a:gsLst>
                <a:gs pos="0">
                  <a:schemeClr val="bg1">
                    <a:lumMod val="95000"/>
                    <a:alpha val="0"/>
                  </a:schemeClr>
                </a:gs>
                <a:gs pos="100000">
                  <a:schemeClr val="bg1">
                    <a:alpha val="22000"/>
                  </a:schemeClr>
                </a:gs>
              </a:gsLst>
              <a:lin ang="0" scaled="1"/>
              <a:tileRect/>
            </a:gradFill>
            <a:ln w="9525">
              <a:noFill/>
              <a:miter lim="800000"/>
              <a:headEnd/>
              <a:tailEnd/>
            </a:ln>
          </p:spPr>
          <p:txBody>
            <a:bodyPr wrap="none" anchor="ctr"/>
            <a:lstStyle/>
            <a:p>
              <a:endParaRPr lang="en-US" sz="1400" dirty="0"/>
            </a:p>
          </p:txBody>
        </p:sp>
      </p:grpSp>
      <p:grpSp>
        <p:nvGrpSpPr>
          <p:cNvPr id="52" name="Group 51">
            <a:extLst>
              <a:ext uri="{FF2B5EF4-FFF2-40B4-BE49-F238E27FC236}">
                <a16:creationId xmlns:a16="http://schemas.microsoft.com/office/drawing/2014/main" id="{6E4DEC1C-C3D9-9443-93DE-C643D0ED80E1}"/>
              </a:ext>
            </a:extLst>
          </p:cNvPr>
          <p:cNvGrpSpPr/>
          <p:nvPr userDrawn="1"/>
        </p:nvGrpSpPr>
        <p:grpSpPr>
          <a:xfrm>
            <a:off x="1562101" y="2684514"/>
            <a:ext cx="9082305" cy="2357383"/>
            <a:chOff x="38100" y="2455917"/>
            <a:chExt cx="9082305" cy="2357383"/>
          </a:xfrm>
        </p:grpSpPr>
        <p:sp>
          <p:nvSpPr>
            <p:cNvPr id="53" name="Freeform 7">
              <a:extLst>
                <a:ext uri="{FF2B5EF4-FFF2-40B4-BE49-F238E27FC236}">
                  <a16:creationId xmlns:a16="http://schemas.microsoft.com/office/drawing/2014/main" id="{434B6349-1B78-894F-8591-816F2C71C95F}"/>
                </a:ext>
              </a:extLst>
            </p:cNvPr>
            <p:cNvSpPr>
              <a:spLocks noEditPoints="1"/>
            </p:cNvSpPr>
            <p:nvPr/>
          </p:nvSpPr>
          <p:spPr bwMode="auto">
            <a:xfrm>
              <a:off x="38100" y="2462213"/>
              <a:ext cx="9082305" cy="2351087"/>
            </a:xfrm>
            <a:custGeom>
              <a:avLst/>
              <a:gdLst>
                <a:gd name="T0" fmla="*/ 1121 w 9758"/>
                <a:gd name="T1" fmla="*/ 8 h 2528"/>
                <a:gd name="T2" fmla="*/ 43 w 9758"/>
                <a:gd name="T3" fmla="*/ 1593 h 2528"/>
                <a:gd name="T4" fmla="*/ 8971 w 9758"/>
                <a:gd name="T5" fmla="*/ 2435 h 2528"/>
                <a:gd name="T6" fmla="*/ 9347 w 9758"/>
                <a:gd name="T7" fmla="*/ 1346 h 2528"/>
                <a:gd name="T8" fmla="*/ 9287 w 9758"/>
                <a:gd name="T9" fmla="*/ 1582 h 2528"/>
                <a:gd name="T10" fmla="*/ 9231 w 9758"/>
                <a:gd name="T11" fmla="*/ 1831 h 2528"/>
                <a:gd name="T12" fmla="*/ 8976 w 9758"/>
                <a:gd name="T13" fmla="*/ 1966 h 2528"/>
                <a:gd name="T14" fmla="*/ 8751 w 9758"/>
                <a:gd name="T15" fmla="*/ 2079 h 2528"/>
                <a:gd name="T16" fmla="*/ 8527 w 9758"/>
                <a:gd name="T17" fmla="*/ 2197 h 2528"/>
                <a:gd name="T18" fmla="*/ 8143 w 9758"/>
                <a:gd name="T19" fmla="*/ 2124 h 2528"/>
                <a:gd name="T20" fmla="*/ 7768 w 9758"/>
                <a:gd name="T21" fmla="*/ 2124 h 2528"/>
                <a:gd name="T22" fmla="*/ 7384 w 9758"/>
                <a:gd name="T23" fmla="*/ 2196 h 2528"/>
                <a:gd name="T24" fmla="*/ 6993 w 9758"/>
                <a:gd name="T25" fmla="*/ 2117 h 2528"/>
                <a:gd name="T26" fmla="*/ 6640 w 9758"/>
                <a:gd name="T27" fmla="*/ 2197 h 2528"/>
                <a:gd name="T28" fmla="*/ 6258 w 9758"/>
                <a:gd name="T29" fmla="*/ 2122 h 2528"/>
                <a:gd name="T30" fmla="*/ 5865 w 9758"/>
                <a:gd name="T31" fmla="*/ 2190 h 2528"/>
                <a:gd name="T32" fmla="*/ 5498 w 9758"/>
                <a:gd name="T33" fmla="*/ 2193 h 2528"/>
                <a:gd name="T34" fmla="*/ 5106 w 9758"/>
                <a:gd name="T35" fmla="*/ 2118 h 2528"/>
                <a:gd name="T36" fmla="*/ 4738 w 9758"/>
                <a:gd name="T37" fmla="*/ 2197 h 2528"/>
                <a:gd name="T38" fmla="*/ 4372 w 9758"/>
                <a:gd name="T39" fmla="*/ 2119 h 2528"/>
                <a:gd name="T40" fmla="*/ 3981 w 9758"/>
                <a:gd name="T41" fmla="*/ 2190 h 2528"/>
                <a:gd name="T42" fmla="*/ 3613 w 9758"/>
                <a:gd name="T43" fmla="*/ 2190 h 2528"/>
                <a:gd name="T44" fmla="*/ 3220 w 9758"/>
                <a:gd name="T45" fmla="*/ 2119 h 2528"/>
                <a:gd name="T46" fmla="*/ 2838 w 9758"/>
                <a:gd name="T47" fmla="*/ 2197 h 2528"/>
                <a:gd name="T48" fmla="*/ 2486 w 9758"/>
                <a:gd name="T49" fmla="*/ 2118 h 2528"/>
                <a:gd name="T50" fmla="*/ 2097 w 9758"/>
                <a:gd name="T51" fmla="*/ 2193 h 2528"/>
                <a:gd name="T52" fmla="*/ 1708 w 9758"/>
                <a:gd name="T53" fmla="*/ 2124 h 2528"/>
                <a:gd name="T54" fmla="*/ 1334 w 9758"/>
                <a:gd name="T55" fmla="*/ 2122 h 2528"/>
                <a:gd name="T56" fmla="*/ 1080 w 9758"/>
                <a:gd name="T57" fmla="*/ 2100 h 2528"/>
                <a:gd name="T58" fmla="*/ 792 w 9758"/>
                <a:gd name="T59" fmla="*/ 2068 h 2528"/>
                <a:gd name="T60" fmla="*/ 581 w 9758"/>
                <a:gd name="T61" fmla="*/ 1902 h 2528"/>
                <a:gd name="T62" fmla="*/ 496 w 9758"/>
                <a:gd name="T63" fmla="*/ 1659 h 2528"/>
                <a:gd name="T64" fmla="*/ 334 w 9758"/>
                <a:gd name="T65" fmla="*/ 1434 h 2528"/>
                <a:gd name="T66" fmla="*/ 364 w 9758"/>
                <a:gd name="T67" fmla="*/ 1168 h 2528"/>
                <a:gd name="T68" fmla="*/ 461 w 9758"/>
                <a:gd name="T69" fmla="*/ 943 h 2528"/>
                <a:gd name="T70" fmla="*/ 535 w 9758"/>
                <a:gd name="T71" fmla="*/ 666 h 2528"/>
                <a:gd name="T72" fmla="*/ 768 w 9758"/>
                <a:gd name="T73" fmla="*/ 555 h 2528"/>
                <a:gd name="T74" fmla="*/ 996 w 9758"/>
                <a:gd name="T75" fmla="*/ 449 h 2528"/>
                <a:gd name="T76" fmla="*/ 1237 w 9758"/>
                <a:gd name="T77" fmla="*/ 331 h 2528"/>
                <a:gd name="T78" fmla="*/ 1603 w 9758"/>
                <a:gd name="T79" fmla="*/ 409 h 2528"/>
                <a:gd name="T80" fmla="*/ 1994 w 9758"/>
                <a:gd name="T81" fmla="*/ 338 h 2528"/>
                <a:gd name="T82" fmla="*/ 2363 w 9758"/>
                <a:gd name="T83" fmla="*/ 338 h 2528"/>
                <a:gd name="T84" fmla="*/ 2756 w 9758"/>
                <a:gd name="T85" fmla="*/ 409 h 2528"/>
                <a:gd name="T86" fmla="*/ 3137 w 9758"/>
                <a:gd name="T87" fmla="*/ 331 h 2528"/>
                <a:gd name="T88" fmla="*/ 3490 w 9758"/>
                <a:gd name="T89" fmla="*/ 410 h 2528"/>
                <a:gd name="T90" fmla="*/ 3879 w 9758"/>
                <a:gd name="T91" fmla="*/ 335 h 2528"/>
                <a:gd name="T92" fmla="*/ 4267 w 9758"/>
                <a:gd name="T93" fmla="*/ 404 h 2528"/>
                <a:gd name="T94" fmla="*/ 4642 w 9758"/>
                <a:gd name="T95" fmla="*/ 406 h 2528"/>
                <a:gd name="T96" fmla="*/ 5021 w 9758"/>
                <a:gd name="T97" fmla="*/ 331 h 2528"/>
                <a:gd name="T98" fmla="*/ 5376 w 9758"/>
                <a:gd name="T99" fmla="*/ 411 h 2528"/>
                <a:gd name="T100" fmla="*/ 5766 w 9758"/>
                <a:gd name="T101" fmla="*/ 332 h 2528"/>
                <a:gd name="T102" fmla="*/ 6152 w 9758"/>
                <a:gd name="T103" fmla="*/ 404 h 2528"/>
                <a:gd name="T104" fmla="*/ 6526 w 9758"/>
                <a:gd name="T105" fmla="*/ 404 h 2528"/>
                <a:gd name="T106" fmla="*/ 6908 w 9758"/>
                <a:gd name="T107" fmla="*/ 331 h 2528"/>
                <a:gd name="T108" fmla="*/ 7302 w 9758"/>
                <a:gd name="T109" fmla="*/ 411 h 2528"/>
                <a:gd name="T110" fmla="*/ 7651 w 9758"/>
                <a:gd name="T111" fmla="*/ 331 h 2528"/>
                <a:gd name="T112" fmla="*/ 8036 w 9758"/>
                <a:gd name="T113" fmla="*/ 406 h 2528"/>
                <a:gd name="T114" fmla="*/ 8429 w 9758"/>
                <a:gd name="T115" fmla="*/ 338 h 2528"/>
                <a:gd name="T116" fmla="*/ 8682 w 9758"/>
                <a:gd name="T117" fmla="*/ 432 h 2528"/>
                <a:gd name="T118" fmla="*/ 8944 w 9758"/>
                <a:gd name="T119" fmla="*/ 494 h 2528"/>
                <a:gd name="T120" fmla="*/ 9164 w 9758"/>
                <a:gd name="T121" fmla="*/ 625 h 2528"/>
                <a:gd name="T122" fmla="*/ 9252 w 9758"/>
                <a:gd name="T123" fmla="*/ 881 h 2528"/>
                <a:gd name="T124" fmla="*/ 9409 w 9758"/>
                <a:gd name="T125" fmla="*/ 109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58" h="2528">
                  <a:moveTo>
                    <a:pt x="9756" y="1219"/>
                  </a:moveTo>
                  <a:lnTo>
                    <a:pt x="9756" y="1219"/>
                  </a:lnTo>
                  <a:lnTo>
                    <a:pt x="9755" y="1187"/>
                  </a:lnTo>
                  <a:lnTo>
                    <a:pt x="9753" y="1154"/>
                  </a:lnTo>
                  <a:lnTo>
                    <a:pt x="9749" y="1122"/>
                  </a:lnTo>
                  <a:lnTo>
                    <a:pt x="9745" y="1090"/>
                  </a:lnTo>
                  <a:lnTo>
                    <a:pt x="9740" y="1059"/>
                  </a:lnTo>
                  <a:lnTo>
                    <a:pt x="9735" y="1027"/>
                  </a:lnTo>
                  <a:lnTo>
                    <a:pt x="9729" y="996"/>
                  </a:lnTo>
                  <a:lnTo>
                    <a:pt x="9722" y="965"/>
                  </a:lnTo>
                  <a:lnTo>
                    <a:pt x="9714" y="935"/>
                  </a:lnTo>
                  <a:lnTo>
                    <a:pt x="9706" y="905"/>
                  </a:lnTo>
                  <a:lnTo>
                    <a:pt x="9696" y="875"/>
                  </a:lnTo>
                  <a:lnTo>
                    <a:pt x="9686" y="845"/>
                  </a:lnTo>
                  <a:lnTo>
                    <a:pt x="9676" y="816"/>
                  </a:lnTo>
                  <a:lnTo>
                    <a:pt x="9665" y="787"/>
                  </a:lnTo>
                  <a:lnTo>
                    <a:pt x="9653" y="759"/>
                  </a:lnTo>
                  <a:lnTo>
                    <a:pt x="9640" y="731"/>
                  </a:lnTo>
                  <a:lnTo>
                    <a:pt x="9627" y="703"/>
                  </a:lnTo>
                  <a:lnTo>
                    <a:pt x="9612" y="675"/>
                  </a:lnTo>
                  <a:lnTo>
                    <a:pt x="9599" y="649"/>
                  </a:lnTo>
                  <a:lnTo>
                    <a:pt x="9583" y="622"/>
                  </a:lnTo>
                  <a:lnTo>
                    <a:pt x="9550" y="570"/>
                  </a:lnTo>
                  <a:lnTo>
                    <a:pt x="9516" y="521"/>
                  </a:lnTo>
                  <a:lnTo>
                    <a:pt x="9479" y="472"/>
                  </a:lnTo>
                  <a:lnTo>
                    <a:pt x="9439" y="426"/>
                  </a:lnTo>
                  <a:lnTo>
                    <a:pt x="9399" y="382"/>
                  </a:lnTo>
                  <a:lnTo>
                    <a:pt x="9354" y="338"/>
                  </a:lnTo>
                  <a:lnTo>
                    <a:pt x="9310" y="299"/>
                  </a:lnTo>
                  <a:lnTo>
                    <a:pt x="9262" y="261"/>
                  </a:lnTo>
                  <a:lnTo>
                    <a:pt x="9214" y="225"/>
                  </a:lnTo>
                  <a:lnTo>
                    <a:pt x="9162" y="192"/>
                  </a:lnTo>
                  <a:lnTo>
                    <a:pt x="9110" y="161"/>
                  </a:lnTo>
                  <a:lnTo>
                    <a:pt x="9056" y="131"/>
                  </a:lnTo>
                  <a:lnTo>
                    <a:pt x="9029" y="119"/>
                  </a:lnTo>
                  <a:lnTo>
                    <a:pt x="9000" y="105"/>
                  </a:lnTo>
                  <a:lnTo>
                    <a:pt x="8972" y="94"/>
                  </a:lnTo>
                  <a:lnTo>
                    <a:pt x="8944" y="83"/>
                  </a:lnTo>
                  <a:lnTo>
                    <a:pt x="8915" y="72"/>
                  </a:lnTo>
                  <a:lnTo>
                    <a:pt x="8886" y="62"/>
                  </a:lnTo>
                  <a:lnTo>
                    <a:pt x="8856" y="52"/>
                  </a:lnTo>
                  <a:lnTo>
                    <a:pt x="8827" y="44"/>
                  </a:lnTo>
                  <a:lnTo>
                    <a:pt x="8796" y="36"/>
                  </a:lnTo>
                  <a:lnTo>
                    <a:pt x="8766" y="29"/>
                  </a:lnTo>
                  <a:lnTo>
                    <a:pt x="8735" y="23"/>
                  </a:lnTo>
                  <a:lnTo>
                    <a:pt x="8704" y="18"/>
                  </a:lnTo>
                  <a:lnTo>
                    <a:pt x="8672" y="13"/>
                  </a:lnTo>
                  <a:lnTo>
                    <a:pt x="8642" y="9"/>
                  </a:lnTo>
                  <a:lnTo>
                    <a:pt x="8609" y="5"/>
                  </a:lnTo>
                  <a:lnTo>
                    <a:pt x="8577" y="3"/>
                  </a:lnTo>
                  <a:lnTo>
                    <a:pt x="8545" y="0"/>
                  </a:lnTo>
                  <a:lnTo>
                    <a:pt x="8513" y="0"/>
                  </a:lnTo>
                  <a:lnTo>
                    <a:pt x="8481" y="0"/>
                  </a:lnTo>
                  <a:lnTo>
                    <a:pt x="8449" y="0"/>
                  </a:lnTo>
                  <a:lnTo>
                    <a:pt x="1218" y="0"/>
                  </a:lnTo>
                  <a:lnTo>
                    <a:pt x="1218" y="0"/>
                  </a:lnTo>
                  <a:lnTo>
                    <a:pt x="1186" y="3"/>
                  </a:lnTo>
                  <a:lnTo>
                    <a:pt x="1153" y="4"/>
                  </a:lnTo>
                  <a:lnTo>
                    <a:pt x="1121" y="8"/>
                  </a:lnTo>
                  <a:lnTo>
                    <a:pt x="1089" y="12"/>
                  </a:lnTo>
                  <a:lnTo>
                    <a:pt x="1058" y="17"/>
                  </a:lnTo>
                  <a:lnTo>
                    <a:pt x="1026" y="23"/>
                  </a:lnTo>
                  <a:lnTo>
                    <a:pt x="995" y="29"/>
                  </a:lnTo>
                  <a:lnTo>
                    <a:pt x="964" y="35"/>
                  </a:lnTo>
                  <a:lnTo>
                    <a:pt x="935" y="44"/>
                  </a:lnTo>
                  <a:lnTo>
                    <a:pt x="904" y="52"/>
                  </a:lnTo>
                  <a:lnTo>
                    <a:pt x="874" y="61"/>
                  </a:lnTo>
                  <a:lnTo>
                    <a:pt x="845" y="71"/>
                  </a:lnTo>
                  <a:lnTo>
                    <a:pt x="815" y="82"/>
                  </a:lnTo>
                  <a:lnTo>
                    <a:pt x="787" y="93"/>
                  </a:lnTo>
                  <a:lnTo>
                    <a:pt x="758" y="105"/>
                  </a:lnTo>
                  <a:lnTo>
                    <a:pt x="730" y="118"/>
                  </a:lnTo>
                  <a:lnTo>
                    <a:pt x="703" y="131"/>
                  </a:lnTo>
                  <a:lnTo>
                    <a:pt x="676" y="145"/>
                  </a:lnTo>
                  <a:lnTo>
                    <a:pt x="649" y="160"/>
                  </a:lnTo>
                  <a:lnTo>
                    <a:pt x="622" y="174"/>
                  </a:lnTo>
                  <a:lnTo>
                    <a:pt x="570" y="208"/>
                  </a:lnTo>
                  <a:lnTo>
                    <a:pt x="520" y="242"/>
                  </a:lnTo>
                  <a:lnTo>
                    <a:pt x="471" y="279"/>
                  </a:lnTo>
                  <a:lnTo>
                    <a:pt x="425" y="317"/>
                  </a:lnTo>
                  <a:lnTo>
                    <a:pt x="381" y="359"/>
                  </a:lnTo>
                  <a:lnTo>
                    <a:pt x="338" y="403"/>
                  </a:lnTo>
                  <a:lnTo>
                    <a:pt x="298" y="448"/>
                  </a:lnTo>
                  <a:lnTo>
                    <a:pt x="260" y="495"/>
                  </a:lnTo>
                  <a:lnTo>
                    <a:pt x="224" y="544"/>
                  </a:lnTo>
                  <a:lnTo>
                    <a:pt x="191" y="595"/>
                  </a:lnTo>
                  <a:lnTo>
                    <a:pt x="160" y="648"/>
                  </a:lnTo>
                  <a:lnTo>
                    <a:pt x="132" y="701"/>
                  </a:lnTo>
                  <a:lnTo>
                    <a:pt x="118" y="729"/>
                  </a:lnTo>
                  <a:lnTo>
                    <a:pt x="105" y="757"/>
                  </a:lnTo>
                  <a:lnTo>
                    <a:pt x="94" y="785"/>
                  </a:lnTo>
                  <a:lnTo>
                    <a:pt x="83" y="813"/>
                  </a:lnTo>
                  <a:lnTo>
                    <a:pt x="72" y="843"/>
                  </a:lnTo>
                  <a:lnTo>
                    <a:pt x="62" y="872"/>
                  </a:lnTo>
                  <a:lnTo>
                    <a:pt x="52" y="902"/>
                  </a:lnTo>
                  <a:lnTo>
                    <a:pt x="43" y="932"/>
                  </a:lnTo>
                  <a:lnTo>
                    <a:pt x="36" y="961"/>
                  </a:lnTo>
                  <a:lnTo>
                    <a:pt x="28" y="992"/>
                  </a:lnTo>
                  <a:lnTo>
                    <a:pt x="22" y="1023"/>
                  </a:lnTo>
                  <a:lnTo>
                    <a:pt x="17" y="1054"/>
                  </a:lnTo>
                  <a:lnTo>
                    <a:pt x="12" y="1085"/>
                  </a:lnTo>
                  <a:lnTo>
                    <a:pt x="9" y="1117"/>
                  </a:lnTo>
                  <a:lnTo>
                    <a:pt x="5" y="1147"/>
                  </a:lnTo>
                  <a:lnTo>
                    <a:pt x="2" y="1180"/>
                  </a:lnTo>
                  <a:lnTo>
                    <a:pt x="0" y="1212"/>
                  </a:lnTo>
                  <a:lnTo>
                    <a:pt x="0" y="1244"/>
                  </a:lnTo>
                  <a:lnTo>
                    <a:pt x="0" y="1277"/>
                  </a:lnTo>
                  <a:lnTo>
                    <a:pt x="0" y="1309"/>
                  </a:lnTo>
                  <a:lnTo>
                    <a:pt x="0" y="1309"/>
                  </a:lnTo>
                  <a:lnTo>
                    <a:pt x="2" y="1341"/>
                  </a:lnTo>
                  <a:lnTo>
                    <a:pt x="5" y="1374"/>
                  </a:lnTo>
                  <a:lnTo>
                    <a:pt x="7" y="1406"/>
                  </a:lnTo>
                  <a:lnTo>
                    <a:pt x="11" y="1439"/>
                  </a:lnTo>
                  <a:lnTo>
                    <a:pt x="16" y="1469"/>
                  </a:lnTo>
                  <a:lnTo>
                    <a:pt x="22" y="1501"/>
                  </a:lnTo>
                  <a:lnTo>
                    <a:pt x="28" y="1532"/>
                  </a:lnTo>
                  <a:lnTo>
                    <a:pt x="35" y="1563"/>
                  </a:lnTo>
                  <a:lnTo>
                    <a:pt x="43" y="1593"/>
                  </a:lnTo>
                  <a:lnTo>
                    <a:pt x="52" y="1624"/>
                  </a:lnTo>
                  <a:lnTo>
                    <a:pt x="60" y="1653"/>
                  </a:lnTo>
                  <a:lnTo>
                    <a:pt x="70" y="1683"/>
                  </a:lnTo>
                  <a:lnTo>
                    <a:pt x="81" y="1712"/>
                  </a:lnTo>
                  <a:lnTo>
                    <a:pt x="92" y="1741"/>
                  </a:lnTo>
                  <a:lnTo>
                    <a:pt x="105" y="1769"/>
                  </a:lnTo>
                  <a:lnTo>
                    <a:pt x="117" y="1797"/>
                  </a:lnTo>
                  <a:lnTo>
                    <a:pt x="131" y="1825"/>
                  </a:lnTo>
                  <a:lnTo>
                    <a:pt x="144" y="1852"/>
                  </a:lnTo>
                  <a:lnTo>
                    <a:pt x="159" y="1879"/>
                  </a:lnTo>
                  <a:lnTo>
                    <a:pt x="174" y="1906"/>
                  </a:lnTo>
                  <a:lnTo>
                    <a:pt x="207" y="1958"/>
                  </a:lnTo>
                  <a:lnTo>
                    <a:pt x="242" y="2007"/>
                  </a:lnTo>
                  <a:lnTo>
                    <a:pt x="279" y="2056"/>
                  </a:lnTo>
                  <a:lnTo>
                    <a:pt x="317" y="2102"/>
                  </a:lnTo>
                  <a:lnTo>
                    <a:pt x="359" y="2146"/>
                  </a:lnTo>
                  <a:lnTo>
                    <a:pt x="402" y="2190"/>
                  </a:lnTo>
                  <a:lnTo>
                    <a:pt x="448" y="2229"/>
                  </a:lnTo>
                  <a:lnTo>
                    <a:pt x="495" y="2267"/>
                  </a:lnTo>
                  <a:lnTo>
                    <a:pt x="544" y="2303"/>
                  </a:lnTo>
                  <a:lnTo>
                    <a:pt x="594" y="2336"/>
                  </a:lnTo>
                  <a:lnTo>
                    <a:pt x="647" y="2367"/>
                  </a:lnTo>
                  <a:lnTo>
                    <a:pt x="700" y="2396"/>
                  </a:lnTo>
                  <a:lnTo>
                    <a:pt x="729" y="2409"/>
                  </a:lnTo>
                  <a:lnTo>
                    <a:pt x="756" y="2421"/>
                  </a:lnTo>
                  <a:lnTo>
                    <a:pt x="784" y="2434"/>
                  </a:lnTo>
                  <a:lnTo>
                    <a:pt x="813" y="2445"/>
                  </a:lnTo>
                  <a:lnTo>
                    <a:pt x="842" y="2456"/>
                  </a:lnTo>
                  <a:lnTo>
                    <a:pt x="872" y="2466"/>
                  </a:lnTo>
                  <a:lnTo>
                    <a:pt x="902" y="2476"/>
                  </a:lnTo>
                  <a:lnTo>
                    <a:pt x="931" y="2483"/>
                  </a:lnTo>
                  <a:lnTo>
                    <a:pt x="961" y="2492"/>
                  </a:lnTo>
                  <a:lnTo>
                    <a:pt x="992" y="2499"/>
                  </a:lnTo>
                  <a:lnTo>
                    <a:pt x="1022" y="2505"/>
                  </a:lnTo>
                  <a:lnTo>
                    <a:pt x="1053" y="2510"/>
                  </a:lnTo>
                  <a:lnTo>
                    <a:pt x="1084" y="2515"/>
                  </a:lnTo>
                  <a:lnTo>
                    <a:pt x="1116" y="2519"/>
                  </a:lnTo>
                  <a:lnTo>
                    <a:pt x="1147" y="2523"/>
                  </a:lnTo>
                  <a:lnTo>
                    <a:pt x="1179" y="2525"/>
                  </a:lnTo>
                  <a:lnTo>
                    <a:pt x="1211" y="2526"/>
                  </a:lnTo>
                  <a:lnTo>
                    <a:pt x="1243" y="2528"/>
                  </a:lnTo>
                  <a:lnTo>
                    <a:pt x="1276" y="2528"/>
                  </a:lnTo>
                  <a:lnTo>
                    <a:pt x="1309" y="2528"/>
                  </a:lnTo>
                  <a:lnTo>
                    <a:pt x="8539" y="2528"/>
                  </a:lnTo>
                  <a:lnTo>
                    <a:pt x="8539" y="2528"/>
                  </a:lnTo>
                  <a:lnTo>
                    <a:pt x="8571" y="2525"/>
                  </a:lnTo>
                  <a:lnTo>
                    <a:pt x="8603" y="2523"/>
                  </a:lnTo>
                  <a:lnTo>
                    <a:pt x="8635" y="2520"/>
                  </a:lnTo>
                  <a:lnTo>
                    <a:pt x="8667" y="2516"/>
                  </a:lnTo>
                  <a:lnTo>
                    <a:pt x="8700" y="2512"/>
                  </a:lnTo>
                  <a:lnTo>
                    <a:pt x="8730" y="2505"/>
                  </a:lnTo>
                  <a:lnTo>
                    <a:pt x="8761" y="2499"/>
                  </a:lnTo>
                  <a:lnTo>
                    <a:pt x="8792" y="2492"/>
                  </a:lnTo>
                  <a:lnTo>
                    <a:pt x="8823" y="2484"/>
                  </a:lnTo>
                  <a:lnTo>
                    <a:pt x="8852" y="2476"/>
                  </a:lnTo>
                  <a:lnTo>
                    <a:pt x="8883" y="2467"/>
                  </a:lnTo>
                  <a:lnTo>
                    <a:pt x="8913" y="2457"/>
                  </a:lnTo>
                  <a:lnTo>
                    <a:pt x="8941" y="2446"/>
                  </a:lnTo>
                  <a:lnTo>
                    <a:pt x="8971" y="2435"/>
                  </a:lnTo>
                  <a:lnTo>
                    <a:pt x="8999" y="2423"/>
                  </a:lnTo>
                  <a:lnTo>
                    <a:pt x="9026" y="2410"/>
                  </a:lnTo>
                  <a:lnTo>
                    <a:pt x="9055" y="2397"/>
                  </a:lnTo>
                  <a:lnTo>
                    <a:pt x="9082" y="2383"/>
                  </a:lnTo>
                  <a:lnTo>
                    <a:pt x="9109" y="2368"/>
                  </a:lnTo>
                  <a:lnTo>
                    <a:pt x="9135" y="2354"/>
                  </a:lnTo>
                  <a:lnTo>
                    <a:pt x="9187" y="2320"/>
                  </a:lnTo>
                  <a:lnTo>
                    <a:pt x="9237" y="2286"/>
                  </a:lnTo>
                  <a:lnTo>
                    <a:pt x="9285" y="2249"/>
                  </a:lnTo>
                  <a:lnTo>
                    <a:pt x="9332" y="2211"/>
                  </a:lnTo>
                  <a:lnTo>
                    <a:pt x="9377" y="2169"/>
                  </a:lnTo>
                  <a:lnTo>
                    <a:pt x="9419" y="2125"/>
                  </a:lnTo>
                  <a:lnTo>
                    <a:pt x="9459" y="2080"/>
                  </a:lnTo>
                  <a:lnTo>
                    <a:pt x="9497" y="2033"/>
                  </a:lnTo>
                  <a:lnTo>
                    <a:pt x="9533" y="1984"/>
                  </a:lnTo>
                  <a:lnTo>
                    <a:pt x="9566" y="1933"/>
                  </a:lnTo>
                  <a:lnTo>
                    <a:pt x="9597" y="1880"/>
                  </a:lnTo>
                  <a:lnTo>
                    <a:pt x="9626" y="1827"/>
                  </a:lnTo>
                  <a:lnTo>
                    <a:pt x="9639" y="1799"/>
                  </a:lnTo>
                  <a:lnTo>
                    <a:pt x="9652" y="1772"/>
                  </a:lnTo>
                  <a:lnTo>
                    <a:pt x="9664" y="1743"/>
                  </a:lnTo>
                  <a:lnTo>
                    <a:pt x="9675" y="1714"/>
                  </a:lnTo>
                  <a:lnTo>
                    <a:pt x="9686" y="1685"/>
                  </a:lnTo>
                  <a:lnTo>
                    <a:pt x="9696" y="1656"/>
                  </a:lnTo>
                  <a:lnTo>
                    <a:pt x="9705" y="1626"/>
                  </a:lnTo>
                  <a:lnTo>
                    <a:pt x="9713" y="1596"/>
                  </a:lnTo>
                  <a:lnTo>
                    <a:pt x="9721" y="1567"/>
                  </a:lnTo>
                  <a:lnTo>
                    <a:pt x="9728" y="1536"/>
                  </a:lnTo>
                  <a:lnTo>
                    <a:pt x="9734" y="1505"/>
                  </a:lnTo>
                  <a:lnTo>
                    <a:pt x="9740" y="1474"/>
                  </a:lnTo>
                  <a:lnTo>
                    <a:pt x="9745" y="1443"/>
                  </a:lnTo>
                  <a:lnTo>
                    <a:pt x="9749" y="1411"/>
                  </a:lnTo>
                  <a:lnTo>
                    <a:pt x="9753" y="1381"/>
                  </a:lnTo>
                  <a:lnTo>
                    <a:pt x="9755" y="1348"/>
                  </a:lnTo>
                  <a:lnTo>
                    <a:pt x="9756" y="1316"/>
                  </a:lnTo>
                  <a:lnTo>
                    <a:pt x="9758" y="1284"/>
                  </a:lnTo>
                  <a:lnTo>
                    <a:pt x="9758" y="1251"/>
                  </a:lnTo>
                  <a:lnTo>
                    <a:pt x="9756" y="1219"/>
                  </a:lnTo>
                  <a:lnTo>
                    <a:pt x="9756" y="1219"/>
                  </a:lnTo>
                  <a:close/>
                  <a:moveTo>
                    <a:pt x="9416" y="1267"/>
                  </a:moveTo>
                  <a:lnTo>
                    <a:pt x="9416" y="1267"/>
                  </a:lnTo>
                  <a:lnTo>
                    <a:pt x="9384" y="1277"/>
                  </a:lnTo>
                  <a:lnTo>
                    <a:pt x="9384" y="1277"/>
                  </a:lnTo>
                  <a:lnTo>
                    <a:pt x="9351" y="1287"/>
                  </a:lnTo>
                  <a:lnTo>
                    <a:pt x="9351" y="1287"/>
                  </a:lnTo>
                  <a:lnTo>
                    <a:pt x="9347" y="1288"/>
                  </a:lnTo>
                  <a:lnTo>
                    <a:pt x="9346" y="1291"/>
                  </a:lnTo>
                  <a:lnTo>
                    <a:pt x="9343" y="1293"/>
                  </a:lnTo>
                  <a:lnTo>
                    <a:pt x="9343" y="1295"/>
                  </a:lnTo>
                  <a:lnTo>
                    <a:pt x="9343" y="1295"/>
                  </a:lnTo>
                  <a:lnTo>
                    <a:pt x="9342" y="1316"/>
                  </a:lnTo>
                  <a:lnTo>
                    <a:pt x="9342" y="1316"/>
                  </a:lnTo>
                  <a:lnTo>
                    <a:pt x="9341" y="1336"/>
                  </a:lnTo>
                  <a:lnTo>
                    <a:pt x="9341" y="1336"/>
                  </a:lnTo>
                  <a:lnTo>
                    <a:pt x="9341" y="1339"/>
                  </a:lnTo>
                  <a:lnTo>
                    <a:pt x="9342" y="1342"/>
                  </a:lnTo>
                  <a:lnTo>
                    <a:pt x="9345" y="1345"/>
                  </a:lnTo>
                  <a:lnTo>
                    <a:pt x="9347" y="1346"/>
                  </a:lnTo>
                  <a:lnTo>
                    <a:pt x="9347" y="1346"/>
                  </a:lnTo>
                  <a:lnTo>
                    <a:pt x="9379" y="1360"/>
                  </a:lnTo>
                  <a:lnTo>
                    <a:pt x="9379" y="1360"/>
                  </a:lnTo>
                  <a:lnTo>
                    <a:pt x="9410" y="1373"/>
                  </a:lnTo>
                  <a:lnTo>
                    <a:pt x="9410" y="1373"/>
                  </a:lnTo>
                  <a:lnTo>
                    <a:pt x="9412" y="1376"/>
                  </a:lnTo>
                  <a:lnTo>
                    <a:pt x="9415" y="1378"/>
                  </a:lnTo>
                  <a:lnTo>
                    <a:pt x="9416" y="1381"/>
                  </a:lnTo>
                  <a:lnTo>
                    <a:pt x="9416" y="1384"/>
                  </a:lnTo>
                  <a:lnTo>
                    <a:pt x="9414" y="1403"/>
                  </a:lnTo>
                  <a:lnTo>
                    <a:pt x="9411" y="1420"/>
                  </a:lnTo>
                  <a:lnTo>
                    <a:pt x="9411" y="1420"/>
                  </a:lnTo>
                  <a:lnTo>
                    <a:pt x="9410" y="1424"/>
                  </a:lnTo>
                  <a:lnTo>
                    <a:pt x="9407" y="1426"/>
                  </a:lnTo>
                  <a:lnTo>
                    <a:pt x="9405" y="1427"/>
                  </a:lnTo>
                  <a:lnTo>
                    <a:pt x="9401" y="1429"/>
                  </a:lnTo>
                  <a:lnTo>
                    <a:pt x="9401" y="1429"/>
                  </a:lnTo>
                  <a:lnTo>
                    <a:pt x="9368" y="1434"/>
                  </a:lnTo>
                  <a:lnTo>
                    <a:pt x="9368" y="1434"/>
                  </a:lnTo>
                  <a:lnTo>
                    <a:pt x="9333" y="1437"/>
                  </a:lnTo>
                  <a:lnTo>
                    <a:pt x="9333" y="1437"/>
                  </a:lnTo>
                  <a:lnTo>
                    <a:pt x="9330" y="1437"/>
                  </a:lnTo>
                  <a:lnTo>
                    <a:pt x="9327" y="1440"/>
                  </a:lnTo>
                  <a:lnTo>
                    <a:pt x="9326" y="1442"/>
                  </a:lnTo>
                  <a:lnTo>
                    <a:pt x="9325" y="1445"/>
                  </a:lnTo>
                  <a:lnTo>
                    <a:pt x="9325" y="1445"/>
                  </a:lnTo>
                  <a:lnTo>
                    <a:pt x="9324" y="1451"/>
                  </a:lnTo>
                  <a:lnTo>
                    <a:pt x="9324" y="1451"/>
                  </a:lnTo>
                  <a:lnTo>
                    <a:pt x="9320" y="1464"/>
                  </a:lnTo>
                  <a:lnTo>
                    <a:pt x="9320" y="1464"/>
                  </a:lnTo>
                  <a:lnTo>
                    <a:pt x="9315" y="1483"/>
                  </a:lnTo>
                  <a:lnTo>
                    <a:pt x="9315" y="1483"/>
                  </a:lnTo>
                  <a:lnTo>
                    <a:pt x="9315" y="1487"/>
                  </a:lnTo>
                  <a:lnTo>
                    <a:pt x="9316" y="1489"/>
                  </a:lnTo>
                  <a:lnTo>
                    <a:pt x="9317" y="1493"/>
                  </a:lnTo>
                  <a:lnTo>
                    <a:pt x="9320" y="1494"/>
                  </a:lnTo>
                  <a:lnTo>
                    <a:pt x="9320" y="1494"/>
                  </a:lnTo>
                  <a:lnTo>
                    <a:pt x="9348" y="1513"/>
                  </a:lnTo>
                  <a:lnTo>
                    <a:pt x="9348" y="1513"/>
                  </a:lnTo>
                  <a:lnTo>
                    <a:pt x="9377" y="1532"/>
                  </a:lnTo>
                  <a:lnTo>
                    <a:pt x="9377" y="1532"/>
                  </a:lnTo>
                  <a:lnTo>
                    <a:pt x="9379" y="1535"/>
                  </a:lnTo>
                  <a:lnTo>
                    <a:pt x="9380" y="1537"/>
                  </a:lnTo>
                  <a:lnTo>
                    <a:pt x="9382" y="1541"/>
                  </a:lnTo>
                  <a:lnTo>
                    <a:pt x="9380" y="1545"/>
                  </a:lnTo>
                  <a:lnTo>
                    <a:pt x="9380" y="1545"/>
                  </a:lnTo>
                  <a:lnTo>
                    <a:pt x="9375" y="1562"/>
                  </a:lnTo>
                  <a:lnTo>
                    <a:pt x="9375" y="1562"/>
                  </a:lnTo>
                  <a:lnTo>
                    <a:pt x="9369" y="1579"/>
                  </a:lnTo>
                  <a:lnTo>
                    <a:pt x="9369" y="1579"/>
                  </a:lnTo>
                  <a:lnTo>
                    <a:pt x="9368" y="1582"/>
                  </a:lnTo>
                  <a:lnTo>
                    <a:pt x="9365" y="1584"/>
                  </a:lnTo>
                  <a:lnTo>
                    <a:pt x="9362" y="1585"/>
                  </a:lnTo>
                  <a:lnTo>
                    <a:pt x="9359" y="1585"/>
                  </a:lnTo>
                  <a:lnTo>
                    <a:pt x="9359" y="1585"/>
                  </a:lnTo>
                  <a:lnTo>
                    <a:pt x="9325" y="1584"/>
                  </a:lnTo>
                  <a:lnTo>
                    <a:pt x="9325" y="1584"/>
                  </a:lnTo>
                  <a:lnTo>
                    <a:pt x="9290" y="1582"/>
                  </a:lnTo>
                  <a:lnTo>
                    <a:pt x="9290" y="1582"/>
                  </a:lnTo>
                  <a:lnTo>
                    <a:pt x="9287" y="1582"/>
                  </a:lnTo>
                  <a:lnTo>
                    <a:pt x="9284" y="1583"/>
                  </a:lnTo>
                  <a:lnTo>
                    <a:pt x="9282" y="1585"/>
                  </a:lnTo>
                  <a:lnTo>
                    <a:pt x="9280" y="1588"/>
                  </a:lnTo>
                  <a:lnTo>
                    <a:pt x="9280" y="1588"/>
                  </a:lnTo>
                  <a:lnTo>
                    <a:pt x="9272" y="1606"/>
                  </a:lnTo>
                  <a:lnTo>
                    <a:pt x="9272" y="1606"/>
                  </a:lnTo>
                  <a:lnTo>
                    <a:pt x="9264" y="1624"/>
                  </a:lnTo>
                  <a:lnTo>
                    <a:pt x="9264" y="1624"/>
                  </a:lnTo>
                  <a:lnTo>
                    <a:pt x="9263" y="1627"/>
                  </a:lnTo>
                  <a:lnTo>
                    <a:pt x="9263" y="1630"/>
                  </a:lnTo>
                  <a:lnTo>
                    <a:pt x="9264" y="1633"/>
                  </a:lnTo>
                  <a:lnTo>
                    <a:pt x="9267" y="1636"/>
                  </a:lnTo>
                  <a:lnTo>
                    <a:pt x="9267" y="1636"/>
                  </a:lnTo>
                  <a:lnTo>
                    <a:pt x="9291" y="1659"/>
                  </a:lnTo>
                  <a:lnTo>
                    <a:pt x="9291" y="1659"/>
                  </a:lnTo>
                  <a:lnTo>
                    <a:pt x="9316" y="1683"/>
                  </a:lnTo>
                  <a:lnTo>
                    <a:pt x="9316" y="1683"/>
                  </a:lnTo>
                  <a:lnTo>
                    <a:pt x="9319" y="1686"/>
                  </a:lnTo>
                  <a:lnTo>
                    <a:pt x="9319" y="1689"/>
                  </a:lnTo>
                  <a:lnTo>
                    <a:pt x="9319" y="1693"/>
                  </a:lnTo>
                  <a:lnTo>
                    <a:pt x="9319" y="1695"/>
                  </a:lnTo>
                  <a:lnTo>
                    <a:pt x="9309" y="1712"/>
                  </a:lnTo>
                  <a:lnTo>
                    <a:pt x="9309" y="1712"/>
                  </a:lnTo>
                  <a:lnTo>
                    <a:pt x="9305" y="1720"/>
                  </a:lnTo>
                  <a:lnTo>
                    <a:pt x="9305" y="1720"/>
                  </a:lnTo>
                  <a:lnTo>
                    <a:pt x="9301" y="1727"/>
                  </a:lnTo>
                  <a:lnTo>
                    <a:pt x="9301" y="1727"/>
                  </a:lnTo>
                  <a:lnTo>
                    <a:pt x="9299" y="1730"/>
                  </a:lnTo>
                  <a:lnTo>
                    <a:pt x="9295" y="1732"/>
                  </a:lnTo>
                  <a:lnTo>
                    <a:pt x="9293" y="1733"/>
                  </a:lnTo>
                  <a:lnTo>
                    <a:pt x="9289" y="1732"/>
                  </a:lnTo>
                  <a:lnTo>
                    <a:pt x="9289" y="1732"/>
                  </a:lnTo>
                  <a:lnTo>
                    <a:pt x="9256" y="1725"/>
                  </a:lnTo>
                  <a:lnTo>
                    <a:pt x="9256" y="1725"/>
                  </a:lnTo>
                  <a:lnTo>
                    <a:pt x="9222" y="1716"/>
                  </a:lnTo>
                  <a:lnTo>
                    <a:pt x="9222" y="1716"/>
                  </a:lnTo>
                  <a:lnTo>
                    <a:pt x="9220" y="1716"/>
                  </a:lnTo>
                  <a:lnTo>
                    <a:pt x="9216" y="1717"/>
                  </a:lnTo>
                  <a:lnTo>
                    <a:pt x="9214" y="1718"/>
                  </a:lnTo>
                  <a:lnTo>
                    <a:pt x="9211" y="1721"/>
                  </a:lnTo>
                  <a:lnTo>
                    <a:pt x="9211" y="1721"/>
                  </a:lnTo>
                  <a:lnTo>
                    <a:pt x="9200" y="1737"/>
                  </a:lnTo>
                  <a:lnTo>
                    <a:pt x="9200" y="1737"/>
                  </a:lnTo>
                  <a:lnTo>
                    <a:pt x="9193" y="1748"/>
                  </a:lnTo>
                  <a:lnTo>
                    <a:pt x="9193" y="1748"/>
                  </a:lnTo>
                  <a:lnTo>
                    <a:pt x="9189" y="1754"/>
                  </a:lnTo>
                  <a:lnTo>
                    <a:pt x="9189" y="1754"/>
                  </a:lnTo>
                  <a:lnTo>
                    <a:pt x="9188" y="1757"/>
                  </a:lnTo>
                  <a:lnTo>
                    <a:pt x="9188" y="1759"/>
                  </a:lnTo>
                  <a:lnTo>
                    <a:pt x="9188" y="1763"/>
                  </a:lnTo>
                  <a:lnTo>
                    <a:pt x="9189" y="1765"/>
                  </a:lnTo>
                  <a:lnTo>
                    <a:pt x="9189" y="1765"/>
                  </a:lnTo>
                  <a:lnTo>
                    <a:pt x="9210" y="1792"/>
                  </a:lnTo>
                  <a:lnTo>
                    <a:pt x="9210" y="1792"/>
                  </a:lnTo>
                  <a:lnTo>
                    <a:pt x="9230" y="1821"/>
                  </a:lnTo>
                  <a:lnTo>
                    <a:pt x="9230" y="1821"/>
                  </a:lnTo>
                  <a:lnTo>
                    <a:pt x="9232" y="1825"/>
                  </a:lnTo>
                  <a:lnTo>
                    <a:pt x="9232" y="1827"/>
                  </a:lnTo>
                  <a:lnTo>
                    <a:pt x="9231" y="1831"/>
                  </a:lnTo>
                  <a:lnTo>
                    <a:pt x="9230" y="1833"/>
                  </a:lnTo>
                  <a:lnTo>
                    <a:pt x="9208" y="1862"/>
                  </a:lnTo>
                  <a:lnTo>
                    <a:pt x="9208" y="1862"/>
                  </a:lnTo>
                  <a:lnTo>
                    <a:pt x="9205" y="1864"/>
                  </a:lnTo>
                  <a:lnTo>
                    <a:pt x="9201" y="1865"/>
                  </a:lnTo>
                  <a:lnTo>
                    <a:pt x="9198" y="1865"/>
                  </a:lnTo>
                  <a:lnTo>
                    <a:pt x="9195" y="1865"/>
                  </a:lnTo>
                  <a:lnTo>
                    <a:pt x="9195" y="1865"/>
                  </a:lnTo>
                  <a:lnTo>
                    <a:pt x="9163" y="1852"/>
                  </a:lnTo>
                  <a:lnTo>
                    <a:pt x="9163" y="1852"/>
                  </a:lnTo>
                  <a:lnTo>
                    <a:pt x="9132" y="1837"/>
                  </a:lnTo>
                  <a:lnTo>
                    <a:pt x="9132" y="1837"/>
                  </a:lnTo>
                  <a:lnTo>
                    <a:pt x="9129" y="1837"/>
                  </a:lnTo>
                  <a:lnTo>
                    <a:pt x="9126" y="1837"/>
                  </a:lnTo>
                  <a:lnTo>
                    <a:pt x="9123" y="1838"/>
                  </a:lnTo>
                  <a:lnTo>
                    <a:pt x="9120" y="1839"/>
                  </a:lnTo>
                  <a:lnTo>
                    <a:pt x="9120" y="1839"/>
                  </a:lnTo>
                  <a:lnTo>
                    <a:pt x="9106" y="1854"/>
                  </a:lnTo>
                  <a:lnTo>
                    <a:pt x="9106" y="1854"/>
                  </a:lnTo>
                  <a:lnTo>
                    <a:pt x="9093" y="1868"/>
                  </a:lnTo>
                  <a:lnTo>
                    <a:pt x="9093" y="1868"/>
                  </a:lnTo>
                  <a:lnTo>
                    <a:pt x="9090" y="1870"/>
                  </a:lnTo>
                  <a:lnTo>
                    <a:pt x="9090" y="1874"/>
                  </a:lnTo>
                  <a:lnTo>
                    <a:pt x="9090" y="1878"/>
                  </a:lnTo>
                  <a:lnTo>
                    <a:pt x="9092" y="1880"/>
                  </a:lnTo>
                  <a:lnTo>
                    <a:pt x="9092" y="1880"/>
                  </a:lnTo>
                  <a:lnTo>
                    <a:pt x="9106" y="1911"/>
                  </a:lnTo>
                  <a:lnTo>
                    <a:pt x="9106" y="1911"/>
                  </a:lnTo>
                  <a:lnTo>
                    <a:pt x="9121" y="1942"/>
                  </a:lnTo>
                  <a:lnTo>
                    <a:pt x="9121" y="1942"/>
                  </a:lnTo>
                  <a:lnTo>
                    <a:pt x="9123" y="1945"/>
                  </a:lnTo>
                  <a:lnTo>
                    <a:pt x="9123" y="1948"/>
                  </a:lnTo>
                  <a:lnTo>
                    <a:pt x="9121" y="1952"/>
                  </a:lnTo>
                  <a:lnTo>
                    <a:pt x="9119" y="1954"/>
                  </a:lnTo>
                  <a:lnTo>
                    <a:pt x="9119" y="1954"/>
                  </a:lnTo>
                  <a:lnTo>
                    <a:pt x="9111" y="1960"/>
                  </a:lnTo>
                  <a:lnTo>
                    <a:pt x="9111" y="1960"/>
                  </a:lnTo>
                  <a:lnTo>
                    <a:pt x="9105" y="1966"/>
                  </a:lnTo>
                  <a:lnTo>
                    <a:pt x="9092" y="1977"/>
                  </a:lnTo>
                  <a:lnTo>
                    <a:pt x="9092" y="1977"/>
                  </a:lnTo>
                  <a:lnTo>
                    <a:pt x="9089" y="1980"/>
                  </a:lnTo>
                  <a:lnTo>
                    <a:pt x="9086" y="1980"/>
                  </a:lnTo>
                  <a:lnTo>
                    <a:pt x="9082" y="1980"/>
                  </a:lnTo>
                  <a:lnTo>
                    <a:pt x="9079" y="1979"/>
                  </a:lnTo>
                  <a:lnTo>
                    <a:pt x="9079" y="1979"/>
                  </a:lnTo>
                  <a:lnTo>
                    <a:pt x="9051" y="1960"/>
                  </a:lnTo>
                  <a:lnTo>
                    <a:pt x="9051" y="1960"/>
                  </a:lnTo>
                  <a:lnTo>
                    <a:pt x="9021" y="1940"/>
                  </a:lnTo>
                  <a:lnTo>
                    <a:pt x="9021" y="1940"/>
                  </a:lnTo>
                  <a:lnTo>
                    <a:pt x="9019" y="1939"/>
                  </a:lnTo>
                  <a:lnTo>
                    <a:pt x="9016" y="1939"/>
                  </a:lnTo>
                  <a:lnTo>
                    <a:pt x="9013" y="1939"/>
                  </a:lnTo>
                  <a:lnTo>
                    <a:pt x="9010" y="1940"/>
                  </a:lnTo>
                  <a:lnTo>
                    <a:pt x="9010" y="1940"/>
                  </a:lnTo>
                  <a:lnTo>
                    <a:pt x="8994" y="1953"/>
                  </a:lnTo>
                  <a:lnTo>
                    <a:pt x="8994" y="1953"/>
                  </a:lnTo>
                  <a:lnTo>
                    <a:pt x="8978" y="1964"/>
                  </a:lnTo>
                  <a:lnTo>
                    <a:pt x="8978" y="1964"/>
                  </a:lnTo>
                  <a:lnTo>
                    <a:pt x="8976" y="1966"/>
                  </a:lnTo>
                  <a:lnTo>
                    <a:pt x="8975" y="1969"/>
                  </a:lnTo>
                  <a:lnTo>
                    <a:pt x="8973" y="1973"/>
                  </a:lnTo>
                  <a:lnTo>
                    <a:pt x="8975" y="1976"/>
                  </a:lnTo>
                  <a:lnTo>
                    <a:pt x="8975" y="1976"/>
                  </a:lnTo>
                  <a:lnTo>
                    <a:pt x="8984" y="2008"/>
                  </a:lnTo>
                  <a:lnTo>
                    <a:pt x="8984" y="2008"/>
                  </a:lnTo>
                  <a:lnTo>
                    <a:pt x="8993" y="2042"/>
                  </a:lnTo>
                  <a:lnTo>
                    <a:pt x="8993" y="2042"/>
                  </a:lnTo>
                  <a:lnTo>
                    <a:pt x="8994" y="2045"/>
                  </a:lnTo>
                  <a:lnTo>
                    <a:pt x="8993" y="2048"/>
                  </a:lnTo>
                  <a:lnTo>
                    <a:pt x="8992" y="2051"/>
                  </a:lnTo>
                  <a:lnTo>
                    <a:pt x="8989" y="2054"/>
                  </a:lnTo>
                  <a:lnTo>
                    <a:pt x="8989" y="2054"/>
                  </a:lnTo>
                  <a:lnTo>
                    <a:pt x="8973" y="2063"/>
                  </a:lnTo>
                  <a:lnTo>
                    <a:pt x="8973" y="2063"/>
                  </a:lnTo>
                  <a:lnTo>
                    <a:pt x="8957" y="2072"/>
                  </a:lnTo>
                  <a:lnTo>
                    <a:pt x="8957" y="2072"/>
                  </a:lnTo>
                  <a:lnTo>
                    <a:pt x="8955" y="2074"/>
                  </a:lnTo>
                  <a:lnTo>
                    <a:pt x="8951" y="2074"/>
                  </a:lnTo>
                  <a:lnTo>
                    <a:pt x="8949" y="2072"/>
                  </a:lnTo>
                  <a:lnTo>
                    <a:pt x="8945" y="2071"/>
                  </a:lnTo>
                  <a:lnTo>
                    <a:pt x="8945" y="2071"/>
                  </a:lnTo>
                  <a:lnTo>
                    <a:pt x="8920" y="2048"/>
                  </a:lnTo>
                  <a:lnTo>
                    <a:pt x="8920" y="2048"/>
                  </a:lnTo>
                  <a:lnTo>
                    <a:pt x="8896" y="2023"/>
                  </a:lnTo>
                  <a:lnTo>
                    <a:pt x="8896" y="2023"/>
                  </a:lnTo>
                  <a:lnTo>
                    <a:pt x="8893" y="2022"/>
                  </a:lnTo>
                  <a:lnTo>
                    <a:pt x="8891" y="2021"/>
                  </a:lnTo>
                  <a:lnTo>
                    <a:pt x="8887" y="2021"/>
                  </a:lnTo>
                  <a:lnTo>
                    <a:pt x="8884" y="2022"/>
                  </a:lnTo>
                  <a:lnTo>
                    <a:pt x="8849" y="2039"/>
                  </a:lnTo>
                  <a:lnTo>
                    <a:pt x="8849" y="2039"/>
                  </a:lnTo>
                  <a:lnTo>
                    <a:pt x="8846" y="2040"/>
                  </a:lnTo>
                  <a:lnTo>
                    <a:pt x="8844" y="2043"/>
                  </a:lnTo>
                  <a:lnTo>
                    <a:pt x="8843" y="2047"/>
                  </a:lnTo>
                  <a:lnTo>
                    <a:pt x="8843" y="2049"/>
                  </a:lnTo>
                  <a:lnTo>
                    <a:pt x="8843" y="2049"/>
                  </a:lnTo>
                  <a:lnTo>
                    <a:pt x="8846" y="2084"/>
                  </a:lnTo>
                  <a:lnTo>
                    <a:pt x="8846" y="2084"/>
                  </a:lnTo>
                  <a:lnTo>
                    <a:pt x="8850" y="2118"/>
                  </a:lnTo>
                  <a:lnTo>
                    <a:pt x="8850" y="2118"/>
                  </a:lnTo>
                  <a:lnTo>
                    <a:pt x="8850" y="2121"/>
                  </a:lnTo>
                  <a:lnTo>
                    <a:pt x="8849" y="2124"/>
                  </a:lnTo>
                  <a:lnTo>
                    <a:pt x="8846" y="2127"/>
                  </a:lnTo>
                  <a:lnTo>
                    <a:pt x="8844" y="2129"/>
                  </a:lnTo>
                  <a:lnTo>
                    <a:pt x="8825" y="2135"/>
                  </a:lnTo>
                  <a:lnTo>
                    <a:pt x="8809" y="2142"/>
                  </a:lnTo>
                  <a:lnTo>
                    <a:pt x="8809" y="2142"/>
                  </a:lnTo>
                  <a:lnTo>
                    <a:pt x="8807" y="2143"/>
                  </a:lnTo>
                  <a:lnTo>
                    <a:pt x="8803" y="2142"/>
                  </a:lnTo>
                  <a:lnTo>
                    <a:pt x="8799" y="2140"/>
                  </a:lnTo>
                  <a:lnTo>
                    <a:pt x="8797" y="2138"/>
                  </a:lnTo>
                  <a:lnTo>
                    <a:pt x="8797" y="2138"/>
                  </a:lnTo>
                  <a:lnTo>
                    <a:pt x="8777" y="2111"/>
                  </a:lnTo>
                  <a:lnTo>
                    <a:pt x="8777" y="2111"/>
                  </a:lnTo>
                  <a:lnTo>
                    <a:pt x="8756" y="2082"/>
                  </a:lnTo>
                  <a:lnTo>
                    <a:pt x="8756" y="2082"/>
                  </a:lnTo>
                  <a:lnTo>
                    <a:pt x="8755" y="2080"/>
                  </a:lnTo>
                  <a:lnTo>
                    <a:pt x="8751" y="2079"/>
                  </a:lnTo>
                  <a:lnTo>
                    <a:pt x="8749" y="2079"/>
                  </a:lnTo>
                  <a:lnTo>
                    <a:pt x="8745" y="2079"/>
                  </a:lnTo>
                  <a:lnTo>
                    <a:pt x="8745" y="2079"/>
                  </a:lnTo>
                  <a:lnTo>
                    <a:pt x="8740" y="2080"/>
                  </a:lnTo>
                  <a:lnTo>
                    <a:pt x="8740" y="2080"/>
                  </a:lnTo>
                  <a:lnTo>
                    <a:pt x="8727" y="2085"/>
                  </a:lnTo>
                  <a:lnTo>
                    <a:pt x="8727" y="2085"/>
                  </a:lnTo>
                  <a:lnTo>
                    <a:pt x="8707" y="2090"/>
                  </a:lnTo>
                  <a:lnTo>
                    <a:pt x="8707" y="2090"/>
                  </a:lnTo>
                  <a:lnTo>
                    <a:pt x="8704" y="2091"/>
                  </a:lnTo>
                  <a:lnTo>
                    <a:pt x="8702" y="2093"/>
                  </a:lnTo>
                  <a:lnTo>
                    <a:pt x="8701" y="2096"/>
                  </a:lnTo>
                  <a:lnTo>
                    <a:pt x="8700" y="2098"/>
                  </a:lnTo>
                  <a:lnTo>
                    <a:pt x="8700" y="2098"/>
                  </a:lnTo>
                  <a:lnTo>
                    <a:pt x="8698" y="2133"/>
                  </a:lnTo>
                  <a:lnTo>
                    <a:pt x="8698" y="2133"/>
                  </a:lnTo>
                  <a:lnTo>
                    <a:pt x="8695" y="2167"/>
                  </a:lnTo>
                  <a:lnTo>
                    <a:pt x="8695" y="2167"/>
                  </a:lnTo>
                  <a:lnTo>
                    <a:pt x="8695" y="2171"/>
                  </a:lnTo>
                  <a:lnTo>
                    <a:pt x="8692" y="2174"/>
                  </a:lnTo>
                  <a:lnTo>
                    <a:pt x="8690" y="2176"/>
                  </a:lnTo>
                  <a:lnTo>
                    <a:pt x="8687" y="2177"/>
                  </a:lnTo>
                  <a:lnTo>
                    <a:pt x="8687" y="2177"/>
                  </a:lnTo>
                  <a:lnTo>
                    <a:pt x="8669" y="2181"/>
                  </a:lnTo>
                  <a:lnTo>
                    <a:pt x="8669" y="2181"/>
                  </a:lnTo>
                  <a:lnTo>
                    <a:pt x="8651" y="2183"/>
                  </a:lnTo>
                  <a:lnTo>
                    <a:pt x="8651" y="2183"/>
                  </a:lnTo>
                  <a:lnTo>
                    <a:pt x="8648" y="2183"/>
                  </a:lnTo>
                  <a:lnTo>
                    <a:pt x="8644" y="2182"/>
                  </a:lnTo>
                  <a:lnTo>
                    <a:pt x="8642" y="2181"/>
                  </a:lnTo>
                  <a:lnTo>
                    <a:pt x="8640" y="2179"/>
                  </a:lnTo>
                  <a:lnTo>
                    <a:pt x="8640" y="2179"/>
                  </a:lnTo>
                  <a:lnTo>
                    <a:pt x="8624" y="2148"/>
                  </a:lnTo>
                  <a:lnTo>
                    <a:pt x="8624" y="2148"/>
                  </a:lnTo>
                  <a:lnTo>
                    <a:pt x="8609" y="2117"/>
                  </a:lnTo>
                  <a:lnTo>
                    <a:pt x="8609" y="2117"/>
                  </a:lnTo>
                  <a:lnTo>
                    <a:pt x="8608" y="2114"/>
                  </a:lnTo>
                  <a:lnTo>
                    <a:pt x="8606" y="2112"/>
                  </a:lnTo>
                  <a:lnTo>
                    <a:pt x="8602" y="2111"/>
                  </a:lnTo>
                  <a:lnTo>
                    <a:pt x="8600" y="2111"/>
                  </a:lnTo>
                  <a:lnTo>
                    <a:pt x="8600" y="2111"/>
                  </a:lnTo>
                  <a:lnTo>
                    <a:pt x="8580" y="2113"/>
                  </a:lnTo>
                  <a:lnTo>
                    <a:pt x="8580" y="2113"/>
                  </a:lnTo>
                  <a:lnTo>
                    <a:pt x="8566" y="2114"/>
                  </a:lnTo>
                  <a:lnTo>
                    <a:pt x="8566" y="2114"/>
                  </a:lnTo>
                  <a:lnTo>
                    <a:pt x="8560" y="2114"/>
                  </a:lnTo>
                  <a:lnTo>
                    <a:pt x="8560" y="2114"/>
                  </a:lnTo>
                  <a:lnTo>
                    <a:pt x="8556" y="2116"/>
                  </a:lnTo>
                  <a:lnTo>
                    <a:pt x="8554" y="2117"/>
                  </a:lnTo>
                  <a:lnTo>
                    <a:pt x="8553" y="2119"/>
                  </a:lnTo>
                  <a:lnTo>
                    <a:pt x="8552" y="2123"/>
                  </a:lnTo>
                  <a:lnTo>
                    <a:pt x="8552" y="2123"/>
                  </a:lnTo>
                  <a:lnTo>
                    <a:pt x="8543" y="2156"/>
                  </a:lnTo>
                  <a:lnTo>
                    <a:pt x="8543" y="2156"/>
                  </a:lnTo>
                  <a:lnTo>
                    <a:pt x="8534" y="2190"/>
                  </a:lnTo>
                  <a:lnTo>
                    <a:pt x="8534" y="2190"/>
                  </a:lnTo>
                  <a:lnTo>
                    <a:pt x="8532" y="2192"/>
                  </a:lnTo>
                  <a:lnTo>
                    <a:pt x="8529" y="2195"/>
                  </a:lnTo>
                  <a:lnTo>
                    <a:pt x="8527" y="2197"/>
                  </a:lnTo>
                  <a:lnTo>
                    <a:pt x="8523" y="2197"/>
                  </a:lnTo>
                  <a:lnTo>
                    <a:pt x="8506" y="2197"/>
                  </a:lnTo>
                  <a:lnTo>
                    <a:pt x="8489" y="2197"/>
                  </a:lnTo>
                  <a:lnTo>
                    <a:pt x="8489" y="2197"/>
                  </a:lnTo>
                  <a:lnTo>
                    <a:pt x="8486" y="2197"/>
                  </a:lnTo>
                  <a:lnTo>
                    <a:pt x="8482" y="2196"/>
                  </a:lnTo>
                  <a:lnTo>
                    <a:pt x="8480" y="2193"/>
                  </a:lnTo>
                  <a:lnTo>
                    <a:pt x="8479" y="2190"/>
                  </a:lnTo>
                  <a:lnTo>
                    <a:pt x="8457" y="2124"/>
                  </a:lnTo>
                  <a:lnTo>
                    <a:pt x="8457" y="2124"/>
                  </a:lnTo>
                  <a:lnTo>
                    <a:pt x="8455" y="2122"/>
                  </a:lnTo>
                  <a:lnTo>
                    <a:pt x="8453" y="2119"/>
                  </a:lnTo>
                  <a:lnTo>
                    <a:pt x="8450" y="2118"/>
                  </a:lnTo>
                  <a:lnTo>
                    <a:pt x="8447" y="2117"/>
                  </a:lnTo>
                  <a:lnTo>
                    <a:pt x="8406" y="2117"/>
                  </a:lnTo>
                  <a:lnTo>
                    <a:pt x="8406" y="2117"/>
                  </a:lnTo>
                  <a:lnTo>
                    <a:pt x="8402" y="2118"/>
                  </a:lnTo>
                  <a:lnTo>
                    <a:pt x="8400" y="2119"/>
                  </a:lnTo>
                  <a:lnTo>
                    <a:pt x="8397" y="2122"/>
                  </a:lnTo>
                  <a:lnTo>
                    <a:pt x="8396" y="2124"/>
                  </a:lnTo>
                  <a:lnTo>
                    <a:pt x="8376" y="2190"/>
                  </a:lnTo>
                  <a:lnTo>
                    <a:pt x="8376" y="2190"/>
                  </a:lnTo>
                  <a:lnTo>
                    <a:pt x="8375" y="2193"/>
                  </a:lnTo>
                  <a:lnTo>
                    <a:pt x="8373" y="2196"/>
                  </a:lnTo>
                  <a:lnTo>
                    <a:pt x="8370" y="2197"/>
                  </a:lnTo>
                  <a:lnTo>
                    <a:pt x="8367" y="2197"/>
                  </a:lnTo>
                  <a:lnTo>
                    <a:pt x="8332" y="2197"/>
                  </a:lnTo>
                  <a:lnTo>
                    <a:pt x="8332" y="2197"/>
                  </a:lnTo>
                  <a:lnTo>
                    <a:pt x="8328" y="2197"/>
                  </a:lnTo>
                  <a:lnTo>
                    <a:pt x="8326" y="2196"/>
                  </a:lnTo>
                  <a:lnTo>
                    <a:pt x="8323" y="2193"/>
                  </a:lnTo>
                  <a:lnTo>
                    <a:pt x="8322" y="2190"/>
                  </a:lnTo>
                  <a:lnTo>
                    <a:pt x="8300" y="2124"/>
                  </a:lnTo>
                  <a:lnTo>
                    <a:pt x="8300" y="2124"/>
                  </a:lnTo>
                  <a:lnTo>
                    <a:pt x="8299" y="2122"/>
                  </a:lnTo>
                  <a:lnTo>
                    <a:pt x="8296" y="2119"/>
                  </a:lnTo>
                  <a:lnTo>
                    <a:pt x="8294" y="2118"/>
                  </a:lnTo>
                  <a:lnTo>
                    <a:pt x="8290" y="2117"/>
                  </a:lnTo>
                  <a:lnTo>
                    <a:pt x="8248" y="2117"/>
                  </a:lnTo>
                  <a:lnTo>
                    <a:pt x="8248" y="2117"/>
                  </a:lnTo>
                  <a:lnTo>
                    <a:pt x="8246" y="2118"/>
                  </a:lnTo>
                  <a:lnTo>
                    <a:pt x="8242" y="2119"/>
                  </a:lnTo>
                  <a:lnTo>
                    <a:pt x="8239" y="2122"/>
                  </a:lnTo>
                  <a:lnTo>
                    <a:pt x="8238" y="2124"/>
                  </a:lnTo>
                  <a:lnTo>
                    <a:pt x="8220" y="2190"/>
                  </a:lnTo>
                  <a:lnTo>
                    <a:pt x="8220" y="2190"/>
                  </a:lnTo>
                  <a:lnTo>
                    <a:pt x="8217" y="2193"/>
                  </a:lnTo>
                  <a:lnTo>
                    <a:pt x="8216" y="2196"/>
                  </a:lnTo>
                  <a:lnTo>
                    <a:pt x="8212" y="2197"/>
                  </a:lnTo>
                  <a:lnTo>
                    <a:pt x="8210" y="2197"/>
                  </a:lnTo>
                  <a:lnTo>
                    <a:pt x="8191" y="2197"/>
                  </a:lnTo>
                  <a:lnTo>
                    <a:pt x="8175" y="2197"/>
                  </a:lnTo>
                  <a:lnTo>
                    <a:pt x="8175" y="2197"/>
                  </a:lnTo>
                  <a:lnTo>
                    <a:pt x="8172" y="2197"/>
                  </a:lnTo>
                  <a:lnTo>
                    <a:pt x="8169" y="2196"/>
                  </a:lnTo>
                  <a:lnTo>
                    <a:pt x="8167" y="2193"/>
                  </a:lnTo>
                  <a:lnTo>
                    <a:pt x="8165" y="2190"/>
                  </a:lnTo>
                  <a:lnTo>
                    <a:pt x="8143" y="2124"/>
                  </a:lnTo>
                  <a:lnTo>
                    <a:pt x="8143" y="2124"/>
                  </a:lnTo>
                  <a:lnTo>
                    <a:pt x="8142" y="2122"/>
                  </a:lnTo>
                  <a:lnTo>
                    <a:pt x="8140" y="2119"/>
                  </a:lnTo>
                  <a:lnTo>
                    <a:pt x="8136" y="2118"/>
                  </a:lnTo>
                  <a:lnTo>
                    <a:pt x="8133" y="2117"/>
                  </a:lnTo>
                  <a:lnTo>
                    <a:pt x="8092" y="2117"/>
                  </a:lnTo>
                  <a:lnTo>
                    <a:pt x="8092" y="2117"/>
                  </a:lnTo>
                  <a:lnTo>
                    <a:pt x="8088" y="2118"/>
                  </a:lnTo>
                  <a:lnTo>
                    <a:pt x="8085" y="2119"/>
                  </a:lnTo>
                  <a:lnTo>
                    <a:pt x="8083" y="2122"/>
                  </a:lnTo>
                  <a:lnTo>
                    <a:pt x="8082" y="2124"/>
                  </a:lnTo>
                  <a:lnTo>
                    <a:pt x="8062" y="2190"/>
                  </a:lnTo>
                  <a:lnTo>
                    <a:pt x="8062" y="2190"/>
                  </a:lnTo>
                  <a:lnTo>
                    <a:pt x="8061" y="2193"/>
                  </a:lnTo>
                  <a:lnTo>
                    <a:pt x="8058" y="2196"/>
                  </a:lnTo>
                  <a:lnTo>
                    <a:pt x="8056" y="2197"/>
                  </a:lnTo>
                  <a:lnTo>
                    <a:pt x="8052" y="2197"/>
                  </a:lnTo>
                  <a:lnTo>
                    <a:pt x="8018" y="2197"/>
                  </a:lnTo>
                  <a:lnTo>
                    <a:pt x="8018" y="2197"/>
                  </a:lnTo>
                  <a:lnTo>
                    <a:pt x="8015" y="2197"/>
                  </a:lnTo>
                  <a:lnTo>
                    <a:pt x="8011" y="2196"/>
                  </a:lnTo>
                  <a:lnTo>
                    <a:pt x="8009" y="2193"/>
                  </a:lnTo>
                  <a:lnTo>
                    <a:pt x="8008" y="2190"/>
                  </a:lnTo>
                  <a:lnTo>
                    <a:pt x="7987" y="2124"/>
                  </a:lnTo>
                  <a:lnTo>
                    <a:pt x="7987" y="2124"/>
                  </a:lnTo>
                  <a:lnTo>
                    <a:pt x="7984" y="2122"/>
                  </a:lnTo>
                  <a:lnTo>
                    <a:pt x="7982" y="2119"/>
                  </a:lnTo>
                  <a:lnTo>
                    <a:pt x="7979" y="2118"/>
                  </a:lnTo>
                  <a:lnTo>
                    <a:pt x="7977" y="2117"/>
                  </a:lnTo>
                  <a:lnTo>
                    <a:pt x="7935" y="2117"/>
                  </a:lnTo>
                  <a:lnTo>
                    <a:pt x="7935" y="2117"/>
                  </a:lnTo>
                  <a:lnTo>
                    <a:pt x="7931" y="2118"/>
                  </a:lnTo>
                  <a:lnTo>
                    <a:pt x="7929" y="2119"/>
                  </a:lnTo>
                  <a:lnTo>
                    <a:pt x="7926" y="2122"/>
                  </a:lnTo>
                  <a:lnTo>
                    <a:pt x="7925" y="2124"/>
                  </a:lnTo>
                  <a:lnTo>
                    <a:pt x="7905" y="2190"/>
                  </a:lnTo>
                  <a:lnTo>
                    <a:pt x="7905" y="2190"/>
                  </a:lnTo>
                  <a:lnTo>
                    <a:pt x="7904" y="2193"/>
                  </a:lnTo>
                  <a:lnTo>
                    <a:pt x="7902" y="2196"/>
                  </a:lnTo>
                  <a:lnTo>
                    <a:pt x="7899" y="2197"/>
                  </a:lnTo>
                  <a:lnTo>
                    <a:pt x="7895" y="2197"/>
                  </a:lnTo>
                  <a:lnTo>
                    <a:pt x="7877" y="2197"/>
                  </a:lnTo>
                  <a:lnTo>
                    <a:pt x="7861" y="2197"/>
                  </a:lnTo>
                  <a:lnTo>
                    <a:pt x="7861" y="2197"/>
                  </a:lnTo>
                  <a:lnTo>
                    <a:pt x="7858" y="2197"/>
                  </a:lnTo>
                  <a:lnTo>
                    <a:pt x="7855" y="2196"/>
                  </a:lnTo>
                  <a:lnTo>
                    <a:pt x="7852" y="2193"/>
                  </a:lnTo>
                  <a:lnTo>
                    <a:pt x="7851" y="2190"/>
                  </a:lnTo>
                  <a:lnTo>
                    <a:pt x="7829" y="2124"/>
                  </a:lnTo>
                  <a:lnTo>
                    <a:pt x="7829" y="2124"/>
                  </a:lnTo>
                  <a:lnTo>
                    <a:pt x="7828" y="2122"/>
                  </a:lnTo>
                  <a:lnTo>
                    <a:pt x="7825" y="2119"/>
                  </a:lnTo>
                  <a:lnTo>
                    <a:pt x="7823" y="2118"/>
                  </a:lnTo>
                  <a:lnTo>
                    <a:pt x="7819" y="2117"/>
                  </a:lnTo>
                  <a:lnTo>
                    <a:pt x="7777" y="2117"/>
                  </a:lnTo>
                  <a:lnTo>
                    <a:pt x="7777" y="2117"/>
                  </a:lnTo>
                  <a:lnTo>
                    <a:pt x="7775" y="2118"/>
                  </a:lnTo>
                  <a:lnTo>
                    <a:pt x="7772" y="2119"/>
                  </a:lnTo>
                  <a:lnTo>
                    <a:pt x="7770" y="2122"/>
                  </a:lnTo>
                  <a:lnTo>
                    <a:pt x="7768" y="2124"/>
                  </a:lnTo>
                  <a:lnTo>
                    <a:pt x="7749" y="2190"/>
                  </a:lnTo>
                  <a:lnTo>
                    <a:pt x="7749" y="2190"/>
                  </a:lnTo>
                  <a:lnTo>
                    <a:pt x="7747" y="2193"/>
                  </a:lnTo>
                  <a:lnTo>
                    <a:pt x="7745" y="2196"/>
                  </a:lnTo>
                  <a:lnTo>
                    <a:pt x="7741" y="2197"/>
                  </a:lnTo>
                  <a:lnTo>
                    <a:pt x="7739" y="2197"/>
                  </a:lnTo>
                  <a:lnTo>
                    <a:pt x="7704" y="2197"/>
                  </a:lnTo>
                  <a:lnTo>
                    <a:pt x="7704" y="2197"/>
                  </a:lnTo>
                  <a:lnTo>
                    <a:pt x="7701" y="2197"/>
                  </a:lnTo>
                  <a:lnTo>
                    <a:pt x="7698" y="2196"/>
                  </a:lnTo>
                  <a:lnTo>
                    <a:pt x="7696" y="2193"/>
                  </a:lnTo>
                  <a:lnTo>
                    <a:pt x="7694" y="2190"/>
                  </a:lnTo>
                  <a:lnTo>
                    <a:pt x="7672" y="2124"/>
                  </a:lnTo>
                  <a:lnTo>
                    <a:pt x="7672" y="2124"/>
                  </a:lnTo>
                  <a:lnTo>
                    <a:pt x="7671" y="2122"/>
                  </a:lnTo>
                  <a:lnTo>
                    <a:pt x="7668" y="2119"/>
                  </a:lnTo>
                  <a:lnTo>
                    <a:pt x="7666" y="2118"/>
                  </a:lnTo>
                  <a:lnTo>
                    <a:pt x="7662" y="2117"/>
                  </a:lnTo>
                  <a:lnTo>
                    <a:pt x="7620" y="2117"/>
                  </a:lnTo>
                  <a:lnTo>
                    <a:pt x="7620" y="2117"/>
                  </a:lnTo>
                  <a:lnTo>
                    <a:pt x="7618" y="2118"/>
                  </a:lnTo>
                  <a:lnTo>
                    <a:pt x="7614" y="2119"/>
                  </a:lnTo>
                  <a:lnTo>
                    <a:pt x="7612" y="2122"/>
                  </a:lnTo>
                  <a:lnTo>
                    <a:pt x="7611" y="2124"/>
                  </a:lnTo>
                  <a:lnTo>
                    <a:pt x="7592" y="2190"/>
                  </a:lnTo>
                  <a:lnTo>
                    <a:pt x="7592" y="2190"/>
                  </a:lnTo>
                  <a:lnTo>
                    <a:pt x="7590" y="2193"/>
                  </a:lnTo>
                  <a:lnTo>
                    <a:pt x="7588" y="2196"/>
                  </a:lnTo>
                  <a:lnTo>
                    <a:pt x="7585" y="2197"/>
                  </a:lnTo>
                  <a:lnTo>
                    <a:pt x="7582" y="2197"/>
                  </a:lnTo>
                  <a:lnTo>
                    <a:pt x="7564" y="2197"/>
                  </a:lnTo>
                  <a:lnTo>
                    <a:pt x="7548" y="2197"/>
                  </a:lnTo>
                  <a:lnTo>
                    <a:pt x="7548" y="2197"/>
                  </a:lnTo>
                  <a:lnTo>
                    <a:pt x="7544" y="2197"/>
                  </a:lnTo>
                  <a:lnTo>
                    <a:pt x="7541" y="2196"/>
                  </a:lnTo>
                  <a:lnTo>
                    <a:pt x="7539" y="2193"/>
                  </a:lnTo>
                  <a:lnTo>
                    <a:pt x="7537" y="2190"/>
                  </a:lnTo>
                  <a:lnTo>
                    <a:pt x="7516" y="2124"/>
                  </a:lnTo>
                  <a:lnTo>
                    <a:pt x="7516" y="2124"/>
                  </a:lnTo>
                  <a:lnTo>
                    <a:pt x="7514" y="2122"/>
                  </a:lnTo>
                  <a:lnTo>
                    <a:pt x="7512" y="2119"/>
                  </a:lnTo>
                  <a:lnTo>
                    <a:pt x="7508" y="2118"/>
                  </a:lnTo>
                  <a:lnTo>
                    <a:pt x="7506" y="2117"/>
                  </a:lnTo>
                  <a:lnTo>
                    <a:pt x="7464" y="2117"/>
                  </a:lnTo>
                  <a:lnTo>
                    <a:pt x="7464" y="2117"/>
                  </a:lnTo>
                  <a:lnTo>
                    <a:pt x="7460" y="2118"/>
                  </a:lnTo>
                  <a:lnTo>
                    <a:pt x="7458" y="2119"/>
                  </a:lnTo>
                  <a:lnTo>
                    <a:pt x="7455" y="2122"/>
                  </a:lnTo>
                  <a:lnTo>
                    <a:pt x="7454" y="2124"/>
                  </a:lnTo>
                  <a:lnTo>
                    <a:pt x="7434" y="2190"/>
                  </a:lnTo>
                  <a:lnTo>
                    <a:pt x="7434" y="2190"/>
                  </a:lnTo>
                  <a:lnTo>
                    <a:pt x="7433" y="2193"/>
                  </a:lnTo>
                  <a:lnTo>
                    <a:pt x="7430" y="2196"/>
                  </a:lnTo>
                  <a:lnTo>
                    <a:pt x="7428" y="2197"/>
                  </a:lnTo>
                  <a:lnTo>
                    <a:pt x="7424" y="2197"/>
                  </a:lnTo>
                  <a:lnTo>
                    <a:pt x="7390" y="2197"/>
                  </a:lnTo>
                  <a:lnTo>
                    <a:pt x="7390" y="2197"/>
                  </a:lnTo>
                  <a:lnTo>
                    <a:pt x="7387" y="2197"/>
                  </a:lnTo>
                  <a:lnTo>
                    <a:pt x="7384" y="2196"/>
                  </a:lnTo>
                  <a:lnTo>
                    <a:pt x="7381" y="2193"/>
                  </a:lnTo>
                  <a:lnTo>
                    <a:pt x="7380" y="2190"/>
                  </a:lnTo>
                  <a:lnTo>
                    <a:pt x="7359" y="2124"/>
                  </a:lnTo>
                  <a:lnTo>
                    <a:pt x="7359" y="2124"/>
                  </a:lnTo>
                  <a:lnTo>
                    <a:pt x="7356" y="2122"/>
                  </a:lnTo>
                  <a:lnTo>
                    <a:pt x="7354" y="2119"/>
                  </a:lnTo>
                  <a:lnTo>
                    <a:pt x="7352" y="2118"/>
                  </a:lnTo>
                  <a:lnTo>
                    <a:pt x="7348" y="2117"/>
                  </a:lnTo>
                  <a:lnTo>
                    <a:pt x="7307" y="2117"/>
                  </a:lnTo>
                  <a:lnTo>
                    <a:pt x="7307" y="2117"/>
                  </a:lnTo>
                  <a:lnTo>
                    <a:pt x="7303" y="2118"/>
                  </a:lnTo>
                  <a:lnTo>
                    <a:pt x="7301" y="2119"/>
                  </a:lnTo>
                  <a:lnTo>
                    <a:pt x="7299" y="2122"/>
                  </a:lnTo>
                  <a:lnTo>
                    <a:pt x="7297" y="2124"/>
                  </a:lnTo>
                  <a:lnTo>
                    <a:pt x="7278" y="2190"/>
                  </a:lnTo>
                  <a:lnTo>
                    <a:pt x="7278" y="2190"/>
                  </a:lnTo>
                  <a:lnTo>
                    <a:pt x="7276" y="2193"/>
                  </a:lnTo>
                  <a:lnTo>
                    <a:pt x="7274" y="2196"/>
                  </a:lnTo>
                  <a:lnTo>
                    <a:pt x="7271" y="2197"/>
                  </a:lnTo>
                  <a:lnTo>
                    <a:pt x="7268" y="2197"/>
                  </a:lnTo>
                  <a:lnTo>
                    <a:pt x="7249" y="2197"/>
                  </a:lnTo>
                  <a:lnTo>
                    <a:pt x="7233" y="2197"/>
                  </a:lnTo>
                  <a:lnTo>
                    <a:pt x="7233" y="2197"/>
                  </a:lnTo>
                  <a:lnTo>
                    <a:pt x="7229" y="2197"/>
                  </a:lnTo>
                  <a:lnTo>
                    <a:pt x="7227" y="2196"/>
                  </a:lnTo>
                  <a:lnTo>
                    <a:pt x="7225" y="2193"/>
                  </a:lnTo>
                  <a:lnTo>
                    <a:pt x="7223" y="2190"/>
                  </a:lnTo>
                  <a:lnTo>
                    <a:pt x="7201" y="2124"/>
                  </a:lnTo>
                  <a:lnTo>
                    <a:pt x="7201" y="2124"/>
                  </a:lnTo>
                  <a:lnTo>
                    <a:pt x="7200" y="2122"/>
                  </a:lnTo>
                  <a:lnTo>
                    <a:pt x="7197" y="2119"/>
                  </a:lnTo>
                  <a:lnTo>
                    <a:pt x="7195" y="2118"/>
                  </a:lnTo>
                  <a:lnTo>
                    <a:pt x="7191" y="2117"/>
                  </a:lnTo>
                  <a:lnTo>
                    <a:pt x="7149" y="2117"/>
                  </a:lnTo>
                  <a:lnTo>
                    <a:pt x="7149" y="2117"/>
                  </a:lnTo>
                  <a:lnTo>
                    <a:pt x="7147" y="2118"/>
                  </a:lnTo>
                  <a:lnTo>
                    <a:pt x="7143" y="2119"/>
                  </a:lnTo>
                  <a:lnTo>
                    <a:pt x="7142" y="2122"/>
                  </a:lnTo>
                  <a:lnTo>
                    <a:pt x="7139" y="2124"/>
                  </a:lnTo>
                  <a:lnTo>
                    <a:pt x="7121" y="2190"/>
                  </a:lnTo>
                  <a:lnTo>
                    <a:pt x="7121" y="2190"/>
                  </a:lnTo>
                  <a:lnTo>
                    <a:pt x="7120" y="2193"/>
                  </a:lnTo>
                  <a:lnTo>
                    <a:pt x="7117" y="2196"/>
                  </a:lnTo>
                  <a:lnTo>
                    <a:pt x="7114" y="2197"/>
                  </a:lnTo>
                  <a:lnTo>
                    <a:pt x="7111" y="2197"/>
                  </a:lnTo>
                  <a:lnTo>
                    <a:pt x="7077" y="2197"/>
                  </a:lnTo>
                  <a:lnTo>
                    <a:pt x="7077" y="2197"/>
                  </a:lnTo>
                  <a:lnTo>
                    <a:pt x="7073" y="2197"/>
                  </a:lnTo>
                  <a:lnTo>
                    <a:pt x="7070" y="2196"/>
                  </a:lnTo>
                  <a:lnTo>
                    <a:pt x="7068" y="2193"/>
                  </a:lnTo>
                  <a:lnTo>
                    <a:pt x="7067" y="2190"/>
                  </a:lnTo>
                  <a:lnTo>
                    <a:pt x="7044" y="2124"/>
                  </a:lnTo>
                  <a:lnTo>
                    <a:pt x="7044" y="2124"/>
                  </a:lnTo>
                  <a:lnTo>
                    <a:pt x="7043" y="2122"/>
                  </a:lnTo>
                  <a:lnTo>
                    <a:pt x="7041" y="2119"/>
                  </a:lnTo>
                  <a:lnTo>
                    <a:pt x="7037" y="2118"/>
                  </a:lnTo>
                  <a:lnTo>
                    <a:pt x="7035" y="2117"/>
                  </a:lnTo>
                  <a:lnTo>
                    <a:pt x="6993" y="2117"/>
                  </a:lnTo>
                  <a:lnTo>
                    <a:pt x="6993" y="2117"/>
                  </a:lnTo>
                  <a:lnTo>
                    <a:pt x="6990" y="2118"/>
                  </a:lnTo>
                  <a:lnTo>
                    <a:pt x="6986" y="2119"/>
                  </a:lnTo>
                  <a:lnTo>
                    <a:pt x="6984" y="2122"/>
                  </a:lnTo>
                  <a:lnTo>
                    <a:pt x="6983" y="2124"/>
                  </a:lnTo>
                  <a:lnTo>
                    <a:pt x="6963" y="2190"/>
                  </a:lnTo>
                  <a:lnTo>
                    <a:pt x="6963" y="2190"/>
                  </a:lnTo>
                  <a:lnTo>
                    <a:pt x="6962" y="2193"/>
                  </a:lnTo>
                  <a:lnTo>
                    <a:pt x="6959" y="2196"/>
                  </a:lnTo>
                  <a:lnTo>
                    <a:pt x="6957" y="2197"/>
                  </a:lnTo>
                  <a:lnTo>
                    <a:pt x="6954" y="2197"/>
                  </a:lnTo>
                  <a:lnTo>
                    <a:pt x="6936" y="2197"/>
                  </a:lnTo>
                  <a:lnTo>
                    <a:pt x="6919" y="2197"/>
                  </a:lnTo>
                  <a:lnTo>
                    <a:pt x="6919" y="2197"/>
                  </a:lnTo>
                  <a:lnTo>
                    <a:pt x="6916" y="2197"/>
                  </a:lnTo>
                  <a:lnTo>
                    <a:pt x="6914" y="2196"/>
                  </a:lnTo>
                  <a:lnTo>
                    <a:pt x="6911" y="2193"/>
                  </a:lnTo>
                  <a:lnTo>
                    <a:pt x="6909" y="2190"/>
                  </a:lnTo>
                  <a:lnTo>
                    <a:pt x="6888" y="2124"/>
                  </a:lnTo>
                  <a:lnTo>
                    <a:pt x="6888" y="2124"/>
                  </a:lnTo>
                  <a:lnTo>
                    <a:pt x="6885" y="2122"/>
                  </a:lnTo>
                  <a:lnTo>
                    <a:pt x="6884" y="2119"/>
                  </a:lnTo>
                  <a:lnTo>
                    <a:pt x="6880" y="2118"/>
                  </a:lnTo>
                  <a:lnTo>
                    <a:pt x="6878" y="2117"/>
                  </a:lnTo>
                  <a:lnTo>
                    <a:pt x="6836" y="2117"/>
                  </a:lnTo>
                  <a:lnTo>
                    <a:pt x="6836" y="2117"/>
                  </a:lnTo>
                  <a:lnTo>
                    <a:pt x="6832" y="2118"/>
                  </a:lnTo>
                  <a:lnTo>
                    <a:pt x="6830" y="2119"/>
                  </a:lnTo>
                  <a:lnTo>
                    <a:pt x="6827" y="2122"/>
                  </a:lnTo>
                  <a:lnTo>
                    <a:pt x="6826" y="2124"/>
                  </a:lnTo>
                  <a:lnTo>
                    <a:pt x="6806" y="2190"/>
                  </a:lnTo>
                  <a:lnTo>
                    <a:pt x="6806" y="2190"/>
                  </a:lnTo>
                  <a:lnTo>
                    <a:pt x="6805" y="2193"/>
                  </a:lnTo>
                  <a:lnTo>
                    <a:pt x="6803" y="2196"/>
                  </a:lnTo>
                  <a:lnTo>
                    <a:pt x="6800" y="2197"/>
                  </a:lnTo>
                  <a:lnTo>
                    <a:pt x="6797" y="2197"/>
                  </a:lnTo>
                  <a:lnTo>
                    <a:pt x="6762" y="2197"/>
                  </a:lnTo>
                  <a:lnTo>
                    <a:pt x="6762" y="2197"/>
                  </a:lnTo>
                  <a:lnTo>
                    <a:pt x="6760" y="2197"/>
                  </a:lnTo>
                  <a:lnTo>
                    <a:pt x="6756" y="2196"/>
                  </a:lnTo>
                  <a:lnTo>
                    <a:pt x="6753" y="2193"/>
                  </a:lnTo>
                  <a:lnTo>
                    <a:pt x="6752" y="2190"/>
                  </a:lnTo>
                  <a:lnTo>
                    <a:pt x="6730" y="2124"/>
                  </a:lnTo>
                  <a:lnTo>
                    <a:pt x="6730" y="2124"/>
                  </a:lnTo>
                  <a:lnTo>
                    <a:pt x="6729" y="2122"/>
                  </a:lnTo>
                  <a:lnTo>
                    <a:pt x="6726" y="2119"/>
                  </a:lnTo>
                  <a:lnTo>
                    <a:pt x="6724" y="2118"/>
                  </a:lnTo>
                  <a:lnTo>
                    <a:pt x="6720" y="2117"/>
                  </a:lnTo>
                  <a:lnTo>
                    <a:pt x="6679" y="2117"/>
                  </a:lnTo>
                  <a:lnTo>
                    <a:pt x="6679" y="2117"/>
                  </a:lnTo>
                  <a:lnTo>
                    <a:pt x="6676" y="2118"/>
                  </a:lnTo>
                  <a:lnTo>
                    <a:pt x="6673" y="2119"/>
                  </a:lnTo>
                  <a:lnTo>
                    <a:pt x="6671" y="2122"/>
                  </a:lnTo>
                  <a:lnTo>
                    <a:pt x="6670" y="2124"/>
                  </a:lnTo>
                  <a:lnTo>
                    <a:pt x="6650" y="2190"/>
                  </a:lnTo>
                  <a:lnTo>
                    <a:pt x="6650" y="2190"/>
                  </a:lnTo>
                  <a:lnTo>
                    <a:pt x="6649" y="2193"/>
                  </a:lnTo>
                  <a:lnTo>
                    <a:pt x="6646" y="2196"/>
                  </a:lnTo>
                  <a:lnTo>
                    <a:pt x="6644" y="2197"/>
                  </a:lnTo>
                  <a:lnTo>
                    <a:pt x="6640" y="2197"/>
                  </a:lnTo>
                  <a:lnTo>
                    <a:pt x="6621" y="2197"/>
                  </a:lnTo>
                  <a:lnTo>
                    <a:pt x="6605" y="2197"/>
                  </a:lnTo>
                  <a:lnTo>
                    <a:pt x="6605" y="2197"/>
                  </a:lnTo>
                  <a:lnTo>
                    <a:pt x="6602" y="2197"/>
                  </a:lnTo>
                  <a:lnTo>
                    <a:pt x="6599" y="2196"/>
                  </a:lnTo>
                  <a:lnTo>
                    <a:pt x="6597" y="2193"/>
                  </a:lnTo>
                  <a:lnTo>
                    <a:pt x="6596" y="2190"/>
                  </a:lnTo>
                  <a:lnTo>
                    <a:pt x="6573" y="2124"/>
                  </a:lnTo>
                  <a:lnTo>
                    <a:pt x="6573" y="2124"/>
                  </a:lnTo>
                  <a:lnTo>
                    <a:pt x="6572" y="2122"/>
                  </a:lnTo>
                  <a:lnTo>
                    <a:pt x="6570" y="2119"/>
                  </a:lnTo>
                  <a:lnTo>
                    <a:pt x="6567" y="2118"/>
                  </a:lnTo>
                  <a:lnTo>
                    <a:pt x="6563" y="2117"/>
                  </a:lnTo>
                  <a:lnTo>
                    <a:pt x="6522" y="2117"/>
                  </a:lnTo>
                  <a:lnTo>
                    <a:pt x="6522" y="2117"/>
                  </a:lnTo>
                  <a:lnTo>
                    <a:pt x="6519" y="2118"/>
                  </a:lnTo>
                  <a:lnTo>
                    <a:pt x="6515" y="2119"/>
                  </a:lnTo>
                  <a:lnTo>
                    <a:pt x="6514" y="2122"/>
                  </a:lnTo>
                  <a:lnTo>
                    <a:pt x="6512" y="2124"/>
                  </a:lnTo>
                  <a:lnTo>
                    <a:pt x="6493" y="2190"/>
                  </a:lnTo>
                  <a:lnTo>
                    <a:pt x="6493" y="2190"/>
                  </a:lnTo>
                  <a:lnTo>
                    <a:pt x="6491" y="2193"/>
                  </a:lnTo>
                  <a:lnTo>
                    <a:pt x="6489" y="2196"/>
                  </a:lnTo>
                  <a:lnTo>
                    <a:pt x="6486" y="2197"/>
                  </a:lnTo>
                  <a:lnTo>
                    <a:pt x="6483" y="2197"/>
                  </a:lnTo>
                  <a:lnTo>
                    <a:pt x="6449" y="2197"/>
                  </a:lnTo>
                  <a:lnTo>
                    <a:pt x="6449" y="2197"/>
                  </a:lnTo>
                  <a:lnTo>
                    <a:pt x="6445" y="2197"/>
                  </a:lnTo>
                  <a:lnTo>
                    <a:pt x="6443" y="2196"/>
                  </a:lnTo>
                  <a:lnTo>
                    <a:pt x="6440" y="2193"/>
                  </a:lnTo>
                  <a:lnTo>
                    <a:pt x="6439" y="2190"/>
                  </a:lnTo>
                  <a:lnTo>
                    <a:pt x="6417" y="2124"/>
                  </a:lnTo>
                  <a:lnTo>
                    <a:pt x="6417" y="2124"/>
                  </a:lnTo>
                  <a:lnTo>
                    <a:pt x="6415" y="2122"/>
                  </a:lnTo>
                  <a:lnTo>
                    <a:pt x="6413" y="2119"/>
                  </a:lnTo>
                  <a:lnTo>
                    <a:pt x="6409" y="2118"/>
                  </a:lnTo>
                  <a:lnTo>
                    <a:pt x="6407" y="2117"/>
                  </a:lnTo>
                  <a:lnTo>
                    <a:pt x="6365" y="2117"/>
                  </a:lnTo>
                  <a:lnTo>
                    <a:pt x="6365" y="2117"/>
                  </a:lnTo>
                  <a:lnTo>
                    <a:pt x="6361" y="2118"/>
                  </a:lnTo>
                  <a:lnTo>
                    <a:pt x="6359" y="2119"/>
                  </a:lnTo>
                  <a:lnTo>
                    <a:pt x="6356" y="2122"/>
                  </a:lnTo>
                  <a:lnTo>
                    <a:pt x="6355" y="2124"/>
                  </a:lnTo>
                  <a:lnTo>
                    <a:pt x="6335" y="2190"/>
                  </a:lnTo>
                  <a:lnTo>
                    <a:pt x="6335" y="2190"/>
                  </a:lnTo>
                  <a:lnTo>
                    <a:pt x="6334" y="2193"/>
                  </a:lnTo>
                  <a:lnTo>
                    <a:pt x="6332" y="2196"/>
                  </a:lnTo>
                  <a:lnTo>
                    <a:pt x="6329" y="2197"/>
                  </a:lnTo>
                  <a:lnTo>
                    <a:pt x="6325" y="2197"/>
                  </a:lnTo>
                  <a:lnTo>
                    <a:pt x="6308" y="2197"/>
                  </a:lnTo>
                  <a:lnTo>
                    <a:pt x="6291" y="2197"/>
                  </a:lnTo>
                  <a:lnTo>
                    <a:pt x="6291" y="2197"/>
                  </a:lnTo>
                  <a:lnTo>
                    <a:pt x="6288" y="2197"/>
                  </a:lnTo>
                  <a:lnTo>
                    <a:pt x="6285" y="2196"/>
                  </a:lnTo>
                  <a:lnTo>
                    <a:pt x="6282" y="2193"/>
                  </a:lnTo>
                  <a:lnTo>
                    <a:pt x="6281" y="2190"/>
                  </a:lnTo>
                  <a:lnTo>
                    <a:pt x="6260" y="2124"/>
                  </a:lnTo>
                  <a:lnTo>
                    <a:pt x="6260" y="2124"/>
                  </a:lnTo>
                  <a:lnTo>
                    <a:pt x="6258" y="2122"/>
                  </a:lnTo>
                  <a:lnTo>
                    <a:pt x="6255" y="2119"/>
                  </a:lnTo>
                  <a:lnTo>
                    <a:pt x="6253" y="2118"/>
                  </a:lnTo>
                  <a:lnTo>
                    <a:pt x="6250" y="2117"/>
                  </a:lnTo>
                  <a:lnTo>
                    <a:pt x="6208" y="2117"/>
                  </a:lnTo>
                  <a:lnTo>
                    <a:pt x="6208" y="2117"/>
                  </a:lnTo>
                  <a:lnTo>
                    <a:pt x="6205" y="2118"/>
                  </a:lnTo>
                  <a:lnTo>
                    <a:pt x="6202" y="2119"/>
                  </a:lnTo>
                  <a:lnTo>
                    <a:pt x="6200" y="2122"/>
                  </a:lnTo>
                  <a:lnTo>
                    <a:pt x="6198" y="2124"/>
                  </a:lnTo>
                  <a:lnTo>
                    <a:pt x="6179" y="2190"/>
                  </a:lnTo>
                  <a:lnTo>
                    <a:pt x="6179" y="2190"/>
                  </a:lnTo>
                  <a:lnTo>
                    <a:pt x="6177" y="2193"/>
                  </a:lnTo>
                  <a:lnTo>
                    <a:pt x="6175" y="2196"/>
                  </a:lnTo>
                  <a:lnTo>
                    <a:pt x="6173" y="2197"/>
                  </a:lnTo>
                  <a:lnTo>
                    <a:pt x="6169" y="2197"/>
                  </a:lnTo>
                  <a:lnTo>
                    <a:pt x="6134" y="2197"/>
                  </a:lnTo>
                  <a:lnTo>
                    <a:pt x="6134" y="2197"/>
                  </a:lnTo>
                  <a:lnTo>
                    <a:pt x="6132" y="2197"/>
                  </a:lnTo>
                  <a:lnTo>
                    <a:pt x="6128" y="2196"/>
                  </a:lnTo>
                  <a:lnTo>
                    <a:pt x="6126" y="2193"/>
                  </a:lnTo>
                  <a:lnTo>
                    <a:pt x="6124" y="2190"/>
                  </a:lnTo>
                  <a:lnTo>
                    <a:pt x="6102" y="2124"/>
                  </a:lnTo>
                  <a:lnTo>
                    <a:pt x="6102" y="2124"/>
                  </a:lnTo>
                  <a:lnTo>
                    <a:pt x="6101" y="2122"/>
                  </a:lnTo>
                  <a:lnTo>
                    <a:pt x="6099" y="2119"/>
                  </a:lnTo>
                  <a:lnTo>
                    <a:pt x="6096" y="2118"/>
                  </a:lnTo>
                  <a:lnTo>
                    <a:pt x="6092" y="2117"/>
                  </a:lnTo>
                  <a:lnTo>
                    <a:pt x="6050" y="2117"/>
                  </a:lnTo>
                  <a:lnTo>
                    <a:pt x="6050" y="2117"/>
                  </a:lnTo>
                  <a:lnTo>
                    <a:pt x="6048" y="2118"/>
                  </a:lnTo>
                  <a:lnTo>
                    <a:pt x="6046" y="2119"/>
                  </a:lnTo>
                  <a:lnTo>
                    <a:pt x="6043" y="2122"/>
                  </a:lnTo>
                  <a:lnTo>
                    <a:pt x="6042" y="2124"/>
                  </a:lnTo>
                  <a:lnTo>
                    <a:pt x="6022" y="2190"/>
                  </a:lnTo>
                  <a:lnTo>
                    <a:pt x="6022" y="2190"/>
                  </a:lnTo>
                  <a:lnTo>
                    <a:pt x="6021" y="2193"/>
                  </a:lnTo>
                  <a:lnTo>
                    <a:pt x="6018" y="2196"/>
                  </a:lnTo>
                  <a:lnTo>
                    <a:pt x="6015" y="2197"/>
                  </a:lnTo>
                  <a:lnTo>
                    <a:pt x="6012" y="2197"/>
                  </a:lnTo>
                  <a:lnTo>
                    <a:pt x="5994" y="2197"/>
                  </a:lnTo>
                  <a:lnTo>
                    <a:pt x="5978" y="2197"/>
                  </a:lnTo>
                  <a:lnTo>
                    <a:pt x="5978" y="2197"/>
                  </a:lnTo>
                  <a:lnTo>
                    <a:pt x="5974" y="2197"/>
                  </a:lnTo>
                  <a:lnTo>
                    <a:pt x="5972" y="2196"/>
                  </a:lnTo>
                  <a:lnTo>
                    <a:pt x="5969" y="2193"/>
                  </a:lnTo>
                  <a:lnTo>
                    <a:pt x="5968" y="2190"/>
                  </a:lnTo>
                  <a:lnTo>
                    <a:pt x="5946" y="2124"/>
                  </a:lnTo>
                  <a:lnTo>
                    <a:pt x="5946" y="2124"/>
                  </a:lnTo>
                  <a:lnTo>
                    <a:pt x="5944" y="2122"/>
                  </a:lnTo>
                  <a:lnTo>
                    <a:pt x="5942" y="2119"/>
                  </a:lnTo>
                  <a:lnTo>
                    <a:pt x="5939" y="2118"/>
                  </a:lnTo>
                  <a:lnTo>
                    <a:pt x="5936" y="2117"/>
                  </a:lnTo>
                  <a:lnTo>
                    <a:pt x="5894" y="2117"/>
                  </a:lnTo>
                  <a:lnTo>
                    <a:pt x="5894" y="2117"/>
                  </a:lnTo>
                  <a:lnTo>
                    <a:pt x="5891" y="2118"/>
                  </a:lnTo>
                  <a:lnTo>
                    <a:pt x="5888" y="2119"/>
                  </a:lnTo>
                  <a:lnTo>
                    <a:pt x="5885" y="2122"/>
                  </a:lnTo>
                  <a:lnTo>
                    <a:pt x="5884" y="2124"/>
                  </a:lnTo>
                  <a:lnTo>
                    <a:pt x="5865" y="2190"/>
                  </a:lnTo>
                  <a:lnTo>
                    <a:pt x="5865" y="2190"/>
                  </a:lnTo>
                  <a:lnTo>
                    <a:pt x="5863" y="2193"/>
                  </a:lnTo>
                  <a:lnTo>
                    <a:pt x="5862" y="2196"/>
                  </a:lnTo>
                  <a:lnTo>
                    <a:pt x="5858" y="2197"/>
                  </a:lnTo>
                  <a:lnTo>
                    <a:pt x="5856" y="2197"/>
                  </a:lnTo>
                  <a:lnTo>
                    <a:pt x="5821" y="2197"/>
                  </a:lnTo>
                  <a:lnTo>
                    <a:pt x="5821" y="2197"/>
                  </a:lnTo>
                  <a:lnTo>
                    <a:pt x="5817" y="2197"/>
                  </a:lnTo>
                  <a:lnTo>
                    <a:pt x="5815" y="2196"/>
                  </a:lnTo>
                  <a:lnTo>
                    <a:pt x="5812" y="2193"/>
                  </a:lnTo>
                  <a:lnTo>
                    <a:pt x="5810" y="2190"/>
                  </a:lnTo>
                  <a:lnTo>
                    <a:pt x="5789" y="2124"/>
                  </a:lnTo>
                  <a:lnTo>
                    <a:pt x="5789" y="2124"/>
                  </a:lnTo>
                  <a:lnTo>
                    <a:pt x="5788" y="2122"/>
                  </a:lnTo>
                  <a:lnTo>
                    <a:pt x="5785" y="2119"/>
                  </a:lnTo>
                  <a:lnTo>
                    <a:pt x="5782" y="2118"/>
                  </a:lnTo>
                  <a:lnTo>
                    <a:pt x="5779" y="2117"/>
                  </a:lnTo>
                  <a:lnTo>
                    <a:pt x="5737" y="2117"/>
                  </a:lnTo>
                  <a:lnTo>
                    <a:pt x="5737" y="2117"/>
                  </a:lnTo>
                  <a:lnTo>
                    <a:pt x="5733" y="2118"/>
                  </a:lnTo>
                  <a:lnTo>
                    <a:pt x="5731" y="2119"/>
                  </a:lnTo>
                  <a:lnTo>
                    <a:pt x="5729" y="2122"/>
                  </a:lnTo>
                  <a:lnTo>
                    <a:pt x="5727" y="2124"/>
                  </a:lnTo>
                  <a:lnTo>
                    <a:pt x="5708" y="2190"/>
                  </a:lnTo>
                  <a:lnTo>
                    <a:pt x="5708" y="2190"/>
                  </a:lnTo>
                  <a:lnTo>
                    <a:pt x="5706" y="2193"/>
                  </a:lnTo>
                  <a:lnTo>
                    <a:pt x="5704" y="2196"/>
                  </a:lnTo>
                  <a:lnTo>
                    <a:pt x="5701" y="2197"/>
                  </a:lnTo>
                  <a:lnTo>
                    <a:pt x="5698" y="2197"/>
                  </a:lnTo>
                  <a:lnTo>
                    <a:pt x="5680" y="2197"/>
                  </a:lnTo>
                  <a:lnTo>
                    <a:pt x="5663" y="2197"/>
                  </a:lnTo>
                  <a:lnTo>
                    <a:pt x="5663" y="2197"/>
                  </a:lnTo>
                  <a:lnTo>
                    <a:pt x="5661" y="2197"/>
                  </a:lnTo>
                  <a:lnTo>
                    <a:pt x="5657" y="2196"/>
                  </a:lnTo>
                  <a:lnTo>
                    <a:pt x="5655" y="2193"/>
                  </a:lnTo>
                  <a:lnTo>
                    <a:pt x="5653" y="2190"/>
                  </a:lnTo>
                  <a:lnTo>
                    <a:pt x="5632" y="2124"/>
                  </a:lnTo>
                  <a:lnTo>
                    <a:pt x="5632" y="2124"/>
                  </a:lnTo>
                  <a:lnTo>
                    <a:pt x="5630" y="2122"/>
                  </a:lnTo>
                  <a:lnTo>
                    <a:pt x="5627" y="2119"/>
                  </a:lnTo>
                  <a:lnTo>
                    <a:pt x="5625" y="2118"/>
                  </a:lnTo>
                  <a:lnTo>
                    <a:pt x="5621" y="2117"/>
                  </a:lnTo>
                  <a:lnTo>
                    <a:pt x="5581" y="2117"/>
                  </a:lnTo>
                  <a:lnTo>
                    <a:pt x="5581" y="2117"/>
                  </a:lnTo>
                  <a:lnTo>
                    <a:pt x="5577" y="2118"/>
                  </a:lnTo>
                  <a:lnTo>
                    <a:pt x="5574" y="2119"/>
                  </a:lnTo>
                  <a:lnTo>
                    <a:pt x="5572" y="2122"/>
                  </a:lnTo>
                  <a:lnTo>
                    <a:pt x="5571" y="2124"/>
                  </a:lnTo>
                  <a:lnTo>
                    <a:pt x="5551" y="2190"/>
                  </a:lnTo>
                  <a:lnTo>
                    <a:pt x="5551" y="2190"/>
                  </a:lnTo>
                  <a:lnTo>
                    <a:pt x="5550" y="2193"/>
                  </a:lnTo>
                  <a:lnTo>
                    <a:pt x="5547" y="2196"/>
                  </a:lnTo>
                  <a:lnTo>
                    <a:pt x="5545" y="2197"/>
                  </a:lnTo>
                  <a:lnTo>
                    <a:pt x="5541" y="2197"/>
                  </a:lnTo>
                  <a:lnTo>
                    <a:pt x="5507" y="2197"/>
                  </a:lnTo>
                  <a:lnTo>
                    <a:pt x="5507" y="2197"/>
                  </a:lnTo>
                  <a:lnTo>
                    <a:pt x="5503" y="2197"/>
                  </a:lnTo>
                  <a:lnTo>
                    <a:pt x="5500" y="2196"/>
                  </a:lnTo>
                  <a:lnTo>
                    <a:pt x="5498" y="2193"/>
                  </a:lnTo>
                  <a:lnTo>
                    <a:pt x="5497" y="2190"/>
                  </a:lnTo>
                  <a:lnTo>
                    <a:pt x="5474" y="2124"/>
                  </a:lnTo>
                  <a:lnTo>
                    <a:pt x="5474" y="2124"/>
                  </a:lnTo>
                  <a:lnTo>
                    <a:pt x="5473" y="2122"/>
                  </a:lnTo>
                  <a:lnTo>
                    <a:pt x="5471" y="2119"/>
                  </a:lnTo>
                  <a:lnTo>
                    <a:pt x="5468" y="2118"/>
                  </a:lnTo>
                  <a:lnTo>
                    <a:pt x="5465" y="2117"/>
                  </a:lnTo>
                  <a:lnTo>
                    <a:pt x="5423" y="2117"/>
                  </a:lnTo>
                  <a:lnTo>
                    <a:pt x="5423" y="2117"/>
                  </a:lnTo>
                  <a:lnTo>
                    <a:pt x="5420" y="2118"/>
                  </a:lnTo>
                  <a:lnTo>
                    <a:pt x="5417" y="2119"/>
                  </a:lnTo>
                  <a:lnTo>
                    <a:pt x="5415" y="2122"/>
                  </a:lnTo>
                  <a:lnTo>
                    <a:pt x="5413" y="2124"/>
                  </a:lnTo>
                  <a:lnTo>
                    <a:pt x="5394" y="2190"/>
                  </a:lnTo>
                  <a:lnTo>
                    <a:pt x="5394" y="2190"/>
                  </a:lnTo>
                  <a:lnTo>
                    <a:pt x="5393" y="2193"/>
                  </a:lnTo>
                  <a:lnTo>
                    <a:pt x="5391" y="2196"/>
                  </a:lnTo>
                  <a:lnTo>
                    <a:pt x="5387" y="2197"/>
                  </a:lnTo>
                  <a:lnTo>
                    <a:pt x="5384" y="2197"/>
                  </a:lnTo>
                  <a:lnTo>
                    <a:pt x="5366" y="2197"/>
                  </a:lnTo>
                  <a:lnTo>
                    <a:pt x="5350" y="2197"/>
                  </a:lnTo>
                  <a:lnTo>
                    <a:pt x="5350" y="2197"/>
                  </a:lnTo>
                  <a:lnTo>
                    <a:pt x="5346" y="2197"/>
                  </a:lnTo>
                  <a:lnTo>
                    <a:pt x="5344" y="2196"/>
                  </a:lnTo>
                  <a:lnTo>
                    <a:pt x="5341" y="2193"/>
                  </a:lnTo>
                  <a:lnTo>
                    <a:pt x="5340" y="2190"/>
                  </a:lnTo>
                  <a:lnTo>
                    <a:pt x="5318" y="2124"/>
                  </a:lnTo>
                  <a:lnTo>
                    <a:pt x="5318" y="2124"/>
                  </a:lnTo>
                  <a:lnTo>
                    <a:pt x="5317" y="2122"/>
                  </a:lnTo>
                  <a:lnTo>
                    <a:pt x="5314" y="2119"/>
                  </a:lnTo>
                  <a:lnTo>
                    <a:pt x="5310" y="2118"/>
                  </a:lnTo>
                  <a:lnTo>
                    <a:pt x="5308" y="2117"/>
                  </a:lnTo>
                  <a:lnTo>
                    <a:pt x="5266" y="2117"/>
                  </a:lnTo>
                  <a:lnTo>
                    <a:pt x="5266" y="2117"/>
                  </a:lnTo>
                  <a:lnTo>
                    <a:pt x="5264" y="2118"/>
                  </a:lnTo>
                  <a:lnTo>
                    <a:pt x="5260" y="2119"/>
                  </a:lnTo>
                  <a:lnTo>
                    <a:pt x="5257" y="2122"/>
                  </a:lnTo>
                  <a:lnTo>
                    <a:pt x="5256" y="2124"/>
                  </a:lnTo>
                  <a:lnTo>
                    <a:pt x="5236" y="2190"/>
                  </a:lnTo>
                  <a:lnTo>
                    <a:pt x="5236" y="2190"/>
                  </a:lnTo>
                  <a:lnTo>
                    <a:pt x="5235" y="2193"/>
                  </a:lnTo>
                  <a:lnTo>
                    <a:pt x="5233" y="2196"/>
                  </a:lnTo>
                  <a:lnTo>
                    <a:pt x="5230" y="2197"/>
                  </a:lnTo>
                  <a:lnTo>
                    <a:pt x="5228" y="2197"/>
                  </a:lnTo>
                  <a:lnTo>
                    <a:pt x="5192" y="2197"/>
                  </a:lnTo>
                  <a:lnTo>
                    <a:pt x="5192" y="2197"/>
                  </a:lnTo>
                  <a:lnTo>
                    <a:pt x="5190" y="2197"/>
                  </a:lnTo>
                  <a:lnTo>
                    <a:pt x="5187" y="2196"/>
                  </a:lnTo>
                  <a:lnTo>
                    <a:pt x="5185" y="2193"/>
                  </a:lnTo>
                  <a:lnTo>
                    <a:pt x="5182" y="2190"/>
                  </a:lnTo>
                  <a:lnTo>
                    <a:pt x="5161" y="2124"/>
                  </a:lnTo>
                  <a:lnTo>
                    <a:pt x="5161" y="2124"/>
                  </a:lnTo>
                  <a:lnTo>
                    <a:pt x="5160" y="2122"/>
                  </a:lnTo>
                  <a:lnTo>
                    <a:pt x="5158" y="2119"/>
                  </a:lnTo>
                  <a:lnTo>
                    <a:pt x="5154" y="2118"/>
                  </a:lnTo>
                  <a:lnTo>
                    <a:pt x="5151" y="2117"/>
                  </a:lnTo>
                  <a:lnTo>
                    <a:pt x="5109" y="2117"/>
                  </a:lnTo>
                  <a:lnTo>
                    <a:pt x="5109" y="2117"/>
                  </a:lnTo>
                  <a:lnTo>
                    <a:pt x="5106" y="2118"/>
                  </a:lnTo>
                  <a:lnTo>
                    <a:pt x="5103" y="2119"/>
                  </a:lnTo>
                  <a:lnTo>
                    <a:pt x="5101" y="2122"/>
                  </a:lnTo>
                  <a:lnTo>
                    <a:pt x="5100" y="2124"/>
                  </a:lnTo>
                  <a:lnTo>
                    <a:pt x="5080" y="2190"/>
                  </a:lnTo>
                  <a:lnTo>
                    <a:pt x="5080" y="2190"/>
                  </a:lnTo>
                  <a:lnTo>
                    <a:pt x="5079" y="2193"/>
                  </a:lnTo>
                  <a:lnTo>
                    <a:pt x="5076" y="2196"/>
                  </a:lnTo>
                  <a:lnTo>
                    <a:pt x="5074" y="2197"/>
                  </a:lnTo>
                  <a:lnTo>
                    <a:pt x="5070" y="2197"/>
                  </a:lnTo>
                  <a:lnTo>
                    <a:pt x="5053" y="2197"/>
                  </a:lnTo>
                  <a:lnTo>
                    <a:pt x="5035" y="2197"/>
                  </a:lnTo>
                  <a:lnTo>
                    <a:pt x="5035" y="2197"/>
                  </a:lnTo>
                  <a:lnTo>
                    <a:pt x="5033" y="2197"/>
                  </a:lnTo>
                  <a:lnTo>
                    <a:pt x="5029" y="2196"/>
                  </a:lnTo>
                  <a:lnTo>
                    <a:pt x="5027" y="2193"/>
                  </a:lnTo>
                  <a:lnTo>
                    <a:pt x="5026" y="2190"/>
                  </a:lnTo>
                  <a:lnTo>
                    <a:pt x="5003" y="2124"/>
                  </a:lnTo>
                  <a:lnTo>
                    <a:pt x="5003" y="2124"/>
                  </a:lnTo>
                  <a:lnTo>
                    <a:pt x="5002" y="2122"/>
                  </a:lnTo>
                  <a:lnTo>
                    <a:pt x="5000" y="2119"/>
                  </a:lnTo>
                  <a:lnTo>
                    <a:pt x="4997" y="2118"/>
                  </a:lnTo>
                  <a:lnTo>
                    <a:pt x="4994" y="2117"/>
                  </a:lnTo>
                  <a:lnTo>
                    <a:pt x="4953" y="2117"/>
                  </a:lnTo>
                  <a:lnTo>
                    <a:pt x="4953" y="2117"/>
                  </a:lnTo>
                  <a:lnTo>
                    <a:pt x="4949" y="2118"/>
                  </a:lnTo>
                  <a:lnTo>
                    <a:pt x="4947" y="2119"/>
                  </a:lnTo>
                  <a:lnTo>
                    <a:pt x="4944" y="2122"/>
                  </a:lnTo>
                  <a:lnTo>
                    <a:pt x="4943" y="2124"/>
                  </a:lnTo>
                  <a:lnTo>
                    <a:pt x="4923" y="2190"/>
                  </a:lnTo>
                  <a:lnTo>
                    <a:pt x="4923" y="2190"/>
                  </a:lnTo>
                  <a:lnTo>
                    <a:pt x="4922" y="2193"/>
                  </a:lnTo>
                  <a:lnTo>
                    <a:pt x="4920" y="2196"/>
                  </a:lnTo>
                  <a:lnTo>
                    <a:pt x="4917" y="2197"/>
                  </a:lnTo>
                  <a:lnTo>
                    <a:pt x="4913" y="2197"/>
                  </a:lnTo>
                  <a:lnTo>
                    <a:pt x="4879" y="2197"/>
                  </a:lnTo>
                  <a:lnTo>
                    <a:pt x="4879" y="2197"/>
                  </a:lnTo>
                  <a:lnTo>
                    <a:pt x="4875" y="2197"/>
                  </a:lnTo>
                  <a:lnTo>
                    <a:pt x="4873" y="2196"/>
                  </a:lnTo>
                  <a:lnTo>
                    <a:pt x="4870" y="2193"/>
                  </a:lnTo>
                  <a:lnTo>
                    <a:pt x="4869" y="2190"/>
                  </a:lnTo>
                  <a:lnTo>
                    <a:pt x="4847" y="2124"/>
                  </a:lnTo>
                  <a:lnTo>
                    <a:pt x="4847" y="2124"/>
                  </a:lnTo>
                  <a:lnTo>
                    <a:pt x="4846" y="2122"/>
                  </a:lnTo>
                  <a:lnTo>
                    <a:pt x="4843" y="2119"/>
                  </a:lnTo>
                  <a:lnTo>
                    <a:pt x="4841" y="2118"/>
                  </a:lnTo>
                  <a:lnTo>
                    <a:pt x="4837" y="2117"/>
                  </a:lnTo>
                  <a:lnTo>
                    <a:pt x="4795" y="2117"/>
                  </a:lnTo>
                  <a:lnTo>
                    <a:pt x="4795" y="2117"/>
                  </a:lnTo>
                  <a:lnTo>
                    <a:pt x="4792" y="2118"/>
                  </a:lnTo>
                  <a:lnTo>
                    <a:pt x="4789" y="2119"/>
                  </a:lnTo>
                  <a:lnTo>
                    <a:pt x="4788" y="2122"/>
                  </a:lnTo>
                  <a:lnTo>
                    <a:pt x="4785" y="2124"/>
                  </a:lnTo>
                  <a:lnTo>
                    <a:pt x="4767" y="2190"/>
                  </a:lnTo>
                  <a:lnTo>
                    <a:pt x="4767" y="2190"/>
                  </a:lnTo>
                  <a:lnTo>
                    <a:pt x="4765" y="2193"/>
                  </a:lnTo>
                  <a:lnTo>
                    <a:pt x="4763" y="2196"/>
                  </a:lnTo>
                  <a:lnTo>
                    <a:pt x="4759" y="2197"/>
                  </a:lnTo>
                  <a:lnTo>
                    <a:pt x="4757" y="2197"/>
                  </a:lnTo>
                  <a:lnTo>
                    <a:pt x="4738" y="2197"/>
                  </a:lnTo>
                  <a:lnTo>
                    <a:pt x="4722" y="2197"/>
                  </a:lnTo>
                  <a:lnTo>
                    <a:pt x="4722" y="2197"/>
                  </a:lnTo>
                  <a:lnTo>
                    <a:pt x="4719" y="2197"/>
                  </a:lnTo>
                  <a:lnTo>
                    <a:pt x="4716" y="2196"/>
                  </a:lnTo>
                  <a:lnTo>
                    <a:pt x="4714" y="2193"/>
                  </a:lnTo>
                  <a:lnTo>
                    <a:pt x="4712" y="2190"/>
                  </a:lnTo>
                  <a:lnTo>
                    <a:pt x="4690" y="2124"/>
                  </a:lnTo>
                  <a:lnTo>
                    <a:pt x="4690" y="2124"/>
                  </a:lnTo>
                  <a:lnTo>
                    <a:pt x="4689" y="2122"/>
                  </a:lnTo>
                  <a:lnTo>
                    <a:pt x="4686" y="2119"/>
                  </a:lnTo>
                  <a:lnTo>
                    <a:pt x="4683" y="2118"/>
                  </a:lnTo>
                  <a:lnTo>
                    <a:pt x="4680" y="2117"/>
                  </a:lnTo>
                  <a:lnTo>
                    <a:pt x="4638" y="2117"/>
                  </a:lnTo>
                  <a:lnTo>
                    <a:pt x="4638" y="2117"/>
                  </a:lnTo>
                  <a:lnTo>
                    <a:pt x="4635" y="2118"/>
                  </a:lnTo>
                  <a:lnTo>
                    <a:pt x="4632" y="2119"/>
                  </a:lnTo>
                  <a:lnTo>
                    <a:pt x="4630" y="2122"/>
                  </a:lnTo>
                  <a:lnTo>
                    <a:pt x="4628" y="2124"/>
                  </a:lnTo>
                  <a:lnTo>
                    <a:pt x="4609" y="2190"/>
                  </a:lnTo>
                  <a:lnTo>
                    <a:pt x="4609" y="2190"/>
                  </a:lnTo>
                  <a:lnTo>
                    <a:pt x="4608" y="2193"/>
                  </a:lnTo>
                  <a:lnTo>
                    <a:pt x="4605" y="2196"/>
                  </a:lnTo>
                  <a:lnTo>
                    <a:pt x="4603" y="2197"/>
                  </a:lnTo>
                  <a:lnTo>
                    <a:pt x="4599" y="2197"/>
                  </a:lnTo>
                  <a:lnTo>
                    <a:pt x="4564" y="2197"/>
                  </a:lnTo>
                  <a:lnTo>
                    <a:pt x="4564" y="2197"/>
                  </a:lnTo>
                  <a:lnTo>
                    <a:pt x="4562" y="2197"/>
                  </a:lnTo>
                  <a:lnTo>
                    <a:pt x="4558" y="2196"/>
                  </a:lnTo>
                  <a:lnTo>
                    <a:pt x="4557" y="2193"/>
                  </a:lnTo>
                  <a:lnTo>
                    <a:pt x="4554" y="2190"/>
                  </a:lnTo>
                  <a:lnTo>
                    <a:pt x="4534" y="2124"/>
                  </a:lnTo>
                  <a:lnTo>
                    <a:pt x="4534" y="2124"/>
                  </a:lnTo>
                  <a:lnTo>
                    <a:pt x="4531" y="2122"/>
                  </a:lnTo>
                  <a:lnTo>
                    <a:pt x="4529" y="2119"/>
                  </a:lnTo>
                  <a:lnTo>
                    <a:pt x="4526" y="2118"/>
                  </a:lnTo>
                  <a:lnTo>
                    <a:pt x="4524" y="2117"/>
                  </a:lnTo>
                  <a:lnTo>
                    <a:pt x="4482" y="2117"/>
                  </a:lnTo>
                  <a:lnTo>
                    <a:pt x="4482" y="2117"/>
                  </a:lnTo>
                  <a:lnTo>
                    <a:pt x="4478" y="2118"/>
                  </a:lnTo>
                  <a:lnTo>
                    <a:pt x="4476" y="2119"/>
                  </a:lnTo>
                  <a:lnTo>
                    <a:pt x="4473" y="2122"/>
                  </a:lnTo>
                  <a:lnTo>
                    <a:pt x="4472" y="2124"/>
                  </a:lnTo>
                  <a:lnTo>
                    <a:pt x="4452" y="2190"/>
                  </a:lnTo>
                  <a:lnTo>
                    <a:pt x="4452" y="2190"/>
                  </a:lnTo>
                  <a:lnTo>
                    <a:pt x="4451" y="2193"/>
                  </a:lnTo>
                  <a:lnTo>
                    <a:pt x="4448" y="2196"/>
                  </a:lnTo>
                  <a:lnTo>
                    <a:pt x="4446" y="2197"/>
                  </a:lnTo>
                  <a:lnTo>
                    <a:pt x="4442" y="2197"/>
                  </a:lnTo>
                  <a:lnTo>
                    <a:pt x="4425" y="2197"/>
                  </a:lnTo>
                  <a:lnTo>
                    <a:pt x="4408" y="2197"/>
                  </a:lnTo>
                  <a:lnTo>
                    <a:pt x="4408" y="2197"/>
                  </a:lnTo>
                  <a:lnTo>
                    <a:pt x="4405" y="2197"/>
                  </a:lnTo>
                  <a:lnTo>
                    <a:pt x="4402" y="2196"/>
                  </a:lnTo>
                  <a:lnTo>
                    <a:pt x="4399" y="2193"/>
                  </a:lnTo>
                  <a:lnTo>
                    <a:pt x="4398" y="2190"/>
                  </a:lnTo>
                  <a:lnTo>
                    <a:pt x="4376" y="2124"/>
                  </a:lnTo>
                  <a:lnTo>
                    <a:pt x="4376" y="2124"/>
                  </a:lnTo>
                  <a:lnTo>
                    <a:pt x="4374" y="2122"/>
                  </a:lnTo>
                  <a:lnTo>
                    <a:pt x="4372" y="2119"/>
                  </a:lnTo>
                  <a:lnTo>
                    <a:pt x="4369" y="2118"/>
                  </a:lnTo>
                  <a:lnTo>
                    <a:pt x="4366" y="2117"/>
                  </a:lnTo>
                  <a:lnTo>
                    <a:pt x="4324" y="2117"/>
                  </a:lnTo>
                  <a:lnTo>
                    <a:pt x="4324" y="2117"/>
                  </a:lnTo>
                  <a:lnTo>
                    <a:pt x="4321" y="2118"/>
                  </a:lnTo>
                  <a:lnTo>
                    <a:pt x="4319" y="2119"/>
                  </a:lnTo>
                  <a:lnTo>
                    <a:pt x="4316" y="2122"/>
                  </a:lnTo>
                  <a:lnTo>
                    <a:pt x="4315" y="2124"/>
                  </a:lnTo>
                  <a:lnTo>
                    <a:pt x="4295" y="2190"/>
                  </a:lnTo>
                  <a:lnTo>
                    <a:pt x="4295" y="2190"/>
                  </a:lnTo>
                  <a:lnTo>
                    <a:pt x="4294" y="2193"/>
                  </a:lnTo>
                  <a:lnTo>
                    <a:pt x="4292" y="2196"/>
                  </a:lnTo>
                  <a:lnTo>
                    <a:pt x="4288" y="2197"/>
                  </a:lnTo>
                  <a:lnTo>
                    <a:pt x="4286" y="2197"/>
                  </a:lnTo>
                  <a:lnTo>
                    <a:pt x="4251" y="2197"/>
                  </a:lnTo>
                  <a:lnTo>
                    <a:pt x="4251" y="2197"/>
                  </a:lnTo>
                  <a:lnTo>
                    <a:pt x="4247" y="2197"/>
                  </a:lnTo>
                  <a:lnTo>
                    <a:pt x="4245" y="2196"/>
                  </a:lnTo>
                  <a:lnTo>
                    <a:pt x="4242" y="2193"/>
                  </a:lnTo>
                  <a:lnTo>
                    <a:pt x="4241" y="2190"/>
                  </a:lnTo>
                  <a:lnTo>
                    <a:pt x="4219" y="2124"/>
                  </a:lnTo>
                  <a:lnTo>
                    <a:pt x="4219" y="2124"/>
                  </a:lnTo>
                  <a:lnTo>
                    <a:pt x="4218" y="2122"/>
                  </a:lnTo>
                  <a:lnTo>
                    <a:pt x="4215" y="2119"/>
                  </a:lnTo>
                  <a:lnTo>
                    <a:pt x="4213" y="2118"/>
                  </a:lnTo>
                  <a:lnTo>
                    <a:pt x="4209" y="2117"/>
                  </a:lnTo>
                  <a:lnTo>
                    <a:pt x="4167" y="2117"/>
                  </a:lnTo>
                  <a:lnTo>
                    <a:pt x="4167" y="2117"/>
                  </a:lnTo>
                  <a:lnTo>
                    <a:pt x="4165" y="2118"/>
                  </a:lnTo>
                  <a:lnTo>
                    <a:pt x="4161" y="2119"/>
                  </a:lnTo>
                  <a:lnTo>
                    <a:pt x="4159" y="2122"/>
                  </a:lnTo>
                  <a:lnTo>
                    <a:pt x="4157" y="2124"/>
                  </a:lnTo>
                  <a:lnTo>
                    <a:pt x="4139" y="2190"/>
                  </a:lnTo>
                  <a:lnTo>
                    <a:pt x="4139" y="2190"/>
                  </a:lnTo>
                  <a:lnTo>
                    <a:pt x="4136" y="2193"/>
                  </a:lnTo>
                  <a:lnTo>
                    <a:pt x="4135" y="2196"/>
                  </a:lnTo>
                  <a:lnTo>
                    <a:pt x="4131" y="2197"/>
                  </a:lnTo>
                  <a:lnTo>
                    <a:pt x="4129" y="2197"/>
                  </a:lnTo>
                  <a:lnTo>
                    <a:pt x="4110" y="2197"/>
                  </a:lnTo>
                  <a:lnTo>
                    <a:pt x="4094" y="2197"/>
                  </a:lnTo>
                  <a:lnTo>
                    <a:pt x="4094" y="2197"/>
                  </a:lnTo>
                  <a:lnTo>
                    <a:pt x="4091" y="2197"/>
                  </a:lnTo>
                  <a:lnTo>
                    <a:pt x="4088" y="2196"/>
                  </a:lnTo>
                  <a:lnTo>
                    <a:pt x="4086" y="2193"/>
                  </a:lnTo>
                  <a:lnTo>
                    <a:pt x="4083" y="2190"/>
                  </a:lnTo>
                  <a:lnTo>
                    <a:pt x="4062" y="2124"/>
                  </a:lnTo>
                  <a:lnTo>
                    <a:pt x="4062" y="2124"/>
                  </a:lnTo>
                  <a:lnTo>
                    <a:pt x="4061" y="2122"/>
                  </a:lnTo>
                  <a:lnTo>
                    <a:pt x="4059" y="2119"/>
                  </a:lnTo>
                  <a:lnTo>
                    <a:pt x="4055" y="2118"/>
                  </a:lnTo>
                  <a:lnTo>
                    <a:pt x="4053" y="2117"/>
                  </a:lnTo>
                  <a:lnTo>
                    <a:pt x="4011" y="2117"/>
                  </a:lnTo>
                  <a:lnTo>
                    <a:pt x="4011" y="2117"/>
                  </a:lnTo>
                  <a:lnTo>
                    <a:pt x="4007" y="2118"/>
                  </a:lnTo>
                  <a:lnTo>
                    <a:pt x="4004" y="2119"/>
                  </a:lnTo>
                  <a:lnTo>
                    <a:pt x="4002" y="2122"/>
                  </a:lnTo>
                  <a:lnTo>
                    <a:pt x="4001" y="2124"/>
                  </a:lnTo>
                  <a:lnTo>
                    <a:pt x="3981" y="2190"/>
                  </a:lnTo>
                  <a:lnTo>
                    <a:pt x="3981" y="2190"/>
                  </a:lnTo>
                  <a:lnTo>
                    <a:pt x="3980" y="2193"/>
                  </a:lnTo>
                  <a:lnTo>
                    <a:pt x="3977" y="2196"/>
                  </a:lnTo>
                  <a:lnTo>
                    <a:pt x="3975" y="2197"/>
                  </a:lnTo>
                  <a:lnTo>
                    <a:pt x="3971" y="2197"/>
                  </a:lnTo>
                  <a:lnTo>
                    <a:pt x="3937" y="2197"/>
                  </a:lnTo>
                  <a:lnTo>
                    <a:pt x="3937" y="2197"/>
                  </a:lnTo>
                  <a:lnTo>
                    <a:pt x="3934" y="2197"/>
                  </a:lnTo>
                  <a:lnTo>
                    <a:pt x="3930" y="2196"/>
                  </a:lnTo>
                  <a:lnTo>
                    <a:pt x="3928" y="2193"/>
                  </a:lnTo>
                  <a:lnTo>
                    <a:pt x="3927" y="2190"/>
                  </a:lnTo>
                  <a:lnTo>
                    <a:pt x="3906" y="2124"/>
                  </a:lnTo>
                  <a:lnTo>
                    <a:pt x="3906" y="2124"/>
                  </a:lnTo>
                  <a:lnTo>
                    <a:pt x="3903" y="2122"/>
                  </a:lnTo>
                  <a:lnTo>
                    <a:pt x="3901" y="2119"/>
                  </a:lnTo>
                  <a:lnTo>
                    <a:pt x="3898" y="2118"/>
                  </a:lnTo>
                  <a:lnTo>
                    <a:pt x="3895" y="2117"/>
                  </a:lnTo>
                  <a:lnTo>
                    <a:pt x="3854" y="2117"/>
                  </a:lnTo>
                  <a:lnTo>
                    <a:pt x="3854" y="2117"/>
                  </a:lnTo>
                  <a:lnTo>
                    <a:pt x="3850" y="2118"/>
                  </a:lnTo>
                  <a:lnTo>
                    <a:pt x="3848" y="2119"/>
                  </a:lnTo>
                  <a:lnTo>
                    <a:pt x="3845" y="2122"/>
                  </a:lnTo>
                  <a:lnTo>
                    <a:pt x="3844" y="2124"/>
                  </a:lnTo>
                  <a:lnTo>
                    <a:pt x="3824" y="2190"/>
                  </a:lnTo>
                  <a:lnTo>
                    <a:pt x="3824" y="2190"/>
                  </a:lnTo>
                  <a:lnTo>
                    <a:pt x="3823" y="2193"/>
                  </a:lnTo>
                  <a:lnTo>
                    <a:pt x="3821" y="2196"/>
                  </a:lnTo>
                  <a:lnTo>
                    <a:pt x="3818" y="2197"/>
                  </a:lnTo>
                  <a:lnTo>
                    <a:pt x="3815" y="2197"/>
                  </a:lnTo>
                  <a:lnTo>
                    <a:pt x="3796" y="2197"/>
                  </a:lnTo>
                  <a:lnTo>
                    <a:pt x="3780" y="2197"/>
                  </a:lnTo>
                  <a:lnTo>
                    <a:pt x="3780" y="2197"/>
                  </a:lnTo>
                  <a:lnTo>
                    <a:pt x="3776" y="2197"/>
                  </a:lnTo>
                  <a:lnTo>
                    <a:pt x="3774" y="2196"/>
                  </a:lnTo>
                  <a:lnTo>
                    <a:pt x="3771" y="2193"/>
                  </a:lnTo>
                  <a:lnTo>
                    <a:pt x="3770" y="2190"/>
                  </a:lnTo>
                  <a:lnTo>
                    <a:pt x="3748" y="2124"/>
                  </a:lnTo>
                  <a:lnTo>
                    <a:pt x="3748" y="2124"/>
                  </a:lnTo>
                  <a:lnTo>
                    <a:pt x="3747" y="2122"/>
                  </a:lnTo>
                  <a:lnTo>
                    <a:pt x="3744" y="2119"/>
                  </a:lnTo>
                  <a:lnTo>
                    <a:pt x="3742" y="2118"/>
                  </a:lnTo>
                  <a:lnTo>
                    <a:pt x="3738" y="2117"/>
                  </a:lnTo>
                  <a:lnTo>
                    <a:pt x="3696" y="2117"/>
                  </a:lnTo>
                  <a:lnTo>
                    <a:pt x="3696" y="2117"/>
                  </a:lnTo>
                  <a:lnTo>
                    <a:pt x="3694" y="2118"/>
                  </a:lnTo>
                  <a:lnTo>
                    <a:pt x="3691" y="2119"/>
                  </a:lnTo>
                  <a:lnTo>
                    <a:pt x="3689" y="2122"/>
                  </a:lnTo>
                  <a:lnTo>
                    <a:pt x="3686" y="2124"/>
                  </a:lnTo>
                  <a:lnTo>
                    <a:pt x="3668" y="2190"/>
                  </a:lnTo>
                  <a:lnTo>
                    <a:pt x="3668" y="2190"/>
                  </a:lnTo>
                  <a:lnTo>
                    <a:pt x="3667" y="2193"/>
                  </a:lnTo>
                  <a:lnTo>
                    <a:pt x="3664" y="2196"/>
                  </a:lnTo>
                  <a:lnTo>
                    <a:pt x="3660" y="2197"/>
                  </a:lnTo>
                  <a:lnTo>
                    <a:pt x="3658" y="2197"/>
                  </a:lnTo>
                  <a:lnTo>
                    <a:pt x="3623" y="2197"/>
                  </a:lnTo>
                  <a:lnTo>
                    <a:pt x="3623" y="2197"/>
                  </a:lnTo>
                  <a:lnTo>
                    <a:pt x="3620" y="2197"/>
                  </a:lnTo>
                  <a:lnTo>
                    <a:pt x="3617" y="2196"/>
                  </a:lnTo>
                  <a:lnTo>
                    <a:pt x="3615" y="2193"/>
                  </a:lnTo>
                  <a:lnTo>
                    <a:pt x="3613" y="2190"/>
                  </a:lnTo>
                  <a:lnTo>
                    <a:pt x="3591" y="2124"/>
                  </a:lnTo>
                  <a:lnTo>
                    <a:pt x="3591" y="2124"/>
                  </a:lnTo>
                  <a:lnTo>
                    <a:pt x="3590" y="2122"/>
                  </a:lnTo>
                  <a:lnTo>
                    <a:pt x="3588" y="2119"/>
                  </a:lnTo>
                  <a:lnTo>
                    <a:pt x="3584" y="2118"/>
                  </a:lnTo>
                  <a:lnTo>
                    <a:pt x="3581" y="2117"/>
                  </a:lnTo>
                  <a:lnTo>
                    <a:pt x="3539" y="2117"/>
                  </a:lnTo>
                  <a:lnTo>
                    <a:pt x="3539" y="2117"/>
                  </a:lnTo>
                  <a:lnTo>
                    <a:pt x="3537" y="2118"/>
                  </a:lnTo>
                  <a:lnTo>
                    <a:pt x="3533" y="2119"/>
                  </a:lnTo>
                  <a:lnTo>
                    <a:pt x="3531" y="2122"/>
                  </a:lnTo>
                  <a:lnTo>
                    <a:pt x="3530" y="2124"/>
                  </a:lnTo>
                  <a:lnTo>
                    <a:pt x="3511" y="2190"/>
                  </a:lnTo>
                  <a:lnTo>
                    <a:pt x="3511" y="2190"/>
                  </a:lnTo>
                  <a:lnTo>
                    <a:pt x="3509" y="2193"/>
                  </a:lnTo>
                  <a:lnTo>
                    <a:pt x="3506" y="2196"/>
                  </a:lnTo>
                  <a:lnTo>
                    <a:pt x="3504" y="2197"/>
                  </a:lnTo>
                  <a:lnTo>
                    <a:pt x="3501" y="2197"/>
                  </a:lnTo>
                  <a:lnTo>
                    <a:pt x="3483" y="2197"/>
                  </a:lnTo>
                  <a:lnTo>
                    <a:pt x="3467" y="2197"/>
                  </a:lnTo>
                  <a:lnTo>
                    <a:pt x="3467" y="2197"/>
                  </a:lnTo>
                  <a:lnTo>
                    <a:pt x="3463" y="2197"/>
                  </a:lnTo>
                  <a:lnTo>
                    <a:pt x="3461" y="2196"/>
                  </a:lnTo>
                  <a:lnTo>
                    <a:pt x="3458" y="2193"/>
                  </a:lnTo>
                  <a:lnTo>
                    <a:pt x="3456" y="2190"/>
                  </a:lnTo>
                  <a:lnTo>
                    <a:pt x="3435" y="2124"/>
                  </a:lnTo>
                  <a:lnTo>
                    <a:pt x="3435" y="2124"/>
                  </a:lnTo>
                  <a:lnTo>
                    <a:pt x="3433" y="2122"/>
                  </a:lnTo>
                  <a:lnTo>
                    <a:pt x="3431" y="2119"/>
                  </a:lnTo>
                  <a:lnTo>
                    <a:pt x="3427" y="2118"/>
                  </a:lnTo>
                  <a:lnTo>
                    <a:pt x="3425" y="2117"/>
                  </a:lnTo>
                  <a:lnTo>
                    <a:pt x="3383" y="2117"/>
                  </a:lnTo>
                  <a:lnTo>
                    <a:pt x="3383" y="2117"/>
                  </a:lnTo>
                  <a:lnTo>
                    <a:pt x="3379" y="2118"/>
                  </a:lnTo>
                  <a:lnTo>
                    <a:pt x="3377" y="2119"/>
                  </a:lnTo>
                  <a:lnTo>
                    <a:pt x="3374" y="2122"/>
                  </a:lnTo>
                  <a:lnTo>
                    <a:pt x="3373" y="2124"/>
                  </a:lnTo>
                  <a:lnTo>
                    <a:pt x="3353" y="2190"/>
                  </a:lnTo>
                  <a:lnTo>
                    <a:pt x="3353" y="2190"/>
                  </a:lnTo>
                  <a:lnTo>
                    <a:pt x="3352" y="2193"/>
                  </a:lnTo>
                  <a:lnTo>
                    <a:pt x="3350" y="2196"/>
                  </a:lnTo>
                  <a:lnTo>
                    <a:pt x="3347" y="2197"/>
                  </a:lnTo>
                  <a:lnTo>
                    <a:pt x="3343" y="2197"/>
                  </a:lnTo>
                  <a:lnTo>
                    <a:pt x="3309" y="2197"/>
                  </a:lnTo>
                  <a:lnTo>
                    <a:pt x="3309" y="2197"/>
                  </a:lnTo>
                  <a:lnTo>
                    <a:pt x="3306" y="2197"/>
                  </a:lnTo>
                  <a:lnTo>
                    <a:pt x="3303" y="2196"/>
                  </a:lnTo>
                  <a:lnTo>
                    <a:pt x="3300" y="2193"/>
                  </a:lnTo>
                  <a:lnTo>
                    <a:pt x="3299" y="2190"/>
                  </a:lnTo>
                  <a:lnTo>
                    <a:pt x="3278" y="2124"/>
                  </a:lnTo>
                  <a:lnTo>
                    <a:pt x="3278" y="2124"/>
                  </a:lnTo>
                  <a:lnTo>
                    <a:pt x="3276" y="2122"/>
                  </a:lnTo>
                  <a:lnTo>
                    <a:pt x="3273" y="2119"/>
                  </a:lnTo>
                  <a:lnTo>
                    <a:pt x="3271" y="2118"/>
                  </a:lnTo>
                  <a:lnTo>
                    <a:pt x="3267" y="2117"/>
                  </a:lnTo>
                  <a:lnTo>
                    <a:pt x="3226" y="2117"/>
                  </a:lnTo>
                  <a:lnTo>
                    <a:pt x="3226" y="2117"/>
                  </a:lnTo>
                  <a:lnTo>
                    <a:pt x="3223" y="2118"/>
                  </a:lnTo>
                  <a:lnTo>
                    <a:pt x="3220" y="2119"/>
                  </a:lnTo>
                  <a:lnTo>
                    <a:pt x="3218" y="2122"/>
                  </a:lnTo>
                  <a:lnTo>
                    <a:pt x="3216" y="2124"/>
                  </a:lnTo>
                  <a:lnTo>
                    <a:pt x="3197" y="2190"/>
                  </a:lnTo>
                  <a:lnTo>
                    <a:pt x="3197" y="2190"/>
                  </a:lnTo>
                  <a:lnTo>
                    <a:pt x="3195" y="2193"/>
                  </a:lnTo>
                  <a:lnTo>
                    <a:pt x="3193" y="2196"/>
                  </a:lnTo>
                  <a:lnTo>
                    <a:pt x="3190" y="2197"/>
                  </a:lnTo>
                  <a:lnTo>
                    <a:pt x="3187" y="2197"/>
                  </a:lnTo>
                  <a:lnTo>
                    <a:pt x="3168" y="2197"/>
                  </a:lnTo>
                  <a:lnTo>
                    <a:pt x="3152" y="2197"/>
                  </a:lnTo>
                  <a:lnTo>
                    <a:pt x="3152" y="2197"/>
                  </a:lnTo>
                  <a:lnTo>
                    <a:pt x="3149" y="2197"/>
                  </a:lnTo>
                  <a:lnTo>
                    <a:pt x="3146" y="2196"/>
                  </a:lnTo>
                  <a:lnTo>
                    <a:pt x="3144" y="2193"/>
                  </a:lnTo>
                  <a:lnTo>
                    <a:pt x="3142" y="2190"/>
                  </a:lnTo>
                  <a:lnTo>
                    <a:pt x="3120" y="2124"/>
                  </a:lnTo>
                  <a:lnTo>
                    <a:pt x="3120" y="2124"/>
                  </a:lnTo>
                  <a:lnTo>
                    <a:pt x="3119" y="2122"/>
                  </a:lnTo>
                  <a:lnTo>
                    <a:pt x="3116" y="2119"/>
                  </a:lnTo>
                  <a:lnTo>
                    <a:pt x="3114" y="2118"/>
                  </a:lnTo>
                  <a:lnTo>
                    <a:pt x="3110" y="2117"/>
                  </a:lnTo>
                  <a:lnTo>
                    <a:pt x="3068" y="2117"/>
                  </a:lnTo>
                  <a:lnTo>
                    <a:pt x="3068" y="2117"/>
                  </a:lnTo>
                  <a:lnTo>
                    <a:pt x="3066" y="2118"/>
                  </a:lnTo>
                  <a:lnTo>
                    <a:pt x="3062" y="2119"/>
                  </a:lnTo>
                  <a:lnTo>
                    <a:pt x="3061" y="2122"/>
                  </a:lnTo>
                  <a:lnTo>
                    <a:pt x="3059" y="2124"/>
                  </a:lnTo>
                  <a:lnTo>
                    <a:pt x="3040" y="2190"/>
                  </a:lnTo>
                  <a:lnTo>
                    <a:pt x="3040" y="2190"/>
                  </a:lnTo>
                  <a:lnTo>
                    <a:pt x="3039" y="2193"/>
                  </a:lnTo>
                  <a:lnTo>
                    <a:pt x="3036" y="2196"/>
                  </a:lnTo>
                  <a:lnTo>
                    <a:pt x="3033" y="2197"/>
                  </a:lnTo>
                  <a:lnTo>
                    <a:pt x="3030" y="2197"/>
                  </a:lnTo>
                  <a:lnTo>
                    <a:pt x="2996" y="2197"/>
                  </a:lnTo>
                  <a:lnTo>
                    <a:pt x="2996" y="2197"/>
                  </a:lnTo>
                  <a:lnTo>
                    <a:pt x="2992" y="2197"/>
                  </a:lnTo>
                  <a:lnTo>
                    <a:pt x="2989" y="2196"/>
                  </a:lnTo>
                  <a:lnTo>
                    <a:pt x="2987" y="2193"/>
                  </a:lnTo>
                  <a:lnTo>
                    <a:pt x="2986" y="2190"/>
                  </a:lnTo>
                  <a:lnTo>
                    <a:pt x="2964" y="2124"/>
                  </a:lnTo>
                  <a:lnTo>
                    <a:pt x="2964" y="2124"/>
                  </a:lnTo>
                  <a:lnTo>
                    <a:pt x="2962" y="2122"/>
                  </a:lnTo>
                  <a:lnTo>
                    <a:pt x="2960" y="2119"/>
                  </a:lnTo>
                  <a:lnTo>
                    <a:pt x="2956" y="2118"/>
                  </a:lnTo>
                  <a:lnTo>
                    <a:pt x="2954" y="2117"/>
                  </a:lnTo>
                  <a:lnTo>
                    <a:pt x="2912" y="2117"/>
                  </a:lnTo>
                  <a:lnTo>
                    <a:pt x="2912" y="2117"/>
                  </a:lnTo>
                  <a:lnTo>
                    <a:pt x="2909" y="2118"/>
                  </a:lnTo>
                  <a:lnTo>
                    <a:pt x="2906" y="2119"/>
                  </a:lnTo>
                  <a:lnTo>
                    <a:pt x="2903" y="2122"/>
                  </a:lnTo>
                  <a:lnTo>
                    <a:pt x="2902" y="2124"/>
                  </a:lnTo>
                  <a:lnTo>
                    <a:pt x="2882" y="2190"/>
                  </a:lnTo>
                  <a:lnTo>
                    <a:pt x="2882" y="2190"/>
                  </a:lnTo>
                  <a:lnTo>
                    <a:pt x="2881" y="2193"/>
                  </a:lnTo>
                  <a:lnTo>
                    <a:pt x="2878" y="2196"/>
                  </a:lnTo>
                  <a:lnTo>
                    <a:pt x="2876" y="2197"/>
                  </a:lnTo>
                  <a:lnTo>
                    <a:pt x="2874" y="2197"/>
                  </a:lnTo>
                  <a:lnTo>
                    <a:pt x="2855" y="2197"/>
                  </a:lnTo>
                  <a:lnTo>
                    <a:pt x="2838" y="2197"/>
                  </a:lnTo>
                  <a:lnTo>
                    <a:pt x="2838" y="2197"/>
                  </a:lnTo>
                  <a:lnTo>
                    <a:pt x="2835" y="2197"/>
                  </a:lnTo>
                  <a:lnTo>
                    <a:pt x="2832" y="2196"/>
                  </a:lnTo>
                  <a:lnTo>
                    <a:pt x="2830" y="2193"/>
                  </a:lnTo>
                  <a:lnTo>
                    <a:pt x="2828" y="2190"/>
                  </a:lnTo>
                  <a:lnTo>
                    <a:pt x="2807" y="2124"/>
                  </a:lnTo>
                  <a:lnTo>
                    <a:pt x="2807" y="2124"/>
                  </a:lnTo>
                  <a:lnTo>
                    <a:pt x="2804" y="2122"/>
                  </a:lnTo>
                  <a:lnTo>
                    <a:pt x="2803" y="2119"/>
                  </a:lnTo>
                  <a:lnTo>
                    <a:pt x="2800" y="2118"/>
                  </a:lnTo>
                  <a:lnTo>
                    <a:pt x="2797" y="2117"/>
                  </a:lnTo>
                  <a:lnTo>
                    <a:pt x="2755" y="2117"/>
                  </a:lnTo>
                  <a:lnTo>
                    <a:pt x="2755" y="2117"/>
                  </a:lnTo>
                  <a:lnTo>
                    <a:pt x="2751" y="2118"/>
                  </a:lnTo>
                  <a:lnTo>
                    <a:pt x="2749" y="2119"/>
                  </a:lnTo>
                  <a:lnTo>
                    <a:pt x="2746" y="2122"/>
                  </a:lnTo>
                  <a:lnTo>
                    <a:pt x="2745" y="2124"/>
                  </a:lnTo>
                  <a:lnTo>
                    <a:pt x="2726" y="2190"/>
                  </a:lnTo>
                  <a:lnTo>
                    <a:pt x="2726" y="2190"/>
                  </a:lnTo>
                  <a:lnTo>
                    <a:pt x="2724" y="2193"/>
                  </a:lnTo>
                  <a:lnTo>
                    <a:pt x="2722" y="2196"/>
                  </a:lnTo>
                  <a:lnTo>
                    <a:pt x="2719" y="2197"/>
                  </a:lnTo>
                  <a:lnTo>
                    <a:pt x="2716" y="2197"/>
                  </a:lnTo>
                  <a:lnTo>
                    <a:pt x="2681" y="2197"/>
                  </a:lnTo>
                  <a:lnTo>
                    <a:pt x="2681" y="2197"/>
                  </a:lnTo>
                  <a:lnTo>
                    <a:pt x="2679" y="2197"/>
                  </a:lnTo>
                  <a:lnTo>
                    <a:pt x="2675" y="2196"/>
                  </a:lnTo>
                  <a:lnTo>
                    <a:pt x="2673" y="2193"/>
                  </a:lnTo>
                  <a:lnTo>
                    <a:pt x="2671" y="2190"/>
                  </a:lnTo>
                  <a:lnTo>
                    <a:pt x="2649" y="2124"/>
                  </a:lnTo>
                  <a:lnTo>
                    <a:pt x="2649" y="2124"/>
                  </a:lnTo>
                  <a:lnTo>
                    <a:pt x="2648" y="2122"/>
                  </a:lnTo>
                  <a:lnTo>
                    <a:pt x="2645" y="2119"/>
                  </a:lnTo>
                  <a:lnTo>
                    <a:pt x="2643" y="2118"/>
                  </a:lnTo>
                  <a:lnTo>
                    <a:pt x="2639" y="2117"/>
                  </a:lnTo>
                  <a:lnTo>
                    <a:pt x="2597" y="2117"/>
                  </a:lnTo>
                  <a:lnTo>
                    <a:pt x="2597" y="2117"/>
                  </a:lnTo>
                  <a:lnTo>
                    <a:pt x="2595" y="2118"/>
                  </a:lnTo>
                  <a:lnTo>
                    <a:pt x="2592" y="2119"/>
                  </a:lnTo>
                  <a:lnTo>
                    <a:pt x="2590" y="2122"/>
                  </a:lnTo>
                  <a:lnTo>
                    <a:pt x="2589" y="2124"/>
                  </a:lnTo>
                  <a:lnTo>
                    <a:pt x="2569" y="2190"/>
                  </a:lnTo>
                  <a:lnTo>
                    <a:pt x="2569" y="2190"/>
                  </a:lnTo>
                  <a:lnTo>
                    <a:pt x="2568" y="2193"/>
                  </a:lnTo>
                  <a:lnTo>
                    <a:pt x="2565" y="2196"/>
                  </a:lnTo>
                  <a:lnTo>
                    <a:pt x="2563" y="2197"/>
                  </a:lnTo>
                  <a:lnTo>
                    <a:pt x="2559" y="2197"/>
                  </a:lnTo>
                  <a:lnTo>
                    <a:pt x="2541" y="2197"/>
                  </a:lnTo>
                  <a:lnTo>
                    <a:pt x="2525" y="2197"/>
                  </a:lnTo>
                  <a:lnTo>
                    <a:pt x="2525" y="2197"/>
                  </a:lnTo>
                  <a:lnTo>
                    <a:pt x="2521" y="2197"/>
                  </a:lnTo>
                  <a:lnTo>
                    <a:pt x="2518" y="2196"/>
                  </a:lnTo>
                  <a:lnTo>
                    <a:pt x="2516" y="2193"/>
                  </a:lnTo>
                  <a:lnTo>
                    <a:pt x="2515" y="2190"/>
                  </a:lnTo>
                  <a:lnTo>
                    <a:pt x="2492" y="2124"/>
                  </a:lnTo>
                  <a:lnTo>
                    <a:pt x="2492" y="2124"/>
                  </a:lnTo>
                  <a:lnTo>
                    <a:pt x="2491" y="2122"/>
                  </a:lnTo>
                  <a:lnTo>
                    <a:pt x="2489" y="2119"/>
                  </a:lnTo>
                  <a:lnTo>
                    <a:pt x="2486" y="2118"/>
                  </a:lnTo>
                  <a:lnTo>
                    <a:pt x="2483" y="2117"/>
                  </a:lnTo>
                  <a:lnTo>
                    <a:pt x="2441" y="2117"/>
                  </a:lnTo>
                  <a:lnTo>
                    <a:pt x="2441" y="2117"/>
                  </a:lnTo>
                  <a:lnTo>
                    <a:pt x="2438" y="2118"/>
                  </a:lnTo>
                  <a:lnTo>
                    <a:pt x="2434" y="2119"/>
                  </a:lnTo>
                  <a:lnTo>
                    <a:pt x="2432" y="2122"/>
                  </a:lnTo>
                  <a:lnTo>
                    <a:pt x="2431" y="2124"/>
                  </a:lnTo>
                  <a:lnTo>
                    <a:pt x="2412" y="2190"/>
                  </a:lnTo>
                  <a:lnTo>
                    <a:pt x="2412" y="2190"/>
                  </a:lnTo>
                  <a:lnTo>
                    <a:pt x="2410" y="2193"/>
                  </a:lnTo>
                  <a:lnTo>
                    <a:pt x="2409" y="2196"/>
                  </a:lnTo>
                  <a:lnTo>
                    <a:pt x="2405" y="2197"/>
                  </a:lnTo>
                  <a:lnTo>
                    <a:pt x="2402" y="2197"/>
                  </a:lnTo>
                  <a:lnTo>
                    <a:pt x="2368" y="2197"/>
                  </a:lnTo>
                  <a:lnTo>
                    <a:pt x="2368" y="2197"/>
                  </a:lnTo>
                  <a:lnTo>
                    <a:pt x="2364" y="2197"/>
                  </a:lnTo>
                  <a:lnTo>
                    <a:pt x="2362" y="2196"/>
                  </a:lnTo>
                  <a:lnTo>
                    <a:pt x="2359" y="2193"/>
                  </a:lnTo>
                  <a:lnTo>
                    <a:pt x="2357" y="2190"/>
                  </a:lnTo>
                  <a:lnTo>
                    <a:pt x="2336" y="2124"/>
                  </a:lnTo>
                  <a:lnTo>
                    <a:pt x="2336" y="2124"/>
                  </a:lnTo>
                  <a:lnTo>
                    <a:pt x="2335" y="2122"/>
                  </a:lnTo>
                  <a:lnTo>
                    <a:pt x="2332" y="2119"/>
                  </a:lnTo>
                  <a:lnTo>
                    <a:pt x="2328" y="2118"/>
                  </a:lnTo>
                  <a:lnTo>
                    <a:pt x="2326" y="2117"/>
                  </a:lnTo>
                  <a:lnTo>
                    <a:pt x="2284" y="2117"/>
                  </a:lnTo>
                  <a:lnTo>
                    <a:pt x="2284" y="2117"/>
                  </a:lnTo>
                  <a:lnTo>
                    <a:pt x="2280" y="2118"/>
                  </a:lnTo>
                  <a:lnTo>
                    <a:pt x="2278" y="2119"/>
                  </a:lnTo>
                  <a:lnTo>
                    <a:pt x="2275" y="2122"/>
                  </a:lnTo>
                  <a:lnTo>
                    <a:pt x="2274" y="2124"/>
                  </a:lnTo>
                  <a:lnTo>
                    <a:pt x="2254" y="2190"/>
                  </a:lnTo>
                  <a:lnTo>
                    <a:pt x="2254" y="2190"/>
                  </a:lnTo>
                  <a:lnTo>
                    <a:pt x="2253" y="2193"/>
                  </a:lnTo>
                  <a:lnTo>
                    <a:pt x="2251" y="2196"/>
                  </a:lnTo>
                  <a:lnTo>
                    <a:pt x="2248" y="2197"/>
                  </a:lnTo>
                  <a:lnTo>
                    <a:pt x="2245" y="2197"/>
                  </a:lnTo>
                  <a:lnTo>
                    <a:pt x="2227" y="2197"/>
                  </a:lnTo>
                  <a:lnTo>
                    <a:pt x="2210" y="2197"/>
                  </a:lnTo>
                  <a:lnTo>
                    <a:pt x="2210" y="2197"/>
                  </a:lnTo>
                  <a:lnTo>
                    <a:pt x="2208" y="2197"/>
                  </a:lnTo>
                  <a:lnTo>
                    <a:pt x="2204" y="2196"/>
                  </a:lnTo>
                  <a:lnTo>
                    <a:pt x="2201" y="2193"/>
                  </a:lnTo>
                  <a:lnTo>
                    <a:pt x="2200" y="2190"/>
                  </a:lnTo>
                  <a:lnTo>
                    <a:pt x="2179" y="2124"/>
                  </a:lnTo>
                  <a:lnTo>
                    <a:pt x="2179" y="2124"/>
                  </a:lnTo>
                  <a:lnTo>
                    <a:pt x="2177" y="2122"/>
                  </a:lnTo>
                  <a:lnTo>
                    <a:pt x="2174" y="2119"/>
                  </a:lnTo>
                  <a:lnTo>
                    <a:pt x="2172" y="2118"/>
                  </a:lnTo>
                  <a:lnTo>
                    <a:pt x="2169" y="2117"/>
                  </a:lnTo>
                  <a:lnTo>
                    <a:pt x="2127" y="2117"/>
                  </a:lnTo>
                  <a:lnTo>
                    <a:pt x="2127" y="2117"/>
                  </a:lnTo>
                  <a:lnTo>
                    <a:pt x="2124" y="2118"/>
                  </a:lnTo>
                  <a:lnTo>
                    <a:pt x="2121" y="2119"/>
                  </a:lnTo>
                  <a:lnTo>
                    <a:pt x="2119" y="2122"/>
                  </a:lnTo>
                  <a:lnTo>
                    <a:pt x="2118" y="2124"/>
                  </a:lnTo>
                  <a:lnTo>
                    <a:pt x="2098" y="2190"/>
                  </a:lnTo>
                  <a:lnTo>
                    <a:pt x="2098" y="2190"/>
                  </a:lnTo>
                  <a:lnTo>
                    <a:pt x="2097" y="2193"/>
                  </a:lnTo>
                  <a:lnTo>
                    <a:pt x="2094" y="2196"/>
                  </a:lnTo>
                  <a:lnTo>
                    <a:pt x="2092" y="2197"/>
                  </a:lnTo>
                  <a:lnTo>
                    <a:pt x="2088" y="2197"/>
                  </a:lnTo>
                  <a:lnTo>
                    <a:pt x="2053" y="2197"/>
                  </a:lnTo>
                  <a:lnTo>
                    <a:pt x="2053" y="2197"/>
                  </a:lnTo>
                  <a:lnTo>
                    <a:pt x="2051" y="2197"/>
                  </a:lnTo>
                  <a:lnTo>
                    <a:pt x="2047" y="2196"/>
                  </a:lnTo>
                  <a:lnTo>
                    <a:pt x="2045" y="2193"/>
                  </a:lnTo>
                  <a:lnTo>
                    <a:pt x="2044" y="2190"/>
                  </a:lnTo>
                  <a:lnTo>
                    <a:pt x="2021" y="2124"/>
                  </a:lnTo>
                  <a:lnTo>
                    <a:pt x="2021" y="2124"/>
                  </a:lnTo>
                  <a:lnTo>
                    <a:pt x="2020" y="2122"/>
                  </a:lnTo>
                  <a:lnTo>
                    <a:pt x="2018" y="2119"/>
                  </a:lnTo>
                  <a:lnTo>
                    <a:pt x="2015" y="2118"/>
                  </a:lnTo>
                  <a:lnTo>
                    <a:pt x="2011" y="2117"/>
                  </a:lnTo>
                  <a:lnTo>
                    <a:pt x="1970" y="2117"/>
                  </a:lnTo>
                  <a:lnTo>
                    <a:pt x="1970" y="2117"/>
                  </a:lnTo>
                  <a:lnTo>
                    <a:pt x="1967" y="2118"/>
                  </a:lnTo>
                  <a:lnTo>
                    <a:pt x="1965" y="2119"/>
                  </a:lnTo>
                  <a:lnTo>
                    <a:pt x="1962" y="2122"/>
                  </a:lnTo>
                  <a:lnTo>
                    <a:pt x="1961" y="2124"/>
                  </a:lnTo>
                  <a:lnTo>
                    <a:pt x="1941" y="2190"/>
                  </a:lnTo>
                  <a:lnTo>
                    <a:pt x="1941" y="2190"/>
                  </a:lnTo>
                  <a:lnTo>
                    <a:pt x="1940" y="2193"/>
                  </a:lnTo>
                  <a:lnTo>
                    <a:pt x="1937" y="2196"/>
                  </a:lnTo>
                  <a:lnTo>
                    <a:pt x="1934" y="2197"/>
                  </a:lnTo>
                  <a:lnTo>
                    <a:pt x="1931" y="2197"/>
                  </a:lnTo>
                  <a:lnTo>
                    <a:pt x="1913" y="2197"/>
                  </a:lnTo>
                  <a:lnTo>
                    <a:pt x="1897" y="2197"/>
                  </a:lnTo>
                  <a:lnTo>
                    <a:pt x="1897" y="2197"/>
                  </a:lnTo>
                  <a:lnTo>
                    <a:pt x="1893" y="2197"/>
                  </a:lnTo>
                  <a:lnTo>
                    <a:pt x="1891" y="2196"/>
                  </a:lnTo>
                  <a:lnTo>
                    <a:pt x="1888" y="2193"/>
                  </a:lnTo>
                  <a:lnTo>
                    <a:pt x="1887" y="2190"/>
                  </a:lnTo>
                  <a:lnTo>
                    <a:pt x="1865" y="2124"/>
                  </a:lnTo>
                  <a:lnTo>
                    <a:pt x="1865" y="2124"/>
                  </a:lnTo>
                  <a:lnTo>
                    <a:pt x="1863" y="2122"/>
                  </a:lnTo>
                  <a:lnTo>
                    <a:pt x="1861" y="2119"/>
                  </a:lnTo>
                  <a:lnTo>
                    <a:pt x="1859" y="2118"/>
                  </a:lnTo>
                  <a:lnTo>
                    <a:pt x="1855" y="2117"/>
                  </a:lnTo>
                  <a:lnTo>
                    <a:pt x="1813" y="2117"/>
                  </a:lnTo>
                  <a:lnTo>
                    <a:pt x="1813" y="2117"/>
                  </a:lnTo>
                  <a:lnTo>
                    <a:pt x="1810" y="2118"/>
                  </a:lnTo>
                  <a:lnTo>
                    <a:pt x="1807" y="2119"/>
                  </a:lnTo>
                  <a:lnTo>
                    <a:pt x="1804" y="2122"/>
                  </a:lnTo>
                  <a:lnTo>
                    <a:pt x="1803" y="2124"/>
                  </a:lnTo>
                  <a:lnTo>
                    <a:pt x="1785" y="2190"/>
                  </a:lnTo>
                  <a:lnTo>
                    <a:pt x="1785" y="2190"/>
                  </a:lnTo>
                  <a:lnTo>
                    <a:pt x="1782" y="2193"/>
                  </a:lnTo>
                  <a:lnTo>
                    <a:pt x="1780" y="2196"/>
                  </a:lnTo>
                  <a:lnTo>
                    <a:pt x="1777" y="2197"/>
                  </a:lnTo>
                  <a:lnTo>
                    <a:pt x="1775" y="2197"/>
                  </a:lnTo>
                  <a:lnTo>
                    <a:pt x="1740" y="2197"/>
                  </a:lnTo>
                  <a:lnTo>
                    <a:pt x="1740" y="2197"/>
                  </a:lnTo>
                  <a:lnTo>
                    <a:pt x="1736" y="2197"/>
                  </a:lnTo>
                  <a:lnTo>
                    <a:pt x="1734" y="2196"/>
                  </a:lnTo>
                  <a:lnTo>
                    <a:pt x="1732" y="2193"/>
                  </a:lnTo>
                  <a:lnTo>
                    <a:pt x="1729" y="2190"/>
                  </a:lnTo>
                  <a:lnTo>
                    <a:pt x="1708" y="2124"/>
                  </a:lnTo>
                  <a:lnTo>
                    <a:pt x="1708" y="2124"/>
                  </a:lnTo>
                  <a:lnTo>
                    <a:pt x="1707" y="2122"/>
                  </a:lnTo>
                  <a:lnTo>
                    <a:pt x="1704" y="2119"/>
                  </a:lnTo>
                  <a:lnTo>
                    <a:pt x="1701" y="2118"/>
                  </a:lnTo>
                  <a:lnTo>
                    <a:pt x="1698" y="2117"/>
                  </a:lnTo>
                  <a:lnTo>
                    <a:pt x="1656" y="2117"/>
                  </a:lnTo>
                  <a:lnTo>
                    <a:pt x="1656" y="2117"/>
                  </a:lnTo>
                  <a:lnTo>
                    <a:pt x="1653" y="2118"/>
                  </a:lnTo>
                  <a:lnTo>
                    <a:pt x="1650" y="2119"/>
                  </a:lnTo>
                  <a:lnTo>
                    <a:pt x="1648" y="2122"/>
                  </a:lnTo>
                  <a:lnTo>
                    <a:pt x="1646" y="2124"/>
                  </a:lnTo>
                  <a:lnTo>
                    <a:pt x="1627" y="2190"/>
                  </a:lnTo>
                  <a:lnTo>
                    <a:pt x="1627" y="2190"/>
                  </a:lnTo>
                  <a:lnTo>
                    <a:pt x="1625" y="2193"/>
                  </a:lnTo>
                  <a:lnTo>
                    <a:pt x="1623" y="2196"/>
                  </a:lnTo>
                  <a:lnTo>
                    <a:pt x="1621" y="2197"/>
                  </a:lnTo>
                  <a:lnTo>
                    <a:pt x="1617" y="2197"/>
                  </a:lnTo>
                  <a:lnTo>
                    <a:pt x="1600" y="2197"/>
                  </a:lnTo>
                  <a:lnTo>
                    <a:pt x="1582" y="2197"/>
                  </a:lnTo>
                  <a:lnTo>
                    <a:pt x="1582" y="2197"/>
                  </a:lnTo>
                  <a:lnTo>
                    <a:pt x="1580" y="2197"/>
                  </a:lnTo>
                  <a:lnTo>
                    <a:pt x="1576" y="2196"/>
                  </a:lnTo>
                  <a:lnTo>
                    <a:pt x="1574" y="2193"/>
                  </a:lnTo>
                  <a:lnTo>
                    <a:pt x="1572" y="2190"/>
                  </a:lnTo>
                  <a:lnTo>
                    <a:pt x="1551" y="2124"/>
                  </a:lnTo>
                  <a:lnTo>
                    <a:pt x="1551" y="2124"/>
                  </a:lnTo>
                  <a:lnTo>
                    <a:pt x="1549" y="2122"/>
                  </a:lnTo>
                  <a:lnTo>
                    <a:pt x="1547" y="2119"/>
                  </a:lnTo>
                  <a:lnTo>
                    <a:pt x="1544" y="2118"/>
                  </a:lnTo>
                  <a:lnTo>
                    <a:pt x="1540" y="2117"/>
                  </a:lnTo>
                  <a:lnTo>
                    <a:pt x="1500" y="2117"/>
                  </a:lnTo>
                  <a:lnTo>
                    <a:pt x="1500" y="2117"/>
                  </a:lnTo>
                  <a:lnTo>
                    <a:pt x="1496" y="2118"/>
                  </a:lnTo>
                  <a:lnTo>
                    <a:pt x="1493" y="2119"/>
                  </a:lnTo>
                  <a:lnTo>
                    <a:pt x="1491" y="2122"/>
                  </a:lnTo>
                  <a:lnTo>
                    <a:pt x="1490" y="2124"/>
                  </a:lnTo>
                  <a:lnTo>
                    <a:pt x="1470" y="2190"/>
                  </a:lnTo>
                  <a:lnTo>
                    <a:pt x="1470" y="2190"/>
                  </a:lnTo>
                  <a:lnTo>
                    <a:pt x="1469" y="2193"/>
                  </a:lnTo>
                  <a:lnTo>
                    <a:pt x="1466" y="2196"/>
                  </a:lnTo>
                  <a:lnTo>
                    <a:pt x="1464" y="2197"/>
                  </a:lnTo>
                  <a:lnTo>
                    <a:pt x="1460" y="2197"/>
                  </a:lnTo>
                  <a:lnTo>
                    <a:pt x="1426" y="2197"/>
                  </a:lnTo>
                  <a:lnTo>
                    <a:pt x="1426" y="2197"/>
                  </a:lnTo>
                  <a:lnTo>
                    <a:pt x="1422" y="2197"/>
                  </a:lnTo>
                  <a:lnTo>
                    <a:pt x="1419" y="2196"/>
                  </a:lnTo>
                  <a:lnTo>
                    <a:pt x="1417" y="2193"/>
                  </a:lnTo>
                  <a:lnTo>
                    <a:pt x="1416" y="2190"/>
                  </a:lnTo>
                  <a:lnTo>
                    <a:pt x="1394" y="2124"/>
                  </a:lnTo>
                  <a:lnTo>
                    <a:pt x="1394" y="2124"/>
                  </a:lnTo>
                  <a:lnTo>
                    <a:pt x="1392" y="2122"/>
                  </a:lnTo>
                  <a:lnTo>
                    <a:pt x="1390" y="2119"/>
                  </a:lnTo>
                  <a:lnTo>
                    <a:pt x="1387" y="2118"/>
                  </a:lnTo>
                  <a:lnTo>
                    <a:pt x="1384" y="2117"/>
                  </a:lnTo>
                  <a:lnTo>
                    <a:pt x="1342" y="2117"/>
                  </a:lnTo>
                  <a:lnTo>
                    <a:pt x="1342" y="2117"/>
                  </a:lnTo>
                  <a:lnTo>
                    <a:pt x="1339" y="2118"/>
                  </a:lnTo>
                  <a:lnTo>
                    <a:pt x="1336" y="2119"/>
                  </a:lnTo>
                  <a:lnTo>
                    <a:pt x="1334" y="2122"/>
                  </a:lnTo>
                  <a:lnTo>
                    <a:pt x="1332" y="2124"/>
                  </a:lnTo>
                  <a:lnTo>
                    <a:pt x="1313" y="2190"/>
                  </a:lnTo>
                  <a:lnTo>
                    <a:pt x="1313" y="2190"/>
                  </a:lnTo>
                  <a:lnTo>
                    <a:pt x="1312" y="2193"/>
                  </a:lnTo>
                  <a:lnTo>
                    <a:pt x="1310" y="2196"/>
                  </a:lnTo>
                  <a:lnTo>
                    <a:pt x="1306" y="2197"/>
                  </a:lnTo>
                  <a:lnTo>
                    <a:pt x="1304" y="2197"/>
                  </a:lnTo>
                  <a:lnTo>
                    <a:pt x="1285" y="2197"/>
                  </a:lnTo>
                  <a:lnTo>
                    <a:pt x="1268" y="2197"/>
                  </a:lnTo>
                  <a:lnTo>
                    <a:pt x="1268" y="2197"/>
                  </a:lnTo>
                  <a:lnTo>
                    <a:pt x="1265" y="2197"/>
                  </a:lnTo>
                  <a:lnTo>
                    <a:pt x="1262" y="2196"/>
                  </a:lnTo>
                  <a:lnTo>
                    <a:pt x="1259" y="2193"/>
                  </a:lnTo>
                  <a:lnTo>
                    <a:pt x="1258" y="2191"/>
                  </a:lnTo>
                  <a:lnTo>
                    <a:pt x="1258" y="2191"/>
                  </a:lnTo>
                  <a:lnTo>
                    <a:pt x="1248" y="2158"/>
                  </a:lnTo>
                  <a:lnTo>
                    <a:pt x="1248" y="2158"/>
                  </a:lnTo>
                  <a:lnTo>
                    <a:pt x="1238" y="2124"/>
                  </a:lnTo>
                  <a:lnTo>
                    <a:pt x="1238" y="2124"/>
                  </a:lnTo>
                  <a:lnTo>
                    <a:pt x="1237" y="2122"/>
                  </a:lnTo>
                  <a:lnTo>
                    <a:pt x="1235" y="2119"/>
                  </a:lnTo>
                  <a:lnTo>
                    <a:pt x="1232" y="2118"/>
                  </a:lnTo>
                  <a:lnTo>
                    <a:pt x="1228" y="2117"/>
                  </a:lnTo>
                  <a:lnTo>
                    <a:pt x="1228" y="2117"/>
                  </a:lnTo>
                  <a:lnTo>
                    <a:pt x="1209" y="2117"/>
                  </a:lnTo>
                  <a:lnTo>
                    <a:pt x="1209" y="2117"/>
                  </a:lnTo>
                  <a:lnTo>
                    <a:pt x="1195" y="2116"/>
                  </a:lnTo>
                  <a:lnTo>
                    <a:pt x="1195" y="2116"/>
                  </a:lnTo>
                  <a:lnTo>
                    <a:pt x="1189" y="2116"/>
                  </a:lnTo>
                  <a:lnTo>
                    <a:pt x="1189" y="2116"/>
                  </a:lnTo>
                  <a:lnTo>
                    <a:pt x="1186" y="2116"/>
                  </a:lnTo>
                  <a:lnTo>
                    <a:pt x="1183" y="2117"/>
                  </a:lnTo>
                  <a:lnTo>
                    <a:pt x="1180" y="2119"/>
                  </a:lnTo>
                  <a:lnTo>
                    <a:pt x="1179" y="2122"/>
                  </a:lnTo>
                  <a:lnTo>
                    <a:pt x="1179" y="2122"/>
                  </a:lnTo>
                  <a:lnTo>
                    <a:pt x="1165" y="2154"/>
                  </a:lnTo>
                  <a:lnTo>
                    <a:pt x="1165" y="2154"/>
                  </a:lnTo>
                  <a:lnTo>
                    <a:pt x="1152" y="2185"/>
                  </a:lnTo>
                  <a:lnTo>
                    <a:pt x="1152" y="2185"/>
                  </a:lnTo>
                  <a:lnTo>
                    <a:pt x="1151" y="2188"/>
                  </a:lnTo>
                  <a:lnTo>
                    <a:pt x="1148" y="2190"/>
                  </a:lnTo>
                  <a:lnTo>
                    <a:pt x="1144" y="2191"/>
                  </a:lnTo>
                  <a:lnTo>
                    <a:pt x="1141" y="2191"/>
                  </a:lnTo>
                  <a:lnTo>
                    <a:pt x="1105" y="2186"/>
                  </a:lnTo>
                  <a:lnTo>
                    <a:pt x="1105" y="2186"/>
                  </a:lnTo>
                  <a:lnTo>
                    <a:pt x="1103" y="2185"/>
                  </a:lnTo>
                  <a:lnTo>
                    <a:pt x="1099" y="2183"/>
                  </a:lnTo>
                  <a:lnTo>
                    <a:pt x="1098" y="2181"/>
                  </a:lnTo>
                  <a:lnTo>
                    <a:pt x="1096" y="2177"/>
                  </a:lnTo>
                  <a:lnTo>
                    <a:pt x="1096" y="2177"/>
                  </a:lnTo>
                  <a:lnTo>
                    <a:pt x="1091" y="2143"/>
                  </a:lnTo>
                  <a:lnTo>
                    <a:pt x="1091" y="2143"/>
                  </a:lnTo>
                  <a:lnTo>
                    <a:pt x="1088" y="2109"/>
                  </a:lnTo>
                  <a:lnTo>
                    <a:pt x="1088" y="2109"/>
                  </a:lnTo>
                  <a:lnTo>
                    <a:pt x="1087" y="2106"/>
                  </a:lnTo>
                  <a:lnTo>
                    <a:pt x="1085" y="2103"/>
                  </a:lnTo>
                  <a:lnTo>
                    <a:pt x="1083" y="2101"/>
                  </a:lnTo>
                  <a:lnTo>
                    <a:pt x="1080" y="2100"/>
                  </a:lnTo>
                  <a:lnTo>
                    <a:pt x="1080" y="2100"/>
                  </a:lnTo>
                  <a:lnTo>
                    <a:pt x="1074" y="2098"/>
                  </a:lnTo>
                  <a:lnTo>
                    <a:pt x="1061" y="2096"/>
                  </a:lnTo>
                  <a:lnTo>
                    <a:pt x="1061" y="2096"/>
                  </a:lnTo>
                  <a:lnTo>
                    <a:pt x="1041" y="2091"/>
                  </a:lnTo>
                  <a:lnTo>
                    <a:pt x="1041" y="2091"/>
                  </a:lnTo>
                  <a:lnTo>
                    <a:pt x="1038" y="2091"/>
                  </a:lnTo>
                  <a:lnTo>
                    <a:pt x="1035" y="2092"/>
                  </a:lnTo>
                  <a:lnTo>
                    <a:pt x="1032" y="2093"/>
                  </a:lnTo>
                  <a:lnTo>
                    <a:pt x="1030" y="2096"/>
                  </a:lnTo>
                  <a:lnTo>
                    <a:pt x="1030" y="2096"/>
                  </a:lnTo>
                  <a:lnTo>
                    <a:pt x="1011" y="2125"/>
                  </a:lnTo>
                  <a:lnTo>
                    <a:pt x="1011" y="2125"/>
                  </a:lnTo>
                  <a:lnTo>
                    <a:pt x="993" y="2154"/>
                  </a:lnTo>
                  <a:lnTo>
                    <a:pt x="993" y="2154"/>
                  </a:lnTo>
                  <a:lnTo>
                    <a:pt x="990" y="2156"/>
                  </a:lnTo>
                  <a:lnTo>
                    <a:pt x="988" y="2158"/>
                  </a:lnTo>
                  <a:lnTo>
                    <a:pt x="984" y="2158"/>
                  </a:lnTo>
                  <a:lnTo>
                    <a:pt x="980" y="2158"/>
                  </a:lnTo>
                  <a:lnTo>
                    <a:pt x="963" y="2153"/>
                  </a:lnTo>
                  <a:lnTo>
                    <a:pt x="946" y="2146"/>
                  </a:lnTo>
                  <a:lnTo>
                    <a:pt x="946" y="2146"/>
                  </a:lnTo>
                  <a:lnTo>
                    <a:pt x="943" y="2145"/>
                  </a:lnTo>
                  <a:lnTo>
                    <a:pt x="941" y="2143"/>
                  </a:lnTo>
                  <a:lnTo>
                    <a:pt x="940" y="2139"/>
                  </a:lnTo>
                  <a:lnTo>
                    <a:pt x="940" y="2137"/>
                  </a:lnTo>
                  <a:lnTo>
                    <a:pt x="940" y="2137"/>
                  </a:lnTo>
                  <a:lnTo>
                    <a:pt x="941" y="2102"/>
                  </a:lnTo>
                  <a:lnTo>
                    <a:pt x="941" y="2102"/>
                  </a:lnTo>
                  <a:lnTo>
                    <a:pt x="942" y="2068"/>
                  </a:lnTo>
                  <a:lnTo>
                    <a:pt x="942" y="2068"/>
                  </a:lnTo>
                  <a:lnTo>
                    <a:pt x="942" y="2064"/>
                  </a:lnTo>
                  <a:lnTo>
                    <a:pt x="941" y="2061"/>
                  </a:lnTo>
                  <a:lnTo>
                    <a:pt x="940" y="2059"/>
                  </a:lnTo>
                  <a:lnTo>
                    <a:pt x="937" y="2058"/>
                  </a:lnTo>
                  <a:lnTo>
                    <a:pt x="937" y="2058"/>
                  </a:lnTo>
                  <a:lnTo>
                    <a:pt x="919" y="2049"/>
                  </a:lnTo>
                  <a:lnTo>
                    <a:pt x="919" y="2049"/>
                  </a:lnTo>
                  <a:lnTo>
                    <a:pt x="905" y="2044"/>
                  </a:lnTo>
                  <a:lnTo>
                    <a:pt x="900" y="2042"/>
                  </a:lnTo>
                  <a:lnTo>
                    <a:pt x="900" y="2042"/>
                  </a:lnTo>
                  <a:lnTo>
                    <a:pt x="897" y="2040"/>
                  </a:lnTo>
                  <a:lnTo>
                    <a:pt x="894" y="2040"/>
                  </a:lnTo>
                  <a:lnTo>
                    <a:pt x="890" y="2042"/>
                  </a:lnTo>
                  <a:lnTo>
                    <a:pt x="888" y="2044"/>
                  </a:lnTo>
                  <a:lnTo>
                    <a:pt x="888" y="2044"/>
                  </a:lnTo>
                  <a:lnTo>
                    <a:pt x="866" y="2070"/>
                  </a:lnTo>
                  <a:lnTo>
                    <a:pt x="866" y="2070"/>
                  </a:lnTo>
                  <a:lnTo>
                    <a:pt x="841" y="2095"/>
                  </a:lnTo>
                  <a:lnTo>
                    <a:pt x="841" y="2095"/>
                  </a:lnTo>
                  <a:lnTo>
                    <a:pt x="839" y="2096"/>
                  </a:lnTo>
                  <a:lnTo>
                    <a:pt x="835" y="2097"/>
                  </a:lnTo>
                  <a:lnTo>
                    <a:pt x="832" y="2097"/>
                  </a:lnTo>
                  <a:lnTo>
                    <a:pt x="829" y="2096"/>
                  </a:lnTo>
                  <a:lnTo>
                    <a:pt x="797" y="2080"/>
                  </a:lnTo>
                  <a:lnTo>
                    <a:pt x="797" y="2080"/>
                  </a:lnTo>
                  <a:lnTo>
                    <a:pt x="794" y="2077"/>
                  </a:lnTo>
                  <a:lnTo>
                    <a:pt x="793" y="2075"/>
                  </a:lnTo>
                  <a:lnTo>
                    <a:pt x="792" y="2071"/>
                  </a:lnTo>
                  <a:lnTo>
                    <a:pt x="792" y="2068"/>
                  </a:lnTo>
                  <a:lnTo>
                    <a:pt x="792" y="2068"/>
                  </a:lnTo>
                  <a:lnTo>
                    <a:pt x="799" y="2034"/>
                  </a:lnTo>
                  <a:lnTo>
                    <a:pt x="799" y="2034"/>
                  </a:lnTo>
                  <a:lnTo>
                    <a:pt x="808" y="2001"/>
                  </a:lnTo>
                  <a:lnTo>
                    <a:pt x="808" y="2001"/>
                  </a:lnTo>
                  <a:lnTo>
                    <a:pt x="808" y="1997"/>
                  </a:lnTo>
                  <a:lnTo>
                    <a:pt x="807" y="1995"/>
                  </a:lnTo>
                  <a:lnTo>
                    <a:pt x="805" y="1992"/>
                  </a:lnTo>
                  <a:lnTo>
                    <a:pt x="803" y="1990"/>
                  </a:lnTo>
                  <a:lnTo>
                    <a:pt x="803" y="1990"/>
                  </a:lnTo>
                  <a:lnTo>
                    <a:pt x="787" y="1979"/>
                  </a:lnTo>
                  <a:lnTo>
                    <a:pt x="787" y="1979"/>
                  </a:lnTo>
                  <a:lnTo>
                    <a:pt x="770" y="1968"/>
                  </a:lnTo>
                  <a:lnTo>
                    <a:pt x="770" y="1968"/>
                  </a:lnTo>
                  <a:lnTo>
                    <a:pt x="767" y="1966"/>
                  </a:lnTo>
                  <a:lnTo>
                    <a:pt x="763" y="1966"/>
                  </a:lnTo>
                  <a:lnTo>
                    <a:pt x="761" y="1966"/>
                  </a:lnTo>
                  <a:lnTo>
                    <a:pt x="757" y="1969"/>
                  </a:lnTo>
                  <a:lnTo>
                    <a:pt x="757" y="1969"/>
                  </a:lnTo>
                  <a:lnTo>
                    <a:pt x="730" y="1990"/>
                  </a:lnTo>
                  <a:lnTo>
                    <a:pt x="730" y="1990"/>
                  </a:lnTo>
                  <a:lnTo>
                    <a:pt x="703" y="2010"/>
                  </a:lnTo>
                  <a:lnTo>
                    <a:pt x="703" y="2010"/>
                  </a:lnTo>
                  <a:lnTo>
                    <a:pt x="699" y="2011"/>
                  </a:lnTo>
                  <a:lnTo>
                    <a:pt x="697" y="2012"/>
                  </a:lnTo>
                  <a:lnTo>
                    <a:pt x="693" y="2011"/>
                  </a:lnTo>
                  <a:lnTo>
                    <a:pt x="691" y="2010"/>
                  </a:lnTo>
                  <a:lnTo>
                    <a:pt x="691" y="2010"/>
                  </a:lnTo>
                  <a:lnTo>
                    <a:pt x="682" y="2003"/>
                  </a:lnTo>
                  <a:lnTo>
                    <a:pt x="682" y="2003"/>
                  </a:lnTo>
                  <a:lnTo>
                    <a:pt x="675" y="1997"/>
                  </a:lnTo>
                  <a:lnTo>
                    <a:pt x="662" y="1987"/>
                  </a:lnTo>
                  <a:lnTo>
                    <a:pt x="662" y="1987"/>
                  </a:lnTo>
                  <a:lnTo>
                    <a:pt x="660" y="1985"/>
                  </a:lnTo>
                  <a:lnTo>
                    <a:pt x="659" y="1981"/>
                  </a:lnTo>
                  <a:lnTo>
                    <a:pt x="657" y="1977"/>
                  </a:lnTo>
                  <a:lnTo>
                    <a:pt x="659" y="1975"/>
                  </a:lnTo>
                  <a:lnTo>
                    <a:pt x="659" y="1975"/>
                  </a:lnTo>
                  <a:lnTo>
                    <a:pt x="672" y="1943"/>
                  </a:lnTo>
                  <a:lnTo>
                    <a:pt x="672" y="1943"/>
                  </a:lnTo>
                  <a:lnTo>
                    <a:pt x="686" y="1912"/>
                  </a:lnTo>
                  <a:lnTo>
                    <a:pt x="686" y="1912"/>
                  </a:lnTo>
                  <a:lnTo>
                    <a:pt x="687" y="1908"/>
                  </a:lnTo>
                  <a:lnTo>
                    <a:pt x="686" y="1905"/>
                  </a:lnTo>
                  <a:lnTo>
                    <a:pt x="686" y="1902"/>
                  </a:lnTo>
                  <a:lnTo>
                    <a:pt x="683" y="1900"/>
                  </a:lnTo>
                  <a:lnTo>
                    <a:pt x="683" y="1900"/>
                  </a:lnTo>
                  <a:lnTo>
                    <a:pt x="668" y="1886"/>
                  </a:lnTo>
                  <a:lnTo>
                    <a:pt x="668" y="1886"/>
                  </a:lnTo>
                  <a:lnTo>
                    <a:pt x="655" y="1873"/>
                  </a:lnTo>
                  <a:lnTo>
                    <a:pt x="655" y="1873"/>
                  </a:lnTo>
                  <a:lnTo>
                    <a:pt x="651" y="1871"/>
                  </a:lnTo>
                  <a:lnTo>
                    <a:pt x="649" y="1870"/>
                  </a:lnTo>
                  <a:lnTo>
                    <a:pt x="645" y="1870"/>
                  </a:lnTo>
                  <a:lnTo>
                    <a:pt x="643" y="1871"/>
                  </a:lnTo>
                  <a:lnTo>
                    <a:pt x="643" y="1871"/>
                  </a:lnTo>
                  <a:lnTo>
                    <a:pt x="612" y="1887"/>
                  </a:lnTo>
                  <a:lnTo>
                    <a:pt x="612" y="1887"/>
                  </a:lnTo>
                  <a:lnTo>
                    <a:pt x="581" y="1902"/>
                  </a:lnTo>
                  <a:lnTo>
                    <a:pt x="581" y="1902"/>
                  </a:lnTo>
                  <a:lnTo>
                    <a:pt x="578" y="1903"/>
                  </a:lnTo>
                  <a:lnTo>
                    <a:pt x="575" y="1902"/>
                  </a:lnTo>
                  <a:lnTo>
                    <a:pt x="571" y="1901"/>
                  </a:lnTo>
                  <a:lnTo>
                    <a:pt x="569" y="1900"/>
                  </a:lnTo>
                  <a:lnTo>
                    <a:pt x="569" y="1900"/>
                  </a:lnTo>
                  <a:lnTo>
                    <a:pt x="556" y="1886"/>
                  </a:lnTo>
                  <a:lnTo>
                    <a:pt x="556" y="1886"/>
                  </a:lnTo>
                  <a:lnTo>
                    <a:pt x="545" y="1873"/>
                  </a:lnTo>
                  <a:lnTo>
                    <a:pt x="545" y="1873"/>
                  </a:lnTo>
                  <a:lnTo>
                    <a:pt x="543" y="1870"/>
                  </a:lnTo>
                  <a:lnTo>
                    <a:pt x="543" y="1866"/>
                  </a:lnTo>
                  <a:lnTo>
                    <a:pt x="543" y="1863"/>
                  </a:lnTo>
                  <a:lnTo>
                    <a:pt x="544" y="1860"/>
                  </a:lnTo>
                  <a:lnTo>
                    <a:pt x="544" y="1860"/>
                  </a:lnTo>
                  <a:lnTo>
                    <a:pt x="562" y="1831"/>
                  </a:lnTo>
                  <a:lnTo>
                    <a:pt x="562" y="1831"/>
                  </a:lnTo>
                  <a:lnTo>
                    <a:pt x="581" y="1802"/>
                  </a:lnTo>
                  <a:lnTo>
                    <a:pt x="581" y="1802"/>
                  </a:lnTo>
                  <a:lnTo>
                    <a:pt x="582" y="1800"/>
                  </a:lnTo>
                  <a:lnTo>
                    <a:pt x="583" y="1796"/>
                  </a:lnTo>
                  <a:lnTo>
                    <a:pt x="582" y="1794"/>
                  </a:lnTo>
                  <a:lnTo>
                    <a:pt x="581" y="1790"/>
                  </a:lnTo>
                  <a:lnTo>
                    <a:pt x="581" y="1790"/>
                  </a:lnTo>
                  <a:lnTo>
                    <a:pt x="569" y="1775"/>
                  </a:lnTo>
                  <a:lnTo>
                    <a:pt x="569" y="1775"/>
                  </a:lnTo>
                  <a:lnTo>
                    <a:pt x="557" y="1759"/>
                  </a:lnTo>
                  <a:lnTo>
                    <a:pt x="557" y="1759"/>
                  </a:lnTo>
                  <a:lnTo>
                    <a:pt x="555" y="1757"/>
                  </a:lnTo>
                  <a:lnTo>
                    <a:pt x="553" y="1755"/>
                  </a:lnTo>
                  <a:lnTo>
                    <a:pt x="549" y="1754"/>
                  </a:lnTo>
                  <a:lnTo>
                    <a:pt x="545" y="1755"/>
                  </a:lnTo>
                  <a:lnTo>
                    <a:pt x="545" y="1755"/>
                  </a:lnTo>
                  <a:lnTo>
                    <a:pt x="513" y="1765"/>
                  </a:lnTo>
                  <a:lnTo>
                    <a:pt x="513" y="1765"/>
                  </a:lnTo>
                  <a:lnTo>
                    <a:pt x="480" y="1775"/>
                  </a:lnTo>
                  <a:lnTo>
                    <a:pt x="480" y="1775"/>
                  </a:lnTo>
                  <a:lnTo>
                    <a:pt x="476" y="1775"/>
                  </a:lnTo>
                  <a:lnTo>
                    <a:pt x="474" y="1775"/>
                  </a:lnTo>
                  <a:lnTo>
                    <a:pt x="470" y="1773"/>
                  </a:lnTo>
                  <a:lnTo>
                    <a:pt x="467" y="1770"/>
                  </a:lnTo>
                  <a:lnTo>
                    <a:pt x="458" y="1754"/>
                  </a:lnTo>
                  <a:lnTo>
                    <a:pt x="449" y="1739"/>
                  </a:lnTo>
                  <a:lnTo>
                    <a:pt x="449" y="1739"/>
                  </a:lnTo>
                  <a:lnTo>
                    <a:pt x="448" y="1737"/>
                  </a:lnTo>
                  <a:lnTo>
                    <a:pt x="448" y="1733"/>
                  </a:lnTo>
                  <a:lnTo>
                    <a:pt x="449" y="1730"/>
                  </a:lnTo>
                  <a:lnTo>
                    <a:pt x="450" y="1727"/>
                  </a:lnTo>
                  <a:lnTo>
                    <a:pt x="450" y="1727"/>
                  </a:lnTo>
                  <a:lnTo>
                    <a:pt x="474" y="1701"/>
                  </a:lnTo>
                  <a:lnTo>
                    <a:pt x="474" y="1701"/>
                  </a:lnTo>
                  <a:lnTo>
                    <a:pt x="497" y="1677"/>
                  </a:lnTo>
                  <a:lnTo>
                    <a:pt x="497" y="1677"/>
                  </a:lnTo>
                  <a:lnTo>
                    <a:pt x="499" y="1674"/>
                  </a:lnTo>
                  <a:lnTo>
                    <a:pt x="499" y="1672"/>
                  </a:lnTo>
                  <a:lnTo>
                    <a:pt x="499" y="1668"/>
                  </a:lnTo>
                  <a:lnTo>
                    <a:pt x="499" y="1665"/>
                  </a:lnTo>
                  <a:lnTo>
                    <a:pt x="499" y="1665"/>
                  </a:lnTo>
                  <a:lnTo>
                    <a:pt x="496" y="1659"/>
                  </a:lnTo>
                  <a:lnTo>
                    <a:pt x="496" y="1659"/>
                  </a:lnTo>
                  <a:lnTo>
                    <a:pt x="490" y="1647"/>
                  </a:lnTo>
                  <a:lnTo>
                    <a:pt x="490" y="1647"/>
                  </a:lnTo>
                  <a:lnTo>
                    <a:pt x="481" y="1630"/>
                  </a:lnTo>
                  <a:lnTo>
                    <a:pt x="481" y="1630"/>
                  </a:lnTo>
                  <a:lnTo>
                    <a:pt x="480" y="1627"/>
                  </a:lnTo>
                  <a:lnTo>
                    <a:pt x="476" y="1625"/>
                  </a:lnTo>
                  <a:lnTo>
                    <a:pt x="474" y="1625"/>
                  </a:lnTo>
                  <a:lnTo>
                    <a:pt x="471" y="1625"/>
                  </a:lnTo>
                  <a:lnTo>
                    <a:pt x="471" y="1625"/>
                  </a:lnTo>
                  <a:lnTo>
                    <a:pt x="437" y="1628"/>
                  </a:lnTo>
                  <a:lnTo>
                    <a:pt x="437" y="1628"/>
                  </a:lnTo>
                  <a:lnTo>
                    <a:pt x="402" y="1632"/>
                  </a:lnTo>
                  <a:lnTo>
                    <a:pt x="402" y="1632"/>
                  </a:lnTo>
                  <a:lnTo>
                    <a:pt x="400" y="1632"/>
                  </a:lnTo>
                  <a:lnTo>
                    <a:pt x="396" y="1631"/>
                  </a:lnTo>
                  <a:lnTo>
                    <a:pt x="393" y="1628"/>
                  </a:lnTo>
                  <a:lnTo>
                    <a:pt x="391" y="1626"/>
                  </a:lnTo>
                  <a:lnTo>
                    <a:pt x="391" y="1626"/>
                  </a:lnTo>
                  <a:lnTo>
                    <a:pt x="385" y="1609"/>
                  </a:lnTo>
                  <a:lnTo>
                    <a:pt x="385" y="1609"/>
                  </a:lnTo>
                  <a:lnTo>
                    <a:pt x="379" y="1591"/>
                  </a:lnTo>
                  <a:lnTo>
                    <a:pt x="379" y="1591"/>
                  </a:lnTo>
                  <a:lnTo>
                    <a:pt x="377" y="1589"/>
                  </a:lnTo>
                  <a:lnTo>
                    <a:pt x="377" y="1585"/>
                  </a:lnTo>
                  <a:lnTo>
                    <a:pt x="380" y="1582"/>
                  </a:lnTo>
                  <a:lnTo>
                    <a:pt x="381" y="1580"/>
                  </a:lnTo>
                  <a:lnTo>
                    <a:pt x="381" y="1580"/>
                  </a:lnTo>
                  <a:lnTo>
                    <a:pt x="408" y="1559"/>
                  </a:lnTo>
                  <a:lnTo>
                    <a:pt x="408" y="1559"/>
                  </a:lnTo>
                  <a:lnTo>
                    <a:pt x="437" y="1538"/>
                  </a:lnTo>
                  <a:lnTo>
                    <a:pt x="437" y="1538"/>
                  </a:lnTo>
                  <a:lnTo>
                    <a:pt x="439" y="1536"/>
                  </a:lnTo>
                  <a:lnTo>
                    <a:pt x="440" y="1533"/>
                  </a:lnTo>
                  <a:lnTo>
                    <a:pt x="442" y="1531"/>
                  </a:lnTo>
                  <a:lnTo>
                    <a:pt x="440" y="1527"/>
                  </a:lnTo>
                  <a:lnTo>
                    <a:pt x="440" y="1527"/>
                  </a:lnTo>
                  <a:lnTo>
                    <a:pt x="434" y="1509"/>
                  </a:lnTo>
                  <a:lnTo>
                    <a:pt x="434" y="1509"/>
                  </a:lnTo>
                  <a:lnTo>
                    <a:pt x="429" y="1489"/>
                  </a:lnTo>
                  <a:lnTo>
                    <a:pt x="429" y="1489"/>
                  </a:lnTo>
                  <a:lnTo>
                    <a:pt x="428" y="1487"/>
                  </a:lnTo>
                  <a:lnTo>
                    <a:pt x="425" y="1484"/>
                  </a:lnTo>
                  <a:lnTo>
                    <a:pt x="423" y="1483"/>
                  </a:lnTo>
                  <a:lnTo>
                    <a:pt x="419" y="1482"/>
                  </a:lnTo>
                  <a:lnTo>
                    <a:pt x="419" y="1482"/>
                  </a:lnTo>
                  <a:lnTo>
                    <a:pt x="385" y="1480"/>
                  </a:lnTo>
                  <a:lnTo>
                    <a:pt x="385" y="1480"/>
                  </a:lnTo>
                  <a:lnTo>
                    <a:pt x="351" y="1478"/>
                  </a:lnTo>
                  <a:lnTo>
                    <a:pt x="351" y="1478"/>
                  </a:lnTo>
                  <a:lnTo>
                    <a:pt x="348" y="1477"/>
                  </a:lnTo>
                  <a:lnTo>
                    <a:pt x="345" y="1476"/>
                  </a:lnTo>
                  <a:lnTo>
                    <a:pt x="343" y="1473"/>
                  </a:lnTo>
                  <a:lnTo>
                    <a:pt x="342" y="1469"/>
                  </a:lnTo>
                  <a:lnTo>
                    <a:pt x="338" y="1451"/>
                  </a:lnTo>
                  <a:lnTo>
                    <a:pt x="338" y="1451"/>
                  </a:lnTo>
                  <a:lnTo>
                    <a:pt x="335" y="1442"/>
                  </a:lnTo>
                  <a:lnTo>
                    <a:pt x="335" y="1442"/>
                  </a:lnTo>
                  <a:lnTo>
                    <a:pt x="334" y="1434"/>
                  </a:lnTo>
                  <a:lnTo>
                    <a:pt x="334" y="1434"/>
                  </a:lnTo>
                  <a:lnTo>
                    <a:pt x="334" y="1431"/>
                  </a:lnTo>
                  <a:lnTo>
                    <a:pt x="335" y="1427"/>
                  </a:lnTo>
                  <a:lnTo>
                    <a:pt x="337" y="1425"/>
                  </a:lnTo>
                  <a:lnTo>
                    <a:pt x="340" y="1422"/>
                  </a:lnTo>
                  <a:lnTo>
                    <a:pt x="340" y="1422"/>
                  </a:lnTo>
                  <a:lnTo>
                    <a:pt x="370" y="1406"/>
                  </a:lnTo>
                  <a:lnTo>
                    <a:pt x="370" y="1406"/>
                  </a:lnTo>
                  <a:lnTo>
                    <a:pt x="401" y="1392"/>
                  </a:lnTo>
                  <a:lnTo>
                    <a:pt x="401" y="1392"/>
                  </a:lnTo>
                  <a:lnTo>
                    <a:pt x="405" y="1390"/>
                  </a:lnTo>
                  <a:lnTo>
                    <a:pt x="406" y="1388"/>
                  </a:lnTo>
                  <a:lnTo>
                    <a:pt x="407" y="1384"/>
                  </a:lnTo>
                  <a:lnTo>
                    <a:pt x="407" y="1382"/>
                  </a:lnTo>
                  <a:lnTo>
                    <a:pt x="402" y="1342"/>
                  </a:lnTo>
                  <a:lnTo>
                    <a:pt x="402" y="1342"/>
                  </a:lnTo>
                  <a:lnTo>
                    <a:pt x="402" y="1339"/>
                  </a:lnTo>
                  <a:lnTo>
                    <a:pt x="400" y="1336"/>
                  </a:lnTo>
                  <a:lnTo>
                    <a:pt x="397" y="1334"/>
                  </a:lnTo>
                  <a:lnTo>
                    <a:pt x="395" y="1334"/>
                  </a:lnTo>
                  <a:lnTo>
                    <a:pt x="395" y="1334"/>
                  </a:lnTo>
                  <a:lnTo>
                    <a:pt x="361" y="1325"/>
                  </a:lnTo>
                  <a:lnTo>
                    <a:pt x="361" y="1325"/>
                  </a:lnTo>
                  <a:lnTo>
                    <a:pt x="328" y="1318"/>
                  </a:lnTo>
                  <a:lnTo>
                    <a:pt x="328" y="1318"/>
                  </a:lnTo>
                  <a:lnTo>
                    <a:pt x="324" y="1315"/>
                  </a:lnTo>
                  <a:lnTo>
                    <a:pt x="322" y="1314"/>
                  </a:lnTo>
                  <a:lnTo>
                    <a:pt x="321" y="1310"/>
                  </a:lnTo>
                  <a:lnTo>
                    <a:pt x="319" y="1308"/>
                  </a:lnTo>
                  <a:lnTo>
                    <a:pt x="319" y="1308"/>
                  </a:lnTo>
                  <a:lnTo>
                    <a:pt x="319" y="1289"/>
                  </a:lnTo>
                  <a:lnTo>
                    <a:pt x="319" y="1289"/>
                  </a:lnTo>
                  <a:lnTo>
                    <a:pt x="319" y="1271"/>
                  </a:lnTo>
                  <a:lnTo>
                    <a:pt x="319" y="1271"/>
                  </a:lnTo>
                  <a:lnTo>
                    <a:pt x="319" y="1268"/>
                  </a:lnTo>
                  <a:lnTo>
                    <a:pt x="321" y="1265"/>
                  </a:lnTo>
                  <a:lnTo>
                    <a:pt x="323" y="1262"/>
                  </a:lnTo>
                  <a:lnTo>
                    <a:pt x="326" y="1261"/>
                  </a:lnTo>
                  <a:lnTo>
                    <a:pt x="326" y="1261"/>
                  </a:lnTo>
                  <a:lnTo>
                    <a:pt x="359" y="1251"/>
                  </a:lnTo>
                  <a:lnTo>
                    <a:pt x="359" y="1251"/>
                  </a:lnTo>
                  <a:lnTo>
                    <a:pt x="392" y="1241"/>
                  </a:lnTo>
                  <a:lnTo>
                    <a:pt x="392" y="1241"/>
                  </a:lnTo>
                  <a:lnTo>
                    <a:pt x="395" y="1240"/>
                  </a:lnTo>
                  <a:lnTo>
                    <a:pt x="397" y="1237"/>
                  </a:lnTo>
                  <a:lnTo>
                    <a:pt x="400" y="1235"/>
                  </a:lnTo>
                  <a:lnTo>
                    <a:pt x="400" y="1231"/>
                  </a:lnTo>
                  <a:lnTo>
                    <a:pt x="400" y="1231"/>
                  </a:lnTo>
                  <a:lnTo>
                    <a:pt x="401" y="1212"/>
                  </a:lnTo>
                  <a:lnTo>
                    <a:pt x="401" y="1212"/>
                  </a:lnTo>
                  <a:lnTo>
                    <a:pt x="402" y="1192"/>
                  </a:lnTo>
                  <a:lnTo>
                    <a:pt x="402" y="1192"/>
                  </a:lnTo>
                  <a:lnTo>
                    <a:pt x="402" y="1189"/>
                  </a:lnTo>
                  <a:lnTo>
                    <a:pt x="401" y="1186"/>
                  </a:lnTo>
                  <a:lnTo>
                    <a:pt x="398" y="1183"/>
                  </a:lnTo>
                  <a:lnTo>
                    <a:pt x="396" y="1182"/>
                  </a:lnTo>
                  <a:lnTo>
                    <a:pt x="396" y="1182"/>
                  </a:lnTo>
                  <a:lnTo>
                    <a:pt x="364" y="1168"/>
                  </a:lnTo>
                  <a:lnTo>
                    <a:pt x="364" y="1168"/>
                  </a:lnTo>
                  <a:lnTo>
                    <a:pt x="332" y="1155"/>
                  </a:lnTo>
                  <a:lnTo>
                    <a:pt x="332" y="1155"/>
                  </a:lnTo>
                  <a:lnTo>
                    <a:pt x="329" y="1152"/>
                  </a:lnTo>
                  <a:lnTo>
                    <a:pt x="328" y="1150"/>
                  </a:lnTo>
                  <a:lnTo>
                    <a:pt x="327" y="1147"/>
                  </a:lnTo>
                  <a:lnTo>
                    <a:pt x="327" y="1144"/>
                  </a:lnTo>
                  <a:lnTo>
                    <a:pt x="329" y="1125"/>
                  </a:lnTo>
                  <a:lnTo>
                    <a:pt x="332" y="1108"/>
                  </a:lnTo>
                  <a:lnTo>
                    <a:pt x="332" y="1108"/>
                  </a:lnTo>
                  <a:lnTo>
                    <a:pt x="333" y="1104"/>
                  </a:lnTo>
                  <a:lnTo>
                    <a:pt x="335" y="1102"/>
                  </a:lnTo>
                  <a:lnTo>
                    <a:pt x="338" y="1099"/>
                  </a:lnTo>
                  <a:lnTo>
                    <a:pt x="340" y="1099"/>
                  </a:lnTo>
                  <a:lnTo>
                    <a:pt x="340" y="1099"/>
                  </a:lnTo>
                  <a:lnTo>
                    <a:pt x="375" y="1094"/>
                  </a:lnTo>
                  <a:lnTo>
                    <a:pt x="375" y="1094"/>
                  </a:lnTo>
                  <a:lnTo>
                    <a:pt x="409" y="1091"/>
                  </a:lnTo>
                  <a:lnTo>
                    <a:pt x="409" y="1091"/>
                  </a:lnTo>
                  <a:lnTo>
                    <a:pt x="412" y="1091"/>
                  </a:lnTo>
                  <a:lnTo>
                    <a:pt x="414" y="1088"/>
                  </a:lnTo>
                  <a:lnTo>
                    <a:pt x="417" y="1086"/>
                  </a:lnTo>
                  <a:lnTo>
                    <a:pt x="418" y="1083"/>
                  </a:lnTo>
                  <a:lnTo>
                    <a:pt x="418" y="1083"/>
                  </a:lnTo>
                  <a:lnTo>
                    <a:pt x="419" y="1077"/>
                  </a:lnTo>
                  <a:lnTo>
                    <a:pt x="419" y="1077"/>
                  </a:lnTo>
                  <a:lnTo>
                    <a:pt x="423" y="1064"/>
                  </a:lnTo>
                  <a:lnTo>
                    <a:pt x="423" y="1064"/>
                  </a:lnTo>
                  <a:lnTo>
                    <a:pt x="428" y="1045"/>
                  </a:lnTo>
                  <a:lnTo>
                    <a:pt x="428" y="1045"/>
                  </a:lnTo>
                  <a:lnTo>
                    <a:pt x="428" y="1041"/>
                  </a:lnTo>
                  <a:lnTo>
                    <a:pt x="427" y="1039"/>
                  </a:lnTo>
                  <a:lnTo>
                    <a:pt x="425" y="1035"/>
                  </a:lnTo>
                  <a:lnTo>
                    <a:pt x="423" y="1034"/>
                  </a:lnTo>
                  <a:lnTo>
                    <a:pt x="423" y="1034"/>
                  </a:lnTo>
                  <a:lnTo>
                    <a:pt x="395" y="1016"/>
                  </a:lnTo>
                  <a:lnTo>
                    <a:pt x="395" y="1016"/>
                  </a:lnTo>
                  <a:lnTo>
                    <a:pt x="366" y="996"/>
                  </a:lnTo>
                  <a:lnTo>
                    <a:pt x="366" y="996"/>
                  </a:lnTo>
                  <a:lnTo>
                    <a:pt x="364" y="993"/>
                  </a:lnTo>
                  <a:lnTo>
                    <a:pt x="361" y="991"/>
                  </a:lnTo>
                  <a:lnTo>
                    <a:pt x="361" y="987"/>
                  </a:lnTo>
                  <a:lnTo>
                    <a:pt x="361" y="983"/>
                  </a:lnTo>
                  <a:lnTo>
                    <a:pt x="361" y="983"/>
                  </a:lnTo>
                  <a:lnTo>
                    <a:pt x="368" y="966"/>
                  </a:lnTo>
                  <a:lnTo>
                    <a:pt x="368" y="966"/>
                  </a:lnTo>
                  <a:lnTo>
                    <a:pt x="374" y="949"/>
                  </a:lnTo>
                  <a:lnTo>
                    <a:pt x="374" y="949"/>
                  </a:lnTo>
                  <a:lnTo>
                    <a:pt x="375" y="946"/>
                  </a:lnTo>
                  <a:lnTo>
                    <a:pt x="377" y="944"/>
                  </a:lnTo>
                  <a:lnTo>
                    <a:pt x="380" y="943"/>
                  </a:lnTo>
                  <a:lnTo>
                    <a:pt x="384" y="942"/>
                  </a:lnTo>
                  <a:lnTo>
                    <a:pt x="384" y="942"/>
                  </a:lnTo>
                  <a:lnTo>
                    <a:pt x="418" y="944"/>
                  </a:lnTo>
                  <a:lnTo>
                    <a:pt x="418" y="944"/>
                  </a:lnTo>
                  <a:lnTo>
                    <a:pt x="453" y="946"/>
                  </a:lnTo>
                  <a:lnTo>
                    <a:pt x="453" y="946"/>
                  </a:lnTo>
                  <a:lnTo>
                    <a:pt x="455" y="946"/>
                  </a:lnTo>
                  <a:lnTo>
                    <a:pt x="459" y="945"/>
                  </a:lnTo>
                  <a:lnTo>
                    <a:pt x="461" y="943"/>
                  </a:lnTo>
                  <a:lnTo>
                    <a:pt x="462" y="940"/>
                  </a:lnTo>
                  <a:lnTo>
                    <a:pt x="462" y="940"/>
                  </a:lnTo>
                  <a:lnTo>
                    <a:pt x="470" y="922"/>
                  </a:lnTo>
                  <a:lnTo>
                    <a:pt x="470" y="922"/>
                  </a:lnTo>
                  <a:lnTo>
                    <a:pt x="479" y="905"/>
                  </a:lnTo>
                  <a:lnTo>
                    <a:pt x="479" y="905"/>
                  </a:lnTo>
                  <a:lnTo>
                    <a:pt x="480" y="901"/>
                  </a:lnTo>
                  <a:lnTo>
                    <a:pt x="480" y="898"/>
                  </a:lnTo>
                  <a:lnTo>
                    <a:pt x="479" y="895"/>
                  </a:lnTo>
                  <a:lnTo>
                    <a:pt x="476" y="892"/>
                  </a:lnTo>
                  <a:lnTo>
                    <a:pt x="476" y="892"/>
                  </a:lnTo>
                  <a:lnTo>
                    <a:pt x="451" y="869"/>
                  </a:lnTo>
                  <a:lnTo>
                    <a:pt x="451" y="869"/>
                  </a:lnTo>
                  <a:lnTo>
                    <a:pt x="427" y="845"/>
                  </a:lnTo>
                  <a:lnTo>
                    <a:pt x="427" y="845"/>
                  </a:lnTo>
                  <a:lnTo>
                    <a:pt x="424" y="842"/>
                  </a:lnTo>
                  <a:lnTo>
                    <a:pt x="423" y="839"/>
                  </a:lnTo>
                  <a:lnTo>
                    <a:pt x="423" y="835"/>
                  </a:lnTo>
                  <a:lnTo>
                    <a:pt x="424" y="832"/>
                  </a:lnTo>
                  <a:lnTo>
                    <a:pt x="433" y="816"/>
                  </a:lnTo>
                  <a:lnTo>
                    <a:pt x="433" y="816"/>
                  </a:lnTo>
                  <a:lnTo>
                    <a:pt x="438" y="808"/>
                  </a:lnTo>
                  <a:lnTo>
                    <a:pt x="438" y="808"/>
                  </a:lnTo>
                  <a:lnTo>
                    <a:pt x="442" y="801"/>
                  </a:lnTo>
                  <a:lnTo>
                    <a:pt x="442" y="801"/>
                  </a:lnTo>
                  <a:lnTo>
                    <a:pt x="444" y="798"/>
                  </a:lnTo>
                  <a:lnTo>
                    <a:pt x="446" y="796"/>
                  </a:lnTo>
                  <a:lnTo>
                    <a:pt x="450" y="795"/>
                  </a:lnTo>
                  <a:lnTo>
                    <a:pt x="454" y="795"/>
                  </a:lnTo>
                  <a:lnTo>
                    <a:pt x="454" y="795"/>
                  </a:lnTo>
                  <a:lnTo>
                    <a:pt x="487" y="803"/>
                  </a:lnTo>
                  <a:lnTo>
                    <a:pt x="487" y="803"/>
                  </a:lnTo>
                  <a:lnTo>
                    <a:pt x="520" y="812"/>
                  </a:lnTo>
                  <a:lnTo>
                    <a:pt x="520" y="812"/>
                  </a:lnTo>
                  <a:lnTo>
                    <a:pt x="523" y="812"/>
                  </a:lnTo>
                  <a:lnTo>
                    <a:pt x="527" y="811"/>
                  </a:lnTo>
                  <a:lnTo>
                    <a:pt x="529" y="810"/>
                  </a:lnTo>
                  <a:lnTo>
                    <a:pt x="532" y="807"/>
                  </a:lnTo>
                  <a:lnTo>
                    <a:pt x="532" y="807"/>
                  </a:lnTo>
                  <a:lnTo>
                    <a:pt x="543" y="791"/>
                  </a:lnTo>
                  <a:lnTo>
                    <a:pt x="543" y="791"/>
                  </a:lnTo>
                  <a:lnTo>
                    <a:pt x="550" y="780"/>
                  </a:lnTo>
                  <a:lnTo>
                    <a:pt x="550" y="780"/>
                  </a:lnTo>
                  <a:lnTo>
                    <a:pt x="554" y="774"/>
                  </a:lnTo>
                  <a:lnTo>
                    <a:pt x="554" y="774"/>
                  </a:lnTo>
                  <a:lnTo>
                    <a:pt x="555" y="771"/>
                  </a:lnTo>
                  <a:lnTo>
                    <a:pt x="555" y="769"/>
                  </a:lnTo>
                  <a:lnTo>
                    <a:pt x="555" y="765"/>
                  </a:lnTo>
                  <a:lnTo>
                    <a:pt x="553" y="763"/>
                  </a:lnTo>
                  <a:lnTo>
                    <a:pt x="553" y="763"/>
                  </a:lnTo>
                  <a:lnTo>
                    <a:pt x="533" y="736"/>
                  </a:lnTo>
                  <a:lnTo>
                    <a:pt x="533" y="736"/>
                  </a:lnTo>
                  <a:lnTo>
                    <a:pt x="512" y="707"/>
                  </a:lnTo>
                  <a:lnTo>
                    <a:pt x="512" y="707"/>
                  </a:lnTo>
                  <a:lnTo>
                    <a:pt x="511" y="703"/>
                  </a:lnTo>
                  <a:lnTo>
                    <a:pt x="511" y="701"/>
                  </a:lnTo>
                  <a:lnTo>
                    <a:pt x="511" y="697"/>
                  </a:lnTo>
                  <a:lnTo>
                    <a:pt x="513" y="695"/>
                  </a:lnTo>
                  <a:lnTo>
                    <a:pt x="535" y="666"/>
                  </a:lnTo>
                  <a:lnTo>
                    <a:pt x="535" y="666"/>
                  </a:lnTo>
                  <a:lnTo>
                    <a:pt x="538" y="664"/>
                  </a:lnTo>
                  <a:lnTo>
                    <a:pt x="541" y="663"/>
                  </a:lnTo>
                  <a:lnTo>
                    <a:pt x="544" y="662"/>
                  </a:lnTo>
                  <a:lnTo>
                    <a:pt x="548" y="663"/>
                  </a:lnTo>
                  <a:lnTo>
                    <a:pt x="548" y="663"/>
                  </a:lnTo>
                  <a:lnTo>
                    <a:pt x="580" y="676"/>
                  </a:lnTo>
                  <a:lnTo>
                    <a:pt x="580" y="676"/>
                  </a:lnTo>
                  <a:lnTo>
                    <a:pt x="610" y="691"/>
                  </a:lnTo>
                  <a:lnTo>
                    <a:pt x="610" y="691"/>
                  </a:lnTo>
                  <a:lnTo>
                    <a:pt x="614" y="691"/>
                  </a:lnTo>
                  <a:lnTo>
                    <a:pt x="617" y="691"/>
                  </a:lnTo>
                  <a:lnTo>
                    <a:pt x="620" y="690"/>
                  </a:lnTo>
                  <a:lnTo>
                    <a:pt x="623" y="689"/>
                  </a:lnTo>
                  <a:lnTo>
                    <a:pt x="623" y="689"/>
                  </a:lnTo>
                  <a:lnTo>
                    <a:pt x="636" y="674"/>
                  </a:lnTo>
                  <a:lnTo>
                    <a:pt x="636" y="674"/>
                  </a:lnTo>
                  <a:lnTo>
                    <a:pt x="650" y="660"/>
                  </a:lnTo>
                  <a:lnTo>
                    <a:pt x="650" y="660"/>
                  </a:lnTo>
                  <a:lnTo>
                    <a:pt x="651" y="657"/>
                  </a:lnTo>
                  <a:lnTo>
                    <a:pt x="652" y="654"/>
                  </a:lnTo>
                  <a:lnTo>
                    <a:pt x="652" y="650"/>
                  </a:lnTo>
                  <a:lnTo>
                    <a:pt x="651" y="648"/>
                  </a:lnTo>
                  <a:lnTo>
                    <a:pt x="651" y="648"/>
                  </a:lnTo>
                  <a:lnTo>
                    <a:pt x="636" y="617"/>
                  </a:lnTo>
                  <a:lnTo>
                    <a:pt x="636" y="617"/>
                  </a:lnTo>
                  <a:lnTo>
                    <a:pt x="622" y="586"/>
                  </a:lnTo>
                  <a:lnTo>
                    <a:pt x="622" y="586"/>
                  </a:lnTo>
                  <a:lnTo>
                    <a:pt x="620" y="583"/>
                  </a:lnTo>
                  <a:lnTo>
                    <a:pt x="620" y="580"/>
                  </a:lnTo>
                  <a:lnTo>
                    <a:pt x="622" y="576"/>
                  </a:lnTo>
                  <a:lnTo>
                    <a:pt x="624" y="574"/>
                  </a:lnTo>
                  <a:lnTo>
                    <a:pt x="624" y="574"/>
                  </a:lnTo>
                  <a:lnTo>
                    <a:pt x="630" y="568"/>
                  </a:lnTo>
                  <a:lnTo>
                    <a:pt x="630" y="568"/>
                  </a:lnTo>
                  <a:lnTo>
                    <a:pt x="638" y="562"/>
                  </a:lnTo>
                  <a:lnTo>
                    <a:pt x="651" y="551"/>
                  </a:lnTo>
                  <a:lnTo>
                    <a:pt x="651" y="551"/>
                  </a:lnTo>
                  <a:lnTo>
                    <a:pt x="654" y="548"/>
                  </a:lnTo>
                  <a:lnTo>
                    <a:pt x="657" y="548"/>
                  </a:lnTo>
                  <a:lnTo>
                    <a:pt x="661" y="548"/>
                  </a:lnTo>
                  <a:lnTo>
                    <a:pt x="664" y="549"/>
                  </a:lnTo>
                  <a:lnTo>
                    <a:pt x="664" y="549"/>
                  </a:lnTo>
                  <a:lnTo>
                    <a:pt x="692" y="568"/>
                  </a:lnTo>
                  <a:lnTo>
                    <a:pt x="692" y="568"/>
                  </a:lnTo>
                  <a:lnTo>
                    <a:pt x="720" y="588"/>
                  </a:lnTo>
                  <a:lnTo>
                    <a:pt x="720" y="588"/>
                  </a:lnTo>
                  <a:lnTo>
                    <a:pt x="724" y="589"/>
                  </a:lnTo>
                  <a:lnTo>
                    <a:pt x="726" y="589"/>
                  </a:lnTo>
                  <a:lnTo>
                    <a:pt x="730" y="589"/>
                  </a:lnTo>
                  <a:lnTo>
                    <a:pt x="733" y="588"/>
                  </a:lnTo>
                  <a:lnTo>
                    <a:pt x="733" y="588"/>
                  </a:lnTo>
                  <a:lnTo>
                    <a:pt x="749" y="575"/>
                  </a:lnTo>
                  <a:lnTo>
                    <a:pt x="749" y="575"/>
                  </a:lnTo>
                  <a:lnTo>
                    <a:pt x="765" y="564"/>
                  </a:lnTo>
                  <a:lnTo>
                    <a:pt x="765" y="564"/>
                  </a:lnTo>
                  <a:lnTo>
                    <a:pt x="767" y="562"/>
                  </a:lnTo>
                  <a:lnTo>
                    <a:pt x="768" y="559"/>
                  </a:lnTo>
                  <a:lnTo>
                    <a:pt x="768" y="555"/>
                  </a:lnTo>
                  <a:lnTo>
                    <a:pt x="768" y="552"/>
                  </a:lnTo>
                  <a:lnTo>
                    <a:pt x="768" y="552"/>
                  </a:lnTo>
                  <a:lnTo>
                    <a:pt x="758" y="520"/>
                  </a:lnTo>
                  <a:lnTo>
                    <a:pt x="758" y="520"/>
                  </a:lnTo>
                  <a:lnTo>
                    <a:pt x="749" y="486"/>
                  </a:lnTo>
                  <a:lnTo>
                    <a:pt x="749" y="486"/>
                  </a:lnTo>
                  <a:lnTo>
                    <a:pt x="749" y="483"/>
                  </a:lnTo>
                  <a:lnTo>
                    <a:pt x="750" y="480"/>
                  </a:lnTo>
                  <a:lnTo>
                    <a:pt x="751" y="477"/>
                  </a:lnTo>
                  <a:lnTo>
                    <a:pt x="754" y="474"/>
                  </a:lnTo>
                  <a:lnTo>
                    <a:pt x="754" y="474"/>
                  </a:lnTo>
                  <a:lnTo>
                    <a:pt x="770" y="465"/>
                  </a:lnTo>
                  <a:lnTo>
                    <a:pt x="770" y="465"/>
                  </a:lnTo>
                  <a:lnTo>
                    <a:pt x="784" y="456"/>
                  </a:lnTo>
                  <a:lnTo>
                    <a:pt x="784" y="456"/>
                  </a:lnTo>
                  <a:lnTo>
                    <a:pt x="788" y="454"/>
                  </a:lnTo>
                  <a:lnTo>
                    <a:pt x="792" y="454"/>
                  </a:lnTo>
                  <a:lnTo>
                    <a:pt x="794" y="456"/>
                  </a:lnTo>
                  <a:lnTo>
                    <a:pt x="798" y="457"/>
                  </a:lnTo>
                  <a:lnTo>
                    <a:pt x="798" y="457"/>
                  </a:lnTo>
                  <a:lnTo>
                    <a:pt x="823" y="480"/>
                  </a:lnTo>
                  <a:lnTo>
                    <a:pt x="823" y="480"/>
                  </a:lnTo>
                  <a:lnTo>
                    <a:pt x="847" y="505"/>
                  </a:lnTo>
                  <a:lnTo>
                    <a:pt x="847" y="505"/>
                  </a:lnTo>
                  <a:lnTo>
                    <a:pt x="850" y="506"/>
                  </a:lnTo>
                  <a:lnTo>
                    <a:pt x="852" y="507"/>
                  </a:lnTo>
                  <a:lnTo>
                    <a:pt x="856" y="507"/>
                  </a:lnTo>
                  <a:lnTo>
                    <a:pt x="858" y="506"/>
                  </a:lnTo>
                  <a:lnTo>
                    <a:pt x="894" y="489"/>
                  </a:lnTo>
                  <a:lnTo>
                    <a:pt x="894" y="489"/>
                  </a:lnTo>
                  <a:lnTo>
                    <a:pt x="897" y="488"/>
                  </a:lnTo>
                  <a:lnTo>
                    <a:pt x="899" y="485"/>
                  </a:lnTo>
                  <a:lnTo>
                    <a:pt x="900" y="481"/>
                  </a:lnTo>
                  <a:lnTo>
                    <a:pt x="900" y="479"/>
                  </a:lnTo>
                  <a:lnTo>
                    <a:pt x="900" y="479"/>
                  </a:lnTo>
                  <a:lnTo>
                    <a:pt x="897" y="444"/>
                  </a:lnTo>
                  <a:lnTo>
                    <a:pt x="897" y="444"/>
                  </a:lnTo>
                  <a:lnTo>
                    <a:pt x="893" y="410"/>
                  </a:lnTo>
                  <a:lnTo>
                    <a:pt x="893" y="410"/>
                  </a:lnTo>
                  <a:lnTo>
                    <a:pt x="893" y="406"/>
                  </a:lnTo>
                  <a:lnTo>
                    <a:pt x="894" y="404"/>
                  </a:lnTo>
                  <a:lnTo>
                    <a:pt x="897" y="401"/>
                  </a:lnTo>
                  <a:lnTo>
                    <a:pt x="899" y="399"/>
                  </a:lnTo>
                  <a:lnTo>
                    <a:pt x="918" y="393"/>
                  </a:lnTo>
                  <a:lnTo>
                    <a:pt x="934" y="387"/>
                  </a:lnTo>
                  <a:lnTo>
                    <a:pt x="934" y="387"/>
                  </a:lnTo>
                  <a:lnTo>
                    <a:pt x="936" y="385"/>
                  </a:lnTo>
                  <a:lnTo>
                    <a:pt x="940" y="387"/>
                  </a:lnTo>
                  <a:lnTo>
                    <a:pt x="943" y="388"/>
                  </a:lnTo>
                  <a:lnTo>
                    <a:pt x="945" y="389"/>
                  </a:lnTo>
                  <a:lnTo>
                    <a:pt x="945" y="389"/>
                  </a:lnTo>
                  <a:lnTo>
                    <a:pt x="966" y="417"/>
                  </a:lnTo>
                  <a:lnTo>
                    <a:pt x="966" y="417"/>
                  </a:lnTo>
                  <a:lnTo>
                    <a:pt x="985" y="446"/>
                  </a:lnTo>
                  <a:lnTo>
                    <a:pt x="985" y="446"/>
                  </a:lnTo>
                  <a:lnTo>
                    <a:pt x="988" y="448"/>
                  </a:lnTo>
                  <a:lnTo>
                    <a:pt x="990" y="449"/>
                  </a:lnTo>
                  <a:lnTo>
                    <a:pt x="994" y="449"/>
                  </a:lnTo>
                  <a:lnTo>
                    <a:pt x="996" y="449"/>
                  </a:lnTo>
                  <a:lnTo>
                    <a:pt x="996" y="449"/>
                  </a:lnTo>
                  <a:lnTo>
                    <a:pt x="1003" y="447"/>
                  </a:lnTo>
                  <a:lnTo>
                    <a:pt x="1003" y="447"/>
                  </a:lnTo>
                  <a:lnTo>
                    <a:pt x="1016" y="443"/>
                  </a:lnTo>
                  <a:lnTo>
                    <a:pt x="1016" y="443"/>
                  </a:lnTo>
                  <a:lnTo>
                    <a:pt x="1035" y="438"/>
                  </a:lnTo>
                  <a:lnTo>
                    <a:pt x="1035" y="438"/>
                  </a:lnTo>
                  <a:lnTo>
                    <a:pt x="1038" y="437"/>
                  </a:lnTo>
                  <a:lnTo>
                    <a:pt x="1041" y="435"/>
                  </a:lnTo>
                  <a:lnTo>
                    <a:pt x="1042" y="432"/>
                  </a:lnTo>
                  <a:lnTo>
                    <a:pt x="1042" y="428"/>
                  </a:lnTo>
                  <a:lnTo>
                    <a:pt x="1042" y="428"/>
                  </a:lnTo>
                  <a:lnTo>
                    <a:pt x="1045" y="395"/>
                  </a:lnTo>
                  <a:lnTo>
                    <a:pt x="1045" y="395"/>
                  </a:lnTo>
                  <a:lnTo>
                    <a:pt x="1047" y="361"/>
                  </a:lnTo>
                  <a:lnTo>
                    <a:pt x="1047" y="361"/>
                  </a:lnTo>
                  <a:lnTo>
                    <a:pt x="1048" y="357"/>
                  </a:lnTo>
                  <a:lnTo>
                    <a:pt x="1051" y="354"/>
                  </a:lnTo>
                  <a:lnTo>
                    <a:pt x="1053" y="352"/>
                  </a:lnTo>
                  <a:lnTo>
                    <a:pt x="1056" y="351"/>
                  </a:lnTo>
                  <a:lnTo>
                    <a:pt x="1056" y="351"/>
                  </a:lnTo>
                  <a:lnTo>
                    <a:pt x="1074" y="347"/>
                  </a:lnTo>
                  <a:lnTo>
                    <a:pt x="1074" y="347"/>
                  </a:lnTo>
                  <a:lnTo>
                    <a:pt x="1091" y="345"/>
                  </a:lnTo>
                  <a:lnTo>
                    <a:pt x="1091" y="345"/>
                  </a:lnTo>
                  <a:lnTo>
                    <a:pt x="1095" y="345"/>
                  </a:lnTo>
                  <a:lnTo>
                    <a:pt x="1098" y="346"/>
                  </a:lnTo>
                  <a:lnTo>
                    <a:pt x="1101" y="347"/>
                  </a:lnTo>
                  <a:lnTo>
                    <a:pt x="1103" y="350"/>
                  </a:lnTo>
                  <a:lnTo>
                    <a:pt x="1103" y="350"/>
                  </a:lnTo>
                  <a:lnTo>
                    <a:pt x="1119" y="380"/>
                  </a:lnTo>
                  <a:lnTo>
                    <a:pt x="1119" y="380"/>
                  </a:lnTo>
                  <a:lnTo>
                    <a:pt x="1133" y="411"/>
                  </a:lnTo>
                  <a:lnTo>
                    <a:pt x="1133" y="411"/>
                  </a:lnTo>
                  <a:lnTo>
                    <a:pt x="1135" y="414"/>
                  </a:lnTo>
                  <a:lnTo>
                    <a:pt x="1137" y="416"/>
                  </a:lnTo>
                  <a:lnTo>
                    <a:pt x="1141" y="417"/>
                  </a:lnTo>
                  <a:lnTo>
                    <a:pt x="1143" y="417"/>
                  </a:lnTo>
                  <a:lnTo>
                    <a:pt x="1143" y="417"/>
                  </a:lnTo>
                  <a:lnTo>
                    <a:pt x="1163" y="415"/>
                  </a:lnTo>
                  <a:lnTo>
                    <a:pt x="1163" y="415"/>
                  </a:lnTo>
                  <a:lnTo>
                    <a:pt x="1177" y="414"/>
                  </a:lnTo>
                  <a:lnTo>
                    <a:pt x="1177" y="414"/>
                  </a:lnTo>
                  <a:lnTo>
                    <a:pt x="1183" y="414"/>
                  </a:lnTo>
                  <a:lnTo>
                    <a:pt x="1183" y="414"/>
                  </a:lnTo>
                  <a:lnTo>
                    <a:pt x="1185" y="412"/>
                  </a:lnTo>
                  <a:lnTo>
                    <a:pt x="1189" y="411"/>
                  </a:lnTo>
                  <a:lnTo>
                    <a:pt x="1190" y="409"/>
                  </a:lnTo>
                  <a:lnTo>
                    <a:pt x="1191" y="405"/>
                  </a:lnTo>
                  <a:lnTo>
                    <a:pt x="1191" y="405"/>
                  </a:lnTo>
                  <a:lnTo>
                    <a:pt x="1200" y="372"/>
                  </a:lnTo>
                  <a:lnTo>
                    <a:pt x="1200" y="372"/>
                  </a:lnTo>
                  <a:lnTo>
                    <a:pt x="1209" y="338"/>
                  </a:lnTo>
                  <a:lnTo>
                    <a:pt x="1209" y="338"/>
                  </a:lnTo>
                  <a:lnTo>
                    <a:pt x="1210" y="336"/>
                  </a:lnTo>
                  <a:lnTo>
                    <a:pt x="1212" y="333"/>
                  </a:lnTo>
                  <a:lnTo>
                    <a:pt x="1216" y="331"/>
                  </a:lnTo>
                  <a:lnTo>
                    <a:pt x="1218" y="331"/>
                  </a:lnTo>
                  <a:lnTo>
                    <a:pt x="1237" y="331"/>
                  </a:lnTo>
                  <a:lnTo>
                    <a:pt x="1254" y="331"/>
                  </a:lnTo>
                  <a:lnTo>
                    <a:pt x="1254" y="331"/>
                  </a:lnTo>
                  <a:lnTo>
                    <a:pt x="1257" y="331"/>
                  </a:lnTo>
                  <a:lnTo>
                    <a:pt x="1260" y="332"/>
                  </a:lnTo>
                  <a:lnTo>
                    <a:pt x="1263" y="335"/>
                  </a:lnTo>
                  <a:lnTo>
                    <a:pt x="1264" y="338"/>
                  </a:lnTo>
                  <a:lnTo>
                    <a:pt x="1285" y="404"/>
                  </a:lnTo>
                  <a:lnTo>
                    <a:pt x="1285" y="404"/>
                  </a:lnTo>
                  <a:lnTo>
                    <a:pt x="1288" y="406"/>
                  </a:lnTo>
                  <a:lnTo>
                    <a:pt x="1290" y="409"/>
                  </a:lnTo>
                  <a:lnTo>
                    <a:pt x="1292" y="410"/>
                  </a:lnTo>
                  <a:lnTo>
                    <a:pt x="1295" y="411"/>
                  </a:lnTo>
                  <a:lnTo>
                    <a:pt x="1337" y="411"/>
                  </a:lnTo>
                  <a:lnTo>
                    <a:pt x="1337" y="411"/>
                  </a:lnTo>
                  <a:lnTo>
                    <a:pt x="1341" y="410"/>
                  </a:lnTo>
                  <a:lnTo>
                    <a:pt x="1343" y="409"/>
                  </a:lnTo>
                  <a:lnTo>
                    <a:pt x="1346" y="406"/>
                  </a:lnTo>
                  <a:lnTo>
                    <a:pt x="1347" y="404"/>
                  </a:lnTo>
                  <a:lnTo>
                    <a:pt x="1366" y="338"/>
                  </a:lnTo>
                  <a:lnTo>
                    <a:pt x="1366" y="338"/>
                  </a:lnTo>
                  <a:lnTo>
                    <a:pt x="1368" y="335"/>
                  </a:lnTo>
                  <a:lnTo>
                    <a:pt x="1370" y="332"/>
                  </a:lnTo>
                  <a:lnTo>
                    <a:pt x="1373" y="331"/>
                  </a:lnTo>
                  <a:lnTo>
                    <a:pt x="1376" y="331"/>
                  </a:lnTo>
                  <a:lnTo>
                    <a:pt x="1411" y="331"/>
                  </a:lnTo>
                  <a:lnTo>
                    <a:pt x="1411" y="331"/>
                  </a:lnTo>
                  <a:lnTo>
                    <a:pt x="1413" y="331"/>
                  </a:lnTo>
                  <a:lnTo>
                    <a:pt x="1417" y="332"/>
                  </a:lnTo>
                  <a:lnTo>
                    <a:pt x="1419" y="335"/>
                  </a:lnTo>
                  <a:lnTo>
                    <a:pt x="1421" y="338"/>
                  </a:lnTo>
                  <a:lnTo>
                    <a:pt x="1443" y="404"/>
                  </a:lnTo>
                  <a:lnTo>
                    <a:pt x="1443" y="404"/>
                  </a:lnTo>
                  <a:lnTo>
                    <a:pt x="1444" y="406"/>
                  </a:lnTo>
                  <a:lnTo>
                    <a:pt x="1447" y="409"/>
                  </a:lnTo>
                  <a:lnTo>
                    <a:pt x="1449" y="410"/>
                  </a:lnTo>
                  <a:lnTo>
                    <a:pt x="1453" y="411"/>
                  </a:lnTo>
                  <a:lnTo>
                    <a:pt x="1495" y="411"/>
                  </a:lnTo>
                  <a:lnTo>
                    <a:pt x="1495" y="411"/>
                  </a:lnTo>
                  <a:lnTo>
                    <a:pt x="1497" y="410"/>
                  </a:lnTo>
                  <a:lnTo>
                    <a:pt x="1500" y="409"/>
                  </a:lnTo>
                  <a:lnTo>
                    <a:pt x="1502" y="406"/>
                  </a:lnTo>
                  <a:lnTo>
                    <a:pt x="1503" y="404"/>
                  </a:lnTo>
                  <a:lnTo>
                    <a:pt x="1523" y="338"/>
                  </a:lnTo>
                  <a:lnTo>
                    <a:pt x="1523" y="338"/>
                  </a:lnTo>
                  <a:lnTo>
                    <a:pt x="1524" y="335"/>
                  </a:lnTo>
                  <a:lnTo>
                    <a:pt x="1527" y="332"/>
                  </a:lnTo>
                  <a:lnTo>
                    <a:pt x="1530" y="331"/>
                  </a:lnTo>
                  <a:lnTo>
                    <a:pt x="1533" y="331"/>
                  </a:lnTo>
                  <a:lnTo>
                    <a:pt x="1551" y="331"/>
                  </a:lnTo>
                  <a:lnTo>
                    <a:pt x="1567" y="331"/>
                  </a:lnTo>
                  <a:lnTo>
                    <a:pt x="1567" y="331"/>
                  </a:lnTo>
                  <a:lnTo>
                    <a:pt x="1571" y="331"/>
                  </a:lnTo>
                  <a:lnTo>
                    <a:pt x="1574" y="332"/>
                  </a:lnTo>
                  <a:lnTo>
                    <a:pt x="1576" y="335"/>
                  </a:lnTo>
                  <a:lnTo>
                    <a:pt x="1577" y="338"/>
                  </a:lnTo>
                  <a:lnTo>
                    <a:pt x="1600" y="404"/>
                  </a:lnTo>
                  <a:lnTo>
                    <a:pt x="1600" y="404"/>
                  </a:lnTo>
                  <a:lnTo>
                    <a:pt x="1601" y="406"/>
                  </a:lnTo>
                  <a:lnTo>
                    <a:pt x="1603" y="409"/>
                  </a:lnTo>
                  <a:lnTo>
                    <a:pt x="1606" y="410"/>
                  </a:lnTo>
                  <a:lnTo>
                    <a:pt x="1609" y="411"/>
                  </a:lnTo>
                  <a:lnTo>
                    <a:pt x="1651" y="411"/>
                  </a:lnTo>
                  <a:lnTo>
                    <a:pt x="1651" y="411"/>
                  </a:lnTo>
                  <a:lnTo>
                    <a:pt x="1654" y="410"/>
                  </a:lnTo>
                  <a:lnTo>
                    <a:pt x="1658" y="409"/>
                  </a:lnTo>
                  <a:lnTo>
                    <a:pt x="1660" y="406"/>
                  </a:lnTo>
                  <a:lnTo>
                    <a:pt x="1661" y="404"/>
                  </a:lnTo>
                  <a:lnTo>
                    <a:pt x="1680" y="338"/>
                  </a:lnTo>
                  <a:lnTo>
                    <a:pt x="1680" y="338"/>
                  </a:lnTo>
                  <a:lnTo>
                    <a:pt x="1682" y="335"/>
                  </a:lnTo>
                  <a:lnTo>
                    <a:pt x="1683" y="332"/>
                  </a:lnTo>
                  <a:lnTo>
                    <a:pt x="1687" y="331"/>
                  </a:lnTo>
                  <a:lnTo>
                    <a:pt x="1690" y="331"/>
                  </a:lnTo>
                  <a:lnTo>
                    <a:pt x="1724" y="331"/>
                  </a:lnTo>
                  <a:lnTo>
                    <a:pt x="1724" y="331"/>
                  </a:lnTo>
                  <a:lnTo>
                    <a:pt x="1728" y="331"/>
                  </a:lnTo>
                  <a:lnTo>
                    <a:pt x="1730" y="332"/>
                  </a:lnTo>
                  <a:lnTo>
                    <a:pt x="1733" y="335"/>
                  </a:lnTo>
                  <a:lnTo>
                    <a:pt x="1735" y="338"/>
                  </a:lnTo>
                  <a:lnTo>
                    <a:pt x="1756" y="404"/>
                  </a:lnTo>
                  <a:lnTo>
                    <a:pt x="1756" y="404"/>
                  </a:lnTo>
                  <a:lnTo>
                    <a:pt x="1757" y="406"/>
                  </a:lnTo>
                  <a:lnTo>
                    <a:pt x="1760" y="409"/>
                  </a:lnTo>
                  <a:lnTo>
                    <a:pt x="1764" y="410"/>
                  </a:lnTo>
                  <a:lnTo>
                    <a:pt x="1766" y="411"/>
                  </a:lnTo>
                  <a:lnTo>
                    <a:pt x="1808" y="411"/>
                  </a:lnTo>
                  <a:lnTo>
                    <a:pt x="1808" y="411"/>
                  </a:lnTo>
                  <a:lnTo>
                    <a:pt x="1812" y="410"/>
                  </a:lnTo>
                  <a:lnTo>
                    <a:pt x="1814" y="409"/>
                  </a:lnTo>
                  <a:lnTo>
                    <a:pt x="1817" y="406"/>
                  </a:lnTo>
                  <a:lnTo>
                    <a:pt x="1818" y="404"/>
                  </a:lnTo>
                  <a:lnTo>
                    <a:pt x="1838" y="338"/>
                  </a:lnTo>
                  <a:lnTo>
                    <a:pt x="1838" y="338"/>
                  </a:lnTo>
                  <a:lnTo>
                    <a:pt x="1839" y="335"/>
                  </a:lnTo>
                  <a:lnTo>
                    <a:pt x="1841" y="332"/>
                  </a:lnTo>
                  <a:lnTo>
                    <a:pt x="1844" y="331"/>
                  </a:lnTo>
                  <a:lnTo>
                    <a:pt x="1847" y="331"/>
                  </a:lnTo>
                  <a:lnTo>
                    <a:pt x="1865" y="331"/>
                  </a:lnTo>
                  <a:lnTo>
                    <a:pt x="1882" y="331"/>
                  </a:lnTo>
                  <a:lnTo>
                    <a:pt x="1882" y="331"/>
                  </a:lnTo>
                  <a:lnTo>
                    <a:pt x="1884" y="331"/>
                  </a:lnTo>
                  <a:lnTo>
                    <a:pt x="1888" y="332"/>
                  </a:lnTo>
                  <a:lnTo>
                    <a:pt x="1891" y="335"/>
                  </a:lnTo>
                  <a:lnTo>
                    <a:pt x="1892" y="338"/>
                  </a:lnTo>
                  <a:lnTo>
                    <a:pt x="1913" y="404"/>
                  </a:lnTo>
                  <a:lnTo>
                    <a:pt x="1913" y="404"/>
                  </a:lnTo>
                  <a:lnTo>
                    <a:pt x="1915" y="406"/>
                  </a:lnTo>
                  <a:lnTo>
                    <a:pt x="1918" y="409"/>
                  </a:lnTo>
                  <a:lnTo>
                    <a:pt x="1920" y="410"/>
                  </a:lnTo>
                  <a:lnTo>
                    <a:pt x="1924" y="411"/>
                  </a:lnTo>
                  <a:lnTo>
                    <a:pt x="1965" y="411"/>
                  </a:lnTo>
                  <a:lnTo>
                    <a:pt x="1965" y="411"/>
                  </a:lnTo>
                  <a:lnTo>
                    <a:pt x="1968" y="410"/>
                  </a:lnTo>
                  <a:lnTo>
                    <a:pt x="1971" y="409"/>
                  </a:lnTo>
                  <a:lnTo>
                    <a:pt x="1973" y="406"/>
                  </a:lnTo>
                  <a:lnTo>
                    <a:pt x="1974" y="404"/>
                  </a:lnTo>
                  <a:lnTo>
                    <a:pt x="1994" y="338"/>
                  </a:lnTo>
                  <a:lnTo>
                    <a:pt x="1994" y="338"/>
                  </a:lnTo>
                  <a:lnTo>
                    <a:pt x="1995" y="335"/>
                  </a:lnTo>
                  <a:lnTo>
                    <a:pt x="1998" y="332"/>
                  </a:lnTo>
                  <a:lnTo>
                    <a:pt x="2000" y="331"/>
                  </a:lnTo>
                  <a:lnTo>
                    <a:pt x="2004" y="331"/>
                  </a:lnTo>
                  <a:lnTo>
                    <a:pt x="2039" y="331"/>
                  </a:lnTo>
                  <a:lnTo>
                    <a:pt x="2039" y="331"/>
                  </a:lnTo>
                  <a:lnTo>
                    <a:pt x="2042" y="331"/>
                  </a:lnTo>
                  <a:lnTo>
                    <a:pt x="2045" y="332"/>
                  </a:lnTo>
                  <a:lnTo>
                    <a:pt x="2047" y="335"/>
                  </a:lnTo>
                  <a:lnTo>
                    <a:pt x="2048" y="338"/>
                  </a:lnTo>
                  <a:lnTo>
                    <a:pt x="2071" y="404"/>
                  </a:lnTo>
                  <a:lnTo>
                    <a:pt x="2071" y="404"/>
                  </a:lnTo>
                  <a:lnTo>
                    <a:pt x="2072" y="406"/>
                  </a:lnTo>
                  <a:lnTo>
                    <a:pt x="2074" y="409"/>
                  </a:lnTo>
                  <a:lnTo>
                    <a:pt x="2077" y="410"/>
                  </a:lnTo>
                  <a:lnTo>
                    <a:pt x="2081" y="411"/>
                  </a:lnTo>
                  <a:lnTo>
                    <a:pt x="2122" y="411"/>
                  </a:lnTo>
                  <a:lnTo>
                    <a:pt x="2122" y="411"/>
                  </a:lnTo>
                  <a:lnTo>
                    <a:pt x="2125" y="410"/>
                  </a:lnTo>
                  <a:lnTo>
                    <a:pt x="2129" y="409"/>
                  </a:lnTo>
                  <a:lnTo>
                    <a:pt x="2130" y="406"/>
                  </a:lnTo>
                  <a:lnTo>
                    <a:pt x="2132" y="404"/>
                  </a:lnTo>
                  <a:lnTo>
                    <a:pt x="2151" y="338"/>
                  </a:lnTo>
                  <a:lnTo>
                    <a:pt x="2151" y="338"/>
                  </a:lnTo>
                  <a:lnTo>
                    <a:pt x="2152" y="335"/>
                  </a:lnTo>
                  <a:lnTo>
                    <a:pt x="2155" y="332"/>
                  </a:lnTo>
                  <a:lnTo>
                    <a:pt x="2158" y="331"/>
                  </a:lnTo>
                  <a:lnTo>
                    <a:pt x="2161" y="331"/>
                  </a:lnTo>
                  <a:lnTo>
                    <a:pt x="2179" y="331"/>
                  </a:lnTo>
                  <a:lnTo>
                    <a:pt x="2195" y="331"/>
                  </a:lnTo>
                  <a:lnTo>
                    <a:pt x="2195" y="331"/>
                  </a:lnTo>
                  <a:lnTo>
                    <a:pt x="2199" y="331"/>
                  </a:lnTo>
                  <a:lnTo>
                    <a:pt x="2201" y="332"/>
                  </a:lnTo>
                  <a:lnTo>
                    <a:pt x="2204" y="335"/>
                  </a:lnTo>
                  <a:lnTo>
                    <a:pt x="2205" y="338"/>
                  </a:lnTo>
                  <a:lnTo>
                    <a:pt x="2227" y="404"/>
                  </a:lnTo>
                  <a:lnTo>
                    <a:pt x="2227" y="404"/>
                  </a:lnTo>
                  <a:lnTo>
                    <a:pt x="2229" y="406"/>
                  </a:lnTo>
                  <a:lnTo>
                    <a:pt x="2231" y="409"/>
                  </a:lnTo>
                  <a:lnTo>
                    <a:pt x="2235" y="410"/>
                  </a:lnTo>
                  <a:lnTo>
                    <a:pt x="2237" y="411"/>
                  </a:lnTo>
                  <a:lnTo>
                    <a:pt x="2279" y="411"/>
                  </a:lnTo>
                  <a:lnTo>
                    <a:pt x="2279" y="411"/>
                  </a:lnTo>
                  <a:lnTo>
                    <a:pt x="2282" y="410"/>
                  </a:lnTo>
                  <a:lnTo>
                    <a:pt x="2285" y="409"/>
                  </a:lnTo>
                  <a:lnTo>
                    <a:pt x="2288" y="406"/>
                  </a:lnTo>
                  <a:lnTo>
                    <a:pt x="2289" y="404"/>
                  </a:lnTo>
                  <a:lnTo>
                    <a:pt x="2309" y="338"/>
                  </a:lnTo>
                  <a:lnTo>
                    <a:pt x="2309" y="338"/>
                  </a:lnTo>
                  <a:lnTo>
                    <a:pt x="2310" y="335"/>
                  </a:lnTo>
                  <a:lnTo>
                    <a:pt x="2312" y="332"/>
                  </a:lnTo>
                  <a:lnTo>
                    <a:pt x="2315" y="331"/>
                  </a:lnTo>
                  <a:lnTo>
                    <a:pt x="2317" y="331"/>
                  </a:lnTo>
                  <a:lnTo>
                    <a:pt x="2353" y="331"/>
                  </a:lnTo>
                  <a:lnTo>
                    <a:pt x="2353" y="331"/>
                  </a:lnTo>
                  <a:lnTo>
                    <a:pt x="2356" y="331"/>
                  </a:lnTo>
                  <a:lnTo>
                    <a:pt x="2358" y="332"/>
                  </a:lnTo>
                  <a:lnTo>
                    <a:pt x="2360" y="335"/>
                  </a:lnTo>
                  <a:lnTo>
                    <a:pt x="2363" y="338"/>
                  </a:lnTo>
                  <a:lnTo>
                    <a:pt x="2384" y="404"/>
                  </a:lnTo>
                  <a:lnTo>
                    <a:pt x="2384" y="404"/>
                  </a:lnTo>
                  <a:lnTo>
                    <a:pt x="2385" y="406"/>
                  </a:lnTo>
                  <a:lnTo>
                    <a:pt x="2388" y="409"/>
                  </a:lnTo>
                  <a:lnTo>
                    <a:pt x="2391" y="410"/>
                  </a:lnTo>
                  <a:lnTo>
                    <a:pt x="2394" y="411"/>
                  </a:lnTo>
                  <a:lnTo>
                    <a:pt x="2436" y="411"/>
                  </a:lnTo>
                  <a:lnTo>
                    <a:pt x="2436" y="411"/>
                  </a:lnTo>
                  <a:lnTo>
                    <a:pt x="2439" y="410"/>
                  </a:lnTo>
                  <a:lnTo>
                    <a:pt x="2442" y="409"/>
                  </a:lnTo>
                  <a:lnTo>
                    <a:pt x="2444" y="406"/>
                  </a:lnTo>
                  <a:lnTo>
                    <a:pt x="2446" y="404"/>
                  </a:lnTo>
                  <a:lnTo>
                    <a:pt x="2465" y="338"/>
                  </a:lnTo>
                  <a:lnTo>
                    <a:pt x="2465" y="338"/>
                  </a:lnTo>
                  <a:lnTo>
                    <a:pt x="2467" y="335"/>
                  </a:lnTo>
                  <a:lnTo>
                    <a:pt x="2469" y="332"/>
                  </a:lnTo>
                  <a:lnTo>
                    <a:pt x="2471" y="331"/>
                  </a:lnTo>
                  <a:lnTo>
                    <a:pt x="2475" y="331"/>
                  </a:lnTo>
                  <a:lnTo>
                    <a:pt x="2492" y="331"/>
                  </a:lnTo>
                  <a:lnTo>
                    <a:pt x="2510" y="331"/>
                  </a:lnTo>
                  <a:lnTo>
                    <a:pt x="2510" y="331"/>
                  </a:lnTo>
                  <a:lnTo>
                    <a:pt x="2512" y="331"/>
                  </a:lnTo>
                  <a:lnTo>
                    <a:pt x="2516" y="332"/>
                  </a:lnTo>
                  <a:lnTo>
                    <a:pt x="2518" y="335"/>
                  </a:lnTo>
                  <a:lnTo>
                    <a:pt x="2520" y="338"/>
                  </a:lnTo>
                  <a:lnTo>
                    <a:pt x="2542" y="404"/>
                  </a:lnTo>
                  <a:lnTo>
                    <a:pt x="2542" y="404"/>
                  </a:lnTo>
                  <a:lnTo>
                    <a:pt x="2543" y="406"/>
                  </a:lnTo>
                  <a:lnTo>
                    <a:pt x="2545" y="409"/>
                  </a:lnTo>
                  <a:lnTo>
                    <a:pt x="2548" y="410"/>
                  </a:lnTo>
                  <a:lnTo>
                    <a:pt x="2552" y="411"/>
                  </a:lnTo>
                  <a:lnTo>
                    <a:pt x="2592" y="411"/>
                  </a:lnTo>
                  <a:lnTo>
                    <a:pt x="2592" y="411"/>
                  </a:lnTo>
                  <a:lnTo>
                    <a:pt x="2596" y="410"/>
                  </a:lnTo>
                  <a:lnTo>
                    <a:pt x="2599" y="409"/>
                  </a:lnTo>
                  <a:lnTo>
                    <a:pt x="2601" y="406"/>
                  </a:lnTo>
                  <a:lnTo>
                    <a:pt x="2602" y="404"/>
                  </a:lnTo>
                  <a:lnTo>
                    <a:pt x="2622" y="338"/>
                  </a:lnTo>
                  <a:lnTo>
                    <a:pt x="2622" y="338"/>
                  </a:lnTo>
                  <a:lnTo>
                    <a:pt x="2623" y="335"/>
                  </a:lnTo>
                  <a:lnTo>
                    <a:pt x="2626" y="332"/>
                  </a:lnTo>
                  <a:lnTo>
                    <a:pt x="2628" y="331"/>
                  </a:lnTo>
                  <a:lnTo>
                    <a:pt x="2632" y="331"/>
                  </a:lnTo>
                  <a:lnTo>
                    <a:pt x="2666" y="331"/>
                  </a:lnTo>
                  <a:lnTo>
                    <a:pt x="2666" y="331"/>
                  </a:lnTo>
                  <a:lnTo>
                    <a:pt x="2670" y="331"/>
                  </a:lnTo>
                  <a:lnTo>
                    <a:pt x="2673" y="332"/>
                  </a:lnTo>
                  <a:lnTo>
                    <a:pt x="2675" y="335"/>
                  </a:lnTo>
                  <a:lnTo>
                    <a:pt x="2676" y="338"/>
                  </a:lnTo>
                  <a:lnTo>
                    <a:pt x="2698" y="404"/>
                  </a:lnTo>
                  <a:lnTo>
                    <a:pt x="2698" y="404"/>
                  </a:lnTo>
                  <a:lnTo>
                    <a:pt x="2700" y="406"/>
                  </a:lnTo>
                  <a:lnTo>
                    <a:pt x="2702" y="409"/>
                  </a:lnTo>
                  <a:lnTo>
                    <a:pt x="2705" y="410"/>
                  </a:lnTo>
                  <a:lnTo>
                    <a:pt x="2708" y="411"/>
                  </a:lnTo>
                  <a:lnTo>
                    <a:pt x="2750" y="411"/>
                  </a:lnTo>
                  <a:lnTo>
                    <a:pt x="2750" y="411"/>
                  </a:lnTo>
                  <a:lnTo>
                    <a:pt x="2753" y="410"/>
                  </a:lnTo>
                  <a:lnTo>
                    <a:pt x="2756" y="409"/>
                  </a:lnTo>
                  <a:lnTo>
                    <a:pt x="2758" y="406"/>
                  </a:lnTo>
                  <a:lnTo>
                    <a:pt x="2760" y="404"/>
                  </a:lnTo>
                  <a:lnTo>
                    <a:pt x="2779" y="338"/>
                  </a:lnTo>
                  <a:lnTo>
                    <a:pt x="2779" y="338"/>
                  </a:lnTo>
                  <a:lnTo>
                    <a:pt x="2780" y="335"/>
                  </a:lnTo>
                  <a:lnTo>
                    <a:pt x="2782" y="332"/>
                  </a:lnTo>
                  <a:lnTo>
                    <a:pt x="2786" y="331"/>
                  </a:lnTo>
                  <a:lnTo>
                    <a:pt x="2788" y="331"/>
                  </a:lnTo>
                  <a:lnTo>
                    <a:pt x="2807" y="331"/>
                  </a:lnTo>
                  <a:lnTo>
                    <a:pt x="2823" y="331"/>
                  </a:lnTo>
                  <a:lnTo>
                    <a:pt x="2823" y="331"/>
                  </a:lnTo>
                  <a:lnTo>
                    <a:pt x="2827" y="331"/>
                  </a:lnTo>
                  <a:lnTo>
                    <a:pt x="2829" y="332"/>
                  </a:lnTo>
                  <a:lnTo>
                    <a:pt x="2832" y="335"/>
                  </a:lnTo>
                  <a:lnTo>
                    <a:pt x="2833" y="338"/>
                  </a:lnTo>
                  <a:lnTo>
                    <a:pt x="2855" y="404"/>
                  </a:lnTo>
                  <a:lnTo>
                    <a:pt x="2855" y="404"/>
                  </a:lnTo>
                  <a:lnTo>
                    <a:pt x="2856" y="406"/>
                  </a:lnTo>
                  <a:lnTo>
                    <a:pt x="2859" y="409"/>
                  </a:lnTo>
                  <a:lnTo>
                    <a:pt x="2862" y="410"/>
                  </a:lnTo>
                  <a:lnTo>
                    <a:pt x="2865" y="411"/>
                  </a:lnTo>
                  <a:lnTo>
                    <a:pt x="2907" y="411"/>
                  </a:lnTo>
                  <a:lnTo>
                    <a:pt x="2907" y="411"/>
                  </a:lnTo>
                  <a:lnTo>
                    <a:pt x="2911" y="410"/>
                  </a:lnTo>
                  <a:lnTo>
                    <a:pt x="2913" y="409"/>
                  </a:lnTo>
                  <a:lnTo>
                    <a:pt x="2915" y="406"/>
                  </a:lnTo>
                  <a:lnTo>
                    <a:pt x="2917" y="404"/>
                  </a:lnTo>
                  <a:lnTo>
                    <a:pt x="2936" y="338"/>
                  </a:lnTo>
                  <a:lnTo>
                    <a:pt x="2936" y="338"/>
                  </a:lnTo>
                  <a:lnTo>
                    <a:pt x="2938" y="335"/>
                  </a:lnTo>
                  <a:lnTo>
                    <a:pt x="2940" y="332"/>
                  </a:lnTo>
                  <a:lnTo>
                    <a:pt x="2943" y="331"/>
                  </a:lnTo>
                  <a:lnTo>
                    <a:pt x="2946" y="331"/>
                  </a:lnTo>
                  <a:lnTo>
                    <a:pt x="2981" y="331"/>
                  </a:lnTo>
                  <a:lnTo>
                    <a:pt x="2981" y="331"/>
                  </a:lnTo>
                  <a:lnTo>
                    <a:pt x="2983" y="331"/>
                  </a:lnTo>
                  <a:lnTo>
                    <a:pt x="2987" y="332"/>
                  </a:lnTo>
                  <a:lnTo>
                    <a:pt x="2988" y="335"/>
                  </a:lnTo>
                  <a:lnTo>
                    <a:pt x="2991" y="338"/>
                  </a:lnTo>
                  <a:lnTo>
                    <a:pt x="3012" y="404"/>
                  </a:lnTo>
                  <a:lnTo>
                    <a:pt x="3012" y="404"/>
                  </a:lnTo>
                  <a:lnTo>
                    <a:pt x="3014" y="406"/>
                  </a:lnTo>
                  <a:lnTo>
                    <a:pt x="3017" y="409"/>
                  </a:lnTo>
                  <a:lnTo>
                    <a:pt x="3019" y="410"/>
                  </a:lnTo>
                  <a:lnTo>
                    <a:pt x="3022" y="411"/>
                  </a:lnTo>
                  <a:lnTo>
                    <a:pt x="3063" y="411"/>
                  </a:lnTo>
                  <a:lnTo>
                    <a:pt x="3063" y="411"/>
                  </a:lnTo>
                  <a:lnTo>
                    <a:pt x="3067" y="410"/>
                  </a:lnTo>
                  <a:lnTo>
                    <a:pt x="3070" y="409"/>
                  </a:lnTo>
                  <a:lnTo>
                    <a:pt x="3072" y="406"/>
                  </a:lnTo>
                  <a:lnTo>
                    <a:pt x="3073" y="404"/>
                  </a:lnTo>
                  <a:lnTo>
                    <a:pt x="3093" y="338"/>
                  </a:lnTo>
                  <a:lnTo>
                    <a:pt x="3093" y="338"/>
                  </a:lnTo>
                  <a:lnTo>
                    <a:pt x="3094" y="335"/>
                  </a:lnTo>
                  <a:lnTo>
                    <a:pt x="3097" y="332"/>
                  </a:lnTo>
                  <a:lnTo>
                    <a:pt x="3099" y="331"/>
                  </a:lnTo>
                  <a:lnTo>
                    <a:pt x="3103" y="331"/>
                  </a:lnTo>
                  <a:lnTo>
                    <a:pt x="3120" y="331"/>
                  </a:lnTo>
                  <a:lnTo>
                    <a:pt x="3137" y="331"/>
                  </a:lnTo>
                  <a:lnTo>
                    <a:pt x="3137" y="331"/>
                  </a:lnTo>
                  <a:lnTo>
                    <a:pt x="3140" y="331"/>
                  </a:lnTo>
                  <a:lnTo>
                    <a:pt x="3144" y="332"/>
                  </a:lnTo>
                  <a:lnTo>
                    <a:pt x="3146" y="335"/>
                  </a:lnTo>
                  <a:lnTo>
                    <a:pt x="3147" y="338"/>
                  </a:lnTo>
                  <a:lnTo>
                    <a:pt x="3170" y="404"/>
                  </a:lnTo>
                  <a:lnTo>
                    <a:pt x="3170" y="404"/>
                  </a:lnTo>
                  <a:lnTo>
                    <a:pt x="3171" y="406"/>
                  </a:lnTo>
                  <a:lnTo>
                    <a:pt x="3173" y="409"/>
                  </a:lnTo>
                  <a:lnTo>
                    <a:pt x="3176" y="410"/>
                  </a:lnTo>
                  <a:lnTo>
                    <a:pt x="3179" y="411"/>
                  </a:lnTo>
                  <a:lnTo>
                    <a:pt x="3221" y="411"/>
                  </a:lnTo>
                  <a:lnTo>
                    <a:pt x="3221" y="411"/>
                  </a:lnTo>
                  <a:lnTo>
                    <a:pt x="3224" y="410"/>
                  </a:lnTo>
                  <a:lnTo>
                    <a:pt x="3226" y="409"/>
                  </a:lnTo>
                  <a:lnTo>
                    <a:pt x="3229" y="406"/>
                  </a:lnTo>
                  <a:lnTo>
                    <a:pt x="3230" y="404"/>
                  </a:lnTo>
                  <a:lnTo>
                    <a:pt x="3250" y="338"/>
                  </a:lnTo>
                  <a:lnTo>
                    <a:pt x="3250" y="338"/>
                  </a:lnTo>
                  <a:lnTo>
                    <a:pt x="3251" y="335"/>
                  </a:lnTo>
                  <a:lnTo>
                    <a:pt x="3253" y="332"/>
                  </a:lnTo>
                  <a:lnTo>
                    <a:pt x="3257" y="331"/>
                  </a:lnTo>
                  <a:lnTo>
                    <a:pt x="3260" y="331"/>
                  </a:lnTo>
                  <a:lnTo>
                    <a:pt x="3294" y="331"/>
                  </a:lnTo>
                  <a:lnTo>
                    <a:pt x="3294" y="331"/>
                  </a:lnTo>
                  <a:lnTo>
                    <a:pt x="3298" y="331"/>
                  </a:lnTo>
                  <a:lnTo>
                    <a:pt x="3300" y="332"/>
                  </a:lnTo>
                  <a:lnTo>
                    <a:pt x="3303" y="335"/>
                  </a:lnTo>
                  <a:lnTo>
                    <a:pt x="3304" y="338"/>
                  </a:lnTo>
                  <a:lnTo>
                    <a:pt x="3326" y="404"/>
                  </a:lnTo>
                  <a:lnTo>
                    <a:pt x="3326" y="404"/>
                  </a:lnTo>
                  <a:lnTo>
                    <a:pt x="3327" y="406"/>
                  </a:lnTo>
                  <a:lnTo>
                    <a:pt x="3330" y="409"/>
                  </a:lnTo>
                  <a:lnTo>
                    <a:pt x="3332" y="410"/>
                  </a:lnTo>
                  <a:lnTo>
                    <a:pt x="3336" y="411"/>
                  </a:lnTo>
                  <a:lnTo>
                    <a:pt x="3378" y="411"/>
                  </a:lnTo>
                  <a:lnTo>
                    <a:pt x="3378" y="411"/>
                  </a:lnTo>
                  <a:lnTo>
                    <a:pt x="3380" y="410"/>
                  </a:lnTo>
                  <a:lnTo>
                    <a:pt x="3384" y="409"/>
                  </a:lnTo>
                  <a:lnTo>
                    <a:pt x="3387" y="406"/>
                  </a:lnTo>
                  <a:lnTo>
                    <a:pt x="3388" y="404"/>
                  </a:lnTo>
                  <a:lnTo>
                    <a:pt x="3406" y="338"/>
                  </a:lnTo>
                  <a:lnTo>
                    <a:pt x="3406" y="338"/>
                  </a:lnTo>
                  <a:lnTo>
                    <a:pt x="3409" y="335"/>
                  </a:lnTo>
                  <a:lnTo>
                    <a:pt x="3410" y="332"/>
                  </a:lnTo>
                  <a:lnTo>
                    <a:pt x="3414" y="331"/>
                  </a:lnTo>
                  <a:lnTo>
                    <a:pt x="3416" y="331"/>
                  </a:lnTo>
                  <a:lnTo>
                    <a:pt x="3435" y="331"/>
                  </a:lnTo>
                  <a:lnTo>
                    <a:pt x="3451" y="331"/>
                  </a:lnTo>
                  <a:lnTo>
                    <a:pt x="3451" y="331"/>
                  </a:lnTo>
                  <a:lnTo>
                    <a:pt x="3454" y="331"/>
                  </a:lnTo>
                  <a:lnTo>
                    <a:pt x="3457" y="332"/>
                  </a:lnTo>
                  <a:lnTo>
                    <a:pt x="3459" y="335"/>
                  </a:lnTo>
                  <a:lnTo>
                    <a:pt x="3462" y="338"/>
                  </a:lnTo>
                  <a:lnTo>
                    <a:pt x="3483" y="404"/>
                  </a:lnTo>
                  <a:lnTo>
                    <a:pt x="3483" y="404"/>
                  </a:lnTo>
                  <a:lnTo>
                    <a:pt x="3484" y="406"/>
                  </a:lnTo>
                  <a:lnTo>
                    <a:pt x="3486" y="409"/>
                  </a:lnTo>
                  <a:lnTo>
                    <a:pt x="3490" y="410"/>
                  </a:lnTo>
                  <a:lnTo>
                    <a:pt x="3493" y="411"/>
                  </a:lnTo>
                  <a:lnTo>
                    <a:pt x="3535" y="411"/>
                  </a:lnTo>
                  <a:lnTo>
                    <a:pt x="3535" y="411"/>
                  </a:lnTo>
                  <a:lnTo>
                    <a:pt x="3538" y="410"/>
                  </a:lnTo>
                  <a:lnTo>
                    <a:pt x="3541" y="409"/>
                  </a:lnTo>
                  <a:lnTo>
                    <a:pt x="3543" y="406"/>
                  </a:lnTo>
                  <a:lnTo>
                    <a:pt x="3544" y="404"/>
                  </a:lnTo>
                  <a:lnTo>
                    <a:pt x="3564" y="338"/>
                  </a:lnTo>
                  <a:lnTo>
                    <a:pt x="3564" y="338"/>
                  </a:lnTo>
                  <a:lnTo>
                    <a:pt x="3565" y="335"/>
                  </a:lnTo>
                  <a:lnTo>
                    <a:pt x="3568" y="332"/>
                  </a:lnTo>
                  <a:lnTo>
                    <a:pt x="3570" y="331"/>
                  </a:lnTo>
                  <a:lnTo>
                    <a:pt x="3574" y="331"/>
                  </a:lnTo>
                  <a:lnTo>
                    <a:pt x="3609" y="331"/>
                  </a:lnTo>
                  <a:lnTo>
                    <a:pt x="3609" y="331"/>
                  </a:lnTo>
                  <a:lnTo>
                    <a:pt x="3611" y="331"/>
                  </a:lnTo>
                  <a:lnTo>
                    <a:pt x="3615" y="332"/>
                  </a:lnTo>
                  <a:lnTo>
                    <a:pt x="3617" y="335"/>
                  </a:lnTo>
                  <a:lnTo>
                    <a:pt x="3618" y="338"/>
                  </a:lnTo>
                  <a:lnTo>
                    <a:pt x="3639" y="404"/>
                  </a:lnTo>
                  <a:lnTo>
                    <a:pt x="3639" y="404"/>
                  </a:lnTo>
                  <a:lnTo>
                    <a:pt x="3642" y="406"/>
                  </a:lnTo>
                  <a:lnTo>
                    <a:pt x="3644" y="409"/>
                  </a:lnTo>
                  <a:lnTo>
                    <a:pt x="3647" y="410"/>
                  </a:lnTo>
                  <a:lnTo>
                    <a:pt x="3650" y="411"/>
                  </a:lnTo>
                  <a:lnTo>
                    <a:pt x="3691" y="411"/>
                  </a:lnTo>
                  <a:lnTo>
                    <a:pt x="3691" y="411"/>
                  </a:lnTo>
                  <a:lnTo>
                    <a:pt x="3695" y="410"/>
                  </a:lnTo>
                  <a:lnTo>
                    <a:pt x="3697" y="409"/>
                  </a:lnTo>
                  <a:lnTo>
                    <a:pt x="3700" y="406"/>
                  </a:lnTo>
                  <a:lnTo>
                    <a:pt x="3701" y="404"/>
                  </a:lnTo>
                  <a:lnTo>
                    <a:pt x="3721" y="338"/>
                  </a:lnTo>
                  <a:lnTo>
                    <a:pt x="3721" y="338"/>
                  </a:lnTo>
                  <a:lnTo>
                    <a:pt x="3722" y="335"/>
                  </a:lnTo>
                  <a:lnTo>
                    <a:pt x="3724" y="332"/>
                  </a:lnTo>
                  <a:lnTo>
                    <a:pt x="3727" y="331"/>
                  </a:lnTo>
                  <a:lnTo>
                    <a:pt x="3731" y="331"/>
                  </a:lnTo>
                  <a:lnTo>
                    <a:pt x="3749" y="331"/>
                  </a:lnTo>
                  <a:lnTo>
                    <a:pt x="3765" y="331"/>
                  </a:lnTo>
                  <a:lnTo>
                    <a:pt x="3765" y="331"/>
                  </a:lnTo>
                  <a:lnTo>
                    <a:pt x="3769" y="331"/>
                  </a:lnTo>
                  <a:lnTo>
                    <a:pt x="3771" y="332"/>
                  </a:lnTo>
                  <a:lnTo>
                    <a:pt x="3774" y="335"/>
                  </a:lnTo>
                  <a:lnTo>
                    <a:pt x="3775" y="338"/>
                  </a:lnTo>
                  <a:lnTo>
                    <a:pt x="3797" y="404"/>
                  </a:lnTo>
                  <a:lnTo>
                    <a:pt x="3797" y="404"/>
                  </a:lnTo>
                  <a:lnTo>
                    <a:pt x="3798" y="406"/>
                  </a:lnTo>
                  <a:lnTo>
                    <a:pt x="3801" y="409"/>
                  </a:lnTo>
                  <a:lnTo>
                    <a:pt x="3803" y="410"/>
                  </a:lnTo>
                  <a:lnTo>
                    <a:pt x="3807" y="411"/>
                  </a:lnTo>
                  <a:lnTo>
                    <a:pt x="3849" y="411"/>
                  </a:lnTo>
                  <a:lnTo>
                    <a:pt x="3849" y="411"/>
                  </a:lnTo>
                  <a:lnTo>
                    <a:pt x="3852" y="410"/>
                  </a:lnTo>
                  <a:lnTo>
                    <a:pt x="3854" y="409"/>
                  </a:lnTo>
                  <a:lnTo>
                    <a:pt x="3856" y="406"/>
                  </a:lnTo>
                  <a:lnTo>
                    <a:pt x="3859" y="404"/>
                  </a:lnTo>
                  <a:lnTo>
                    <a:pt x="3877" y="338"/>
                  </a:lnTo>
                  <a:lnTo>
                    <a:pt x="3877" y="338"/>
                  </a:lnTo>
                  <a:lnTo>
                    <a:pt x="3879" y="335"/>
                  </a:lnTo>
                  <a:lnTo>
                    <a:pt x="3881" y="332"/>
                  </a:lnTo>
                  <a:lnTo>
                    <a:pt x="3885" y="331"/>
                  </a:lnTo>
                  <a:lnTo>
                    <a:pt x="3887" y="331"/>
                  </a:lnTo>
                  <a:lnTo>
                    <a:pt x="3922" y="331"/>
                  </a:lnTo>
                  <a:lnTo>
                    <a:pt x="3922" y="331"/>
                  </a:lnTo>
                  <a:lnTo>
                    <a:pt x="3926" y="331"/>
                  </a:lnTo>
                  <a:lnTo>
                    <a:pt x="3928" y="332"/>
                  </a:lnTo>
                  <a:lnTo>
                    <a:pt x="3930" y="335"/>
                  </a:lnTo>
                  <a:lnTo>
                    <a:pt x="3932" y="338"/>
                  </a:lnTo>
                  <a:lnTo>
                    <a:pt x="3954" y="404"/>
                  </a:lnTo>
                  <a:lnTo>
                    <a:pt x="3954" y="404"/>
                  </a:lnTo>
                  <a:lnTo>
                    <a:pt x="3955" y="406"/>
                  </a:lnTo>
                  <a:lnTo>
                    <a:pt x="3958" y="409"/>
                  </a:lnTo>
                  <a:lnTo>
                    <a:pt x="3961" y="410"/>
                  </a:lnTo>
                  <a:lnTo>
                    <a:pt x="3964" y="411"/>
                  </a:lnTo>
                  <a:lnTo>
                    <a:pt x="4006" y="411"/>
                  </a:lnTo>
                  <a:lnTo>
                    <a:pt x="4006" y="411"/>
                  </a:lnTo>
                  <a:lnTo>
                    <a:pt x="4008" y="410"/>
                  </a:lnTo>
                  <a:lnTo>
                    <a:pt x="4012" y="409"/>
                  </a:lnTo>
                  <a:lnTo>
                    <a:pt x="4014" y="406"/>
                  </a:lnTo>
                  <a:lnTo>
                    <a:pt x="4016" y="404"/>
                  </a:lnTo>
                  <a:lnTo>
                    <a:pt x="4035" y="338"/>
                  </a:lnTo>
                  <a:lnTo>
                    <a:pt x="4035" y="338"/>
                  </a:lnTo>
                  <a:lnTo>
                    <a:pt x="4037" y="335"/>
                  </a:lnTo>
                  <a:lnTo>
                    <a:pt x="4039" y="332"/>
                  </a:lnTo>
                  <a:lnTo>
                    <a:pt x="4041" y="331"/>
                  </a:lnTo>
                  <a:lnTo>
                    <a:pt x="4044" y="331"/>
                  </a:lnTo>
                  <a:lnTo>
                    <a:pt x="4062" y="331"/>
                  </a:lnTo>
                  <a:lnTo>
                    <a:pt x="4078" y="331"/>
                  </a:lnTo>
                  <a:lnTo>
                    <a:pt x="4078" y="331"/>
                  </a:lnTo>
                  <a:lnTo>
                    <a:pt x="4082" y="331"/>
                  </a:lnTo>
                  <a:lnTo>
                    <a:pt x="4085" y="332"/>
                  </a:lnTo>
                  <a:lnTo>
                    <a:pt x="4087" y="335"/>
                  </a:lnTo>
                  <a:lnTo>
                    <a:pt x="4090" y="338"/>
                  </a:lnTo>
                  <a:lnTo>
                    <a:pt x="4110" y="404"/>
                  </a:lnTo>
                  <a:lnTo>
                    <a:pt x="4110" y="404"/>
                  </a:lnTo>
                  <a:lnTo>
                    <a:pt x="4112" y="406"/>
                  </a:lnTo>
                  <a:lnTo>
                    <a:pt x="4114" y="409"/>
                  </a:lnTo>
                  <a:lnTo>
                    <a:pt x="4118" y="410"/>
                  </a:lnTo>
                  <a:lnTo>
                    <a:pt x="4120" y="411"/>
                  </a:lnTo>
                  <a:lnTo>
                    <a:pt x="4162" y="411"/>
                  </a:lnTo>
                  <a:lnTo>
                    <a:pt x="4162" y="411"/>
                  </a:lnTo>
                  <a:lnTo>
                    <a:pt x="4166" y="410"/>
                  </a:lnTo>
                  <a:lnTo>
                    <a:pt x="4168" y="409"/>
                  </a:lnTo>
                  <a:lnTo>
                    <a:pt x="4171" y="406"/>
                  </a:lnTo>
                  <a:lnTo>
                    <a:pt x="4172" y="404"/>
                  </a:lnTo>
                  <a:lnTo>
                    <a:pt x="4192" y="338"/>
                  </a:lnTo>
                  <a:lnTo>
                    <a:pt x="4192" y="338"/>
                  </a:lnTo>
                  <a:lnTo>
                    <a:pt x="4193" y="335"/>
                  </a:lnTo>
                  <a:lnTo>
                    <a:pt x="4196" y="332"/>
                  </a:lnTo>
                  <a:lnTo>
                    <a:pt x="4198" y="331"/>
                  </a:lnTo>
                  <a:lnTo>
                    <a:pt x="4202" y="331"/>
                  </a:lnTo>
                  <a:lnTo>
                    <a:pt x="4236" y="331"/>
                  </a:lnTo>
                  <a:lnTo>
                    <a:pt x="4236" y="331"/>
                  </a:lnTo>
                  <a:lnTo>
                    <a:pt x="4239" y="331"/>
                  </a:lnTo>
                  <a:lnTo>
                    <a:pt x="4242" y="332"/>
                  </a:lnTo>
                  <a:lnTo>
                    <a:pt x="4245" y="335"/>
                  </a:lnTo>
                  <a:lnTo>
                    <a:pt x="4246" y="338"/>
                  </a:lnTo>
                  <a:lnTo>
                    <a:pt x="4267" y="404"/>
                  </a:lnTo>
                  <a:lnTo>
                    <a:pt x="4267" y="404"/>
                  </a:lnTo>
                  <a:lnTo>
                    <a:pt x="4270" y="406"/>
                  </a:lnTo>
                  <a:lnTo>
                    <a:pt x="4272" y="409"/>
                  </a:lnTo>
                  <a:lnTo>
                    <a:pt x="4275" y="410"/>
                  </a:lnTo>
                  <a:lnTo>
                    <a:pt x="4278" y="411"/>
                  </a:lnTo>
                  <a:lnTo>
                    <a:pt x="4319" y="411"/>
                  </a:lnTo>
                  <a:lnTo>
                    <a:pt x="4319" y="411"/>
                  </a:lnTo>
                  <a:lnTo>
                    <a:pt x="4323" y="410"/>
                  </a:lnTo>
                  <a:lnTo>
                    <a:pt x="4325" y="409"/>
                  </a:lnTo>
                  <a:lnTo>
                    <a:pt x="4328" y="406"/>
                  </a:lnTo>
                  <a:lnTo>
                    <a:pt x="4329" y="404"/>
                  </a:lnTo>
                  <a:lnTo>
                    <a:pt x="4349" y="338"/>
                  </a:lnTo>
                  <a:lnTo>
                    <a:pt x="4349" y="338"/>
                  </a:lnTo>
                  <a:lnTo>
                    <a:pt x="4350" y="335"/>
                  </a:lnTo>
                  <a:lnTo>
                    <a:pt x="4352" y="332"/>
                  </a:lnTo>
                  <a:lnTo>
                    <a:pt x="4355" y="331"/>
                  </a:lnTo>
                  <a:lnTo>
                    <a:pt x="4358" y="331"/>
                  </a:lnTo>
                  <a:lnTo>
                    <a:pt x="4377" y="331"/>
                  </a:lnTo>
                  <a:lnTo>
                    <a:pt x="4393" y="331"/>
                  </a:lnTo>
                  <a:lnTo>
                    <a:pt x="4393" y="331"/>
                  </a:lnTo>
                  <a:lnTo>
                    <a:pt x="4397" y="331"/>
                  </a:lnTo>
                  <a:lnTo>
                    <a:pt x="4399" y="332"/>
                  </a:lnTo>
                  <a:lnTo>
                    <a:pt x="4402" y="335"/>
                  </a:lnTo>
                  <a:lnTo>
                    <a:pt x="4403" y="338"/>
                  </a:lnTo>
                  <a:lnTo>
                    <a:pt x="4425" y="404"/>
                  </a:lnTo>
                  <a:lnTo>
                    <a:pt x="4425" y="404"/>
                  </a:lnTo>
                  <a:lnTo>
                    <a:pt x="4426" y="406"/>
                  </a:lnTo>
                  <a:lnTo>
                    <a:pt x="4429" y="409"/>
                  </a:lnTo>
                  <a:lnTo>
                    <a:pt x="4431" y="410"/>
                  </a:lnTo>
                  <a:lnTo>
                    <a:pt x="4435" y="411"/>
                  </a:lnTo>
                  <a:lnTo>
                    <a:pt x="4477" y="411"/>
                  </a:lnTo>
                  <a:lnTo>
                    <a:pt x="4477" y="411"/>
                  </a:lnTo>
                  <a:lnTo>
                    <a:pt x="4479" y="410"/>
                  </a:lnTo>
                  <a:lnTo>
                    <a:pt x="4483" y="409"/>
                  </a:lnTo>
                  <a:lnTo>
                    <a:pt x="4484" y="406"/>
                  </a:lnTo>
                  <a:lnTo>
                    <a:pt x="4487" y="404"/>
                  </a:lnTo>
                  <a:lnTo>
                    <a:pt x="4505" y="338"/>
                  </a:lnTo>
                  <a:lnTo>
                    <a:pt x="4505" y="338"/>
                  </a:lnTo>
                  <a:lnTo>
                    <a:pt x="4506" y="335"/>
                  </a:lnTo>
                  <a:lnTo>
                    <a:pt x="4509" y="332"/>
                  </a:lnTo>
                  <a:lnTo>
                    <a:pt x="4513" y="331"/>
                  </a:lnTo>
                  <a:lnTo>
                    <a:pt x="4515" y="331"/>
                  </a:lnTo>
                  <a:lnTo>
                    <a:pt x="4550" y="331"/>
                  </a:lnTo>
                  <a:lnTo>
                    <a:pt x="4550" y="331"/>
                  </a:lnTo>
                  <a:lnTo>
                    <a:pt x="4553" y="331"/>
                  </a:lnTo>
                  <a:lnTo>
                    <a:pt x="4556" y="332"/>
                  </a:lnTo>
                  <a:lnTo>
                    <a:pt x="4558" y="335"/>
                  </a:lnTo>
                  <a:lnTo>
                    <a:pt x="4559" y="338"/>
                  </a:lnTo>
                  <a:lnTo>
                    <a:pt x="4582" y="404"/>
                  </a:lnTo>
                  <a:lnTo>
                    <a:pt x="4582" y="404"/>
                  </a:lnTo>
                  <a:lnTo>
                    <a:pt x="4583" y="406"/>
                  </a:lnTo>
                  <a:lnTo>
                    <a:pt x="4585" y="409"/>
                  </a:lnTo>
                  <a:lnTo>
                    <a:pt x="4589" y="410"/>
                  </a:lnTo>
                  <a:lnTo>
                    <a:pt x="4591" y="411"/>
                  </a:lnTo>
                  <a:lnTo>
                    <a:pt x="4633" y="411"/>
                  </a:lnTo>
                  <a:lnTo>
                    <a:pt x="4633" y="411"/>
                  </a:lnTo>
                  <a:lnTo>
                    <a:pt x="4636" y="410"/>
                  </a:lnTo>
                  <a:lnTo>
                    <a:pt x="4640" y="409"/>
                  </a:lnTo>
                  <a:lnTo>
                    <a:pt x="4642" y="406"/>
                  </a:lnTo>
                  <a:lnTo>
                    <a:pt x="4643" y="404"/>
                  </a:lnTo>
                  <a:lnTo>
                    <a:pt x="4663" y="338"/>
                  </a:lnTo>
                  <a:lnTo>
                    <a:pt x="4663" y="338"/>
                  </a:lnTo>
                  <a:lnTo>
                    <a:pt x="4664" y="335"/>
                  </a:lnTo>
                  <a:lnTo>
                    <a:pt x="4667" y="332"/>
                  </a:lnTo>
                  <a:lnTo>
                    <a:pt x="4669" y="331"/>
                  </a:lnTo>
                  <a:lnTo>
                    <a:pt x="4672" y="331"/>
                  </a:lnTo>
                  <a:lnTo>
                    <a:pt x="4690" y="331"/>
                  </a:lnTo>
                  <a:lnTo>
                    <a:pt x="4707" y="331"/>
                  </a:lnTo>
                  <a:lnTo>
                    <a:pt x="4707" y="331"/>
                  </a:lnTo>
                  <a:lnTo>
                    <a:pt x="4710" y="331"/>
                  </a:lnTo>
                  <a:lnTo>
                    <a:pt x="4714" y="332"/>
                  </a:lnTo>
                  <a:lnTo>
                    <a:pt x="4715" y="335"/>
                  </a:lnTo>
                  <a:lnTo>
                    <a:pt x="4717" y="338"/>
                  </a:lnTo>
                  <a:lnTo>
                    <a:pt x="4738" y="404"/>
                  </a:lnTo>
                  <a:lnTo>
                    <a:pt x="4738" y="404"/>
                  </a:lnTo>
                  <a:lnTo>
                    <a:pt x="4741" y="406"/>
                  </a:lnTo>
                  <a:lnTo>
                    <a:pt x="4742" y="409"/>
                  </a:lnTo>
                  <a:lnTo>
                    <a:pt x="4746" y="410"/>
                  </a:lnTo>
                  <a:lnTo>
                    <a:pt x="4748" y="411"/>
                  </a:lnTo>
                  <a:lnTo>
                    <a:pt x="4790" y="411"/>
                  </a:lnTo>
                  <a:lnTo>
                    <a:pt x="4790" y="411"/>
                  </a:lnTo>
                  <a:lnTo>
                    <a:pt x="4794" y="410"/>
                  </a:lnTo>
                  <a:lnTo>
                    <a:pt x="4796" y="409"/>
                  </a:lnTo>
                  <a:lnTo>
                    <a:pt x="4799" y="406"/>
                  </a:lnTo>
                  <a:lnTo>
                    <a:pt x="4800" y="404"/>
                  </a:lnTo>
                  <a:lnTo>
                    <a:pt x="4820" y="338"/>
                  </a:lnTo>
                  <a:lnTo>
                    <a:pt x="4820" y="338"/>
                  </a:lnTo>
                  <a:lnTo>
                    <a:pt x="4821" y="335"/>
                  </a:lnTo>
                  <a:lnTo>
                    <a:pt x="4823" y="332"/>
                  </a:lnTo>
                  <a:lnTo>
                    <a:pt x="4826" y="331"/>
                  </a:lnTo>
                  <a:lnTo>
                    <a:pt x="4829" y="331"/>
                  </a:lnTo>
                  <a:lnTo>
                    <a:pt x="4864" y="331"/>
                  </a:lnTo>
                  <a:lnTo>
                    <a:pt x="4864" y="331"/>
                  </a:lnTo>
                  <a:lnTo>
                    <a:pt x="4866" y="331"/>
                  </a:lnTo>
                  <a:lnTo>
                    <a:pt x="4870" y="332"/>
                  </a:lnTo>
                  <a:lnTo>
                    <a:pt x="4873" y="335"/>
                  </a:lnTo>
                  <a:lnTo>
                    <a:pt x="4874" y="338"/>
                  </a:lnTo>
                  <a:lnTo>
                    <a:pt x="4896" y="404"/>
                  </a:lnTo>
                  <a:lnTo>
                    <a:pt x="4896" y="404"/>
                  </a:lnTo>
                  <a:lnTo>
                    <a:pt x="4897" y="406"/>
                  </a:lnTo>
                  <a:lnTo>
                    <a:pt x="4900" y="409"/>
                  </a:lnTo>
                  <a:lnTo>
                    <a:pt x="4902" y="410"/>
                  </a:lnTo>
                  <a:lnTo>
                    <a:pt x="4906" y="411"/>
                  </a:lnTo>
                  <a:lnTo>
                    <a:pt x="4948" y="411"/>
                  </a:lnTo>
                  <a:lnTo>
                    <a:pt x="4948" y="411"/>
                  </a:lnTo>
                  <a:lnTo>
                    <a:pt x="4950" y="410"/>
                  </a:lnTo>
                  <a:lnTo>
                    <a:pt x="4953" y="409"/>
                  </a:lnTo>
                  <a:lnTo>
                    <a:pt x="4955" y="406"/>
                  </a:lnTo>
                  <a:lnTo>
                    <a:pt x="4957" y="404"/>
                  </a:lnTo>
                  <a:lnTo>
                    <a:pt x="4976" y="338"/>
                  </a:lnTo>
                  <a:lnTo>
                    <a:pt x="4976" y="338"/>
                  </a:lnTo>
                  <a:lnTo>
                    <a:pt x="4977" y="335"/>
                  </a:lnTo>
                  <a:lnTo>
                    <a:pt x="4980" y="332"/>
                  </a:lnTo>
                  <a:lnTo>
                    <a:pt x="4982" y="331"/>
                  </a:lnTo>
                  <a:lnTo>
                    <a:pt x="4986" y="331"/>
                  </a:lnTo>
                  <a:lnTo>
                    <a:pt x="5005" y="331"/>
                  </a:lnTo>
                  <a:lnTo>
                    <a:pt x="5021" y="331"/>
                  </a:lnTo>
                  <a:lnTo>
                    <a:pt x="5021" y="331"/>
                  </a:lnTo>
                  <a:lnTo>
                    <a:pt x="5024" y="331"/>
                  </a:lnTo>
                  <a:lnTo>
                    <a:pt x="5027" y="332"/>
                  </a:lnTo>
                  <a:lnTo>
                    <a:pt x="5029" y="335"/>
                  </a:lnTo>
                  <a:lnTo>
                    <a:pt x="5031" y="338"/>
                  </a:lnTo>
                  <a:lnTo>
                    <a:pt x="5053" y="404"/>
                  </a:lnTo>
                  <a:lnTo>
                    <a:pt x="5053" y="404"/>
                  </a:lnTo>
                  <a:lnTo>
                    <a:pt x="5054" y="406"/>
                  </a:lnTo>
                  <a:lnTo>
                    <a:pt x="5056" y="409"/>
                  </a:lnTo>
                  <a:lnTo>
                    <a:pt x="5059" y="410"/>
                  </a:lnTo>
                  <a:lnTo>
                    <a:pt x="5063" y="411"/>
                  </a:lnTo>
                  <a:lnTo>
                    <a:pt x="5105" y="411"/>
                  </a:lnTo>
                  <a:lnTo>
                    <a:pt x="5105" y="411"/>
                  </a:lnTo>
                  <a:lnTo>
                    <a:pt x="5107" y="410"/>
                  </a:lnTo>
                  <a:lnTo>
                    <a:pt x="5111" y="409"/>
                  </a:lnTo>
                  <a:lnTo>
                    <a:pt x="5113" y="406"/>
                  </a:lnTo>
                  <a:lnTo>
                    <a:pt x="5114" y="404"/>
                  </a:lnTo>
                  <a:lnTo>
                    <a:pt x="5133" y="338"/>
                  </a:lnTo>
                  <a:lnTo>
                    <a:pt x="5133" y="338"/>
                  </a:lnTo>
                  <a:lnTo>
                    <a:pt x="5135" y="335"/>
                  </a:lnTo>
                  <a:lnTo>
                    <a:pt x="5137" y="332"/>
                  </a:lnTo>
                  <a:lnTo>
                    <a:pt x="5140" y="331"/>
                  </a:lnTo>
                  <a:lnTo>
                    <a:pt x="5143" y="331"/>
                  </a:lnTo>
                  <a:lnTo>
                    <a:pt x="5177" y="331"/>
                  </a:lnTo>
                  <a:lnTo>
                    <a:pt x="5177" y="331"/>
                  </a:lnTo>
                  <a:lnTo>
                    <a:pt x="5181" y="331"/>
                  </a:lnTo>
                  <a:lnTo>
                    <a:pt x="5183" y="332"/>
                  </a:lnTo>
                  <a:lnTo>
                    <a:pt x="5186" y="335"/>
                  </a:lnTo>
                  <a:lnTo>
                    <a:pt x="5188" y="338"/>
                  </a:lnTo>
                  <a:lnTo>
                    <a:pt x="5209" y="404"/>
                  </a:lnTo>
                  <a:lnTo>
                    <a:pt x="5209" y="404"/>
                  </a:lnTo>
                  <a:lnTo>
                    <a:pt x="5211" y="406"/>
                  </a:lnTo>
                  <a:lnTo>
                    <a:pt x="5213" y="409"/>
                  </a:lnTo>
                  <a:lnTo>
                    <a:pt x="5217" y="410"/>
                  </a:lnTo>
                  <a:lnTo>
                    <a:pt x="5219" y="411"/>
                  </a:lnTo>
                  <a:lnTo>
                    <a:pt x="5261" y="411"/>
                  </a:lnTo>
                  <a:lnTo>
                    <a:pt x="5261" y="411"/>
                  </a:lnTo>
                  <a:lnTo>
                    <a:pt x="5265" y="410"/>
                  </a:lnTo>
                  <a:lnTo>
                    <a:pt x="5267" y="409"/>
                  </a:lnTo>
                  <a:lnTo>
                    <a:pt x="5270" y="406"/>
                  </a:lnTo>
                  <a:lnTo>
                    <a:pt x="5271" y="404"/>
                  </a:lnTo>
                  <a:lnTo>
                    <a:pt x="5291" y="338"/>
                  </a:lnTo>
                  <a:lnTo>
                    <a:pt x="5291" y="338"/>
                  </a:lnTo>
                  <a:lnTo>
                    <a:pt x="5292" y="335"/>
                  </a:lnTo>
                  <a:lnTo>
                    <a:pt x="5294" y="332"/>
                  </a:lnTo>
                  <a:lnTo>
                    <a:pt x="5297" y="331"/>
                  </a:lnTo>
                  <a:lnTo>
                    <a:pt x="5301" y="331"/>
                  </a:lnTo>
                  <a:lnTo>
                    <a:pt x="5318" y="331"/>
                  </a:lnTo>
                  <a:lnTo>
                    <a:pt x="5335" y="331"/>
                  </a:lnTo>
                  <a:lnTo>
                    <a:pt x="5335" y="331"/>
                  </a:lnTo>
                  <a:lnTo>
                    <a:pt x="5338" y="331"/>
                  </a:lnTo>
                  <a:lnTo>
                    <a:pt x="5341" y="332"/>
                  </a:lnTo>
                  <a:lnTo>
                    <a:pt x="5344" y="335"/>
                  </a:lnTo>
                  <a:lnTo>
                    <a:pt x="5345" y="338"/>
                  </a:lnTo>
                  <a:lnTo>
                    <a:pt x="5366" y="404"/>
                  </a:lnTo>
                  <a:lnTo>
                    <a:pt x="5366" y="404"/>
                  </a:lnTo>
                  <a:lnTo>
                    <a:pt x="5368" y="406"/>
                  </a:lnTo>
                  <a:lnTo>
                    <a:pt x="5371" y="409"/>
                  </a:lnTo>
                  <a:lnTo>
                    <a:pt x="5373" y="410"/>
                  </a:lnTo>
                  <a:lnTo>
                    <a:pt x="5376" y="411"/>
                  </a:lnTo>
                  <a:lnTo>
                    <a:pt x="5418" y="411"/>
                  </a:lnTo>
                  <a:lnTo>
                    <a:pt x="5418" y="411"/>
                  </a:lnTo>
                  <a:lnTo>
                    <a:pt x="5421" y="410"/>
                  </a:lnTo>
                  <a:lnTo>
                    <a:pt x="5424" y="409"/>
                  </a:lnTo>
                  <a:lnTo>
                    <a:pt x="5426" y="406"/>
                  </a:lnTo>
                  <a:lnTo>
                    <a:pt x="5428" y="404"/>
                  </a:lnTo>
                  <a:lnTo>
                    <a:pt x="5447" y="338"/>
                  </a:lnTo>
                  <a:lnTo>
                    <a:pt x="5447" y="338"/>
                  </a:lnTo>
                  <a:lnTo>
                    <a:pt x="5449" y="335"/>
                  </a:lnTo>
                  <a:lnTo>
                    <a:pt x="5451" y="332"/>
                  </a:lnTo>
                  <a:lnTo>
                    <a:pt x="5454" y="331"/>
                  </a:lnTo>
                  <a:lnTo>
                    <a:pt x="5457" y="331"/>
                  </a:lnTo>
                  <a:lnTo>
                    <a:pt x="5492" y="331"/>
                  </a:lnTo>
                  <a:lnTo>
                    <a:pt x="5492" y="331"/>
                  </a:lnTo>
                  <a:lnTo>
                    <a:pt x="5494" y="331"/>
                  </a:lnTo>
                  <a:lnTo>
                    <a:pt x="5498" y="332"/>
                  </a:lnTo>
                  <a:lnTo>
                    <a:pt x="5500" y="335"/>
                  </a:lnTo>
                  <a:lnTo>
                    <a:pt x="5502" y="338"/>
                  </a:lnTo>
                  <a:lnTo>
                    <a:pt x="5524" y="404"/>
                  </a:lnTo>
                  <a:lnTo>
                    <a:pt x="5524" y="404"/>
                  </a:lnTo>
                  <a:lnTo>
                    <a:pt x="5525" y="406"/>
                  </a:lnTo>
                  <a:lnTo>
                    <a:pt x="5528" y="409"/>
                  </a:lnTo>
                  <a:lnTo>
                    <a:pt x="5530" y="410"/>
                  </a:lnTo>
                  <a:lnTo>
                    <a:pt x="5534" y="411"/>
                  </a:lnTo>
                  <a:lnTo>
                    <a:pt x="5576" y="411"/>
                  </a:lnTo>
                  <a:lnTo>
                    <a:pt x="5576" y="411"/>
                  </a:lnTo>
                  <a:lnTo>
                    <a:pt x="5578" y="410"/>
                  </a:lnTo>
                  <a:lnTo>
                    <a:pt x="5581" y="409"/>
                  </a:lnTo>
                  <a:lnTo>
                    <a:pt x="5583" y="406"/>
                  </a:lnTo>
                  <a:lnTo>
                    <a:pt x="5584" y="404"/>
                  </a:lnTo>
                  <a:lnTo>
                    <a:pt x="5604" y="338"/>
                  </a:lnTo>
                  <a:lnTo>
                    <a:pt x="5604" y="338"/>
                  </a:lnTo>
                  <a:lnTo>
                    <a:pt x="5605" y="335"/>
                  </a:lnTo>
                  <a:lnTo>
                    <a:pt x="5608" y="332"/>
                  </a:lnTo>
                  <a:lnTo>
                    <a:pt x="5611" y="331"/>
                  </a:lnTo>
                  <a:lnTo>
                    <a:pt x="5614" y="331"/>
                  </a:lnTo>
                  <a:lnTo>
                    <a:pt x="5632" y="331"/>
                  </a:lnTo>
                  <a:lnTo>
                    <a:pt x="5648" y="331"/>
                  </a:lnTo>
                  <a:lnTo>
                    <a:pt x="5648" y="331"/>
                  </a:lnTo>
                  <a:lnTo>
                    <a:pt x="5652" y="331"/>
                  </a:lnTo>
                  <a:lnTo>
                    <a:pt x="5655" y="332"/>
                  </a:lnTo>
                  <a:lnTo>
                    <a:pt x="5657" y="335"/>
                  </a:lnTo>
                  <a:lnTo>
                    <a:pt x="5658" y="338"/>
                  </a:lnTo>
                  <a:lnTo>
                    <a:pt x="5680" y="404"/>
                  </a:lnTo>
                  <a:lnTo>
                    <a:pt x="5680" y="404"/>
                  </a:lnTo>
                  <a:lnTo>
                    <a:pt x="5682" y="406"/>
                  </a:lnTo>
                  <a:lnTo>
                    <a:pt x="5684" y="409"/>
                  </a:lnTo>
                  <a:lnTo>
                    <a:pt x="5687" y="410"/>
                  </a:lnTo>
                  <a:lnTo>
                    <a:pt x="5690" y="411"/>
                  </a:lnTo>
                  <a:lnTo>
                    <a:pt x="5732" y="411"/>
                  </a:lnTo>
                  <a:lnTo>
                    <a:pt x="5732" y="411"/>
                  </a:lnTo>
                  <a:lnTo>
                    <a:pt x="5735" y="410"/>
                  </a:lnTo>
                  <a:lnTo>
                    <a:pt x="5738" y="409"/>
                  </a:lnTo>
                  <a:lnTo>
                    <a:pt x="5741" y="406"/>
                  </a:lnTo>
                  <a:lnTo>
                    <a:pt x="5742" y="404"/>
                  </a:lnTo>
                  <a:lnTo>
                    <a:pt x="5761" y="338"/>
                  </a:lnTo>
                  <a:lnTo>
                    <a:pt x="5761" y="338"/>
                  </a:lnTo>
                  <a:lnTo>
                    <a:pt x="5763" y="335"/>
                  </a:lnTo>
                  <a:lnTo>
                    <a:pt x="5766" y="332"/>
                  </a:lnTo>
                  <a:lnTo>
                    <a:pt x="5768" y="331"/>
                  </a:lnTo>
                  <a:lnTo>
                    <a:pt x="5770" y="331"/>
                  </a:lnTo>
                  <a:lnTo>
                    <a:pt x="5805" y="331"/>
                  </a:lnTo>
                  <a:lnTo>
                    <a:pt x="5805" y="331"/>
                  </a:lnTo>
                  <a:lnTo>
                    <a:pt x="5809" y="331"/>
                  </a:lnTo>
                  <a:lnTo>
                    <a:pt x="5811" y="332"/>
                  </a:lnTo>
                  <a:lnTo>
                    <a:pt x="5814" y="335"/>
                  </a:lnTo>
                  <a:lnTo>
                    <a:pt x="5816" y="338"/>
                  </a:lnTo>
                  <a:lnTo>
                    <a:pt x="5837" y="404"/>
                  </a:lnTo>
                  <a:lnTo>
                    <a:pt x="5837" y="404"/>
                  </a:lnTo>
                  <a:lnTo>
                    <a:pt x="5838" y="406"/>
                  </a:lnTo>
                  <a:lnTo>
                    <a:pt x="5841" y="409"/>
                  </a:lnTo>
                  <a:lnTo>
                    <a:pt x="5844" y="410"/>
                  </a:lnTo>
                  <a:lnTo>
                    <a:pt x="5847" y="411"/>
                  </a:lnTo>
                  <a:lnTo>
                    <a:pt x="5889" y="411"/>
                  </a:lnTo>
                  <a:lnTo>
                    <a:pt x="5889" y="411"/>
                  </a:lnTo>
                  <a:lnTo>
                    <a:pt x="5893" y="410"/>
                  </a:lnTo>
                  <a:lnTo>
                    <a:pt x="5895" y="409"/>
                  </a:lnTo>
                  <a:lnTo>
                    <a:pt x="5898" y="406"/>
                  </a:lnTo>
                  <a:lnTo>
                    <a:pt x="5899" y="404"/>
                  </a:lnTo>
                  <a:lnTo>
                    <a:pt x="5918" y="338"/>
                  </a:lnTo>
                  <a:lnTo>
                    <a:pt x="5918" y="338"/>
                  </a:lnTo>
                  <a:lnTo>
                    <a:pt x="5920" y="335"/>
                  </a:lnTo>
                  <a:lnTo>
                    <a:pt x="5922" y="332"/>
                  </a:lnTo>
                  <a:lnTo>
                    <a:pt x="5925" y="331"/>
                  </a:lnTo>
                  <a:lnTo>
                    <a:pt x="5928" y="331"/>
                  </a:lnTo>
                  <a:lnTo>
                    <a:pt x="5946" y="331"/>
                  </a:lnTo>
                  <a:lnTo>
                    <a:pt x="5963" y="331"/>
                  </a:lnTo>
                  <a:lnTo>
                    <a:pt x="5963" y="331"/>
                  </a:lnTo>
                  <a:lnTo>
                    <a:pt x="5965" y="331"/>
                  </a:lnTo>
                  <a:lnTo>
                    <a:pt x="5969" y="332"/>
                  </a:lnTo>
                  <a:lnTo>
                    <a:pt x="5972" y="335"/>
                  </a:lnTo>
                  <a:lnTo>
                    <a:pt x="5973" y="338"/>
                  </a:lnTo>
                  <a:lnTo>
                    <a:pt x="5994" y="404"/>
                  </a:lnTo>
                  <a:lnTo>
                    <a:pt x="5994" y="404"/>
                  </a:lnTo>
                  <a:lnTo>
                    <a:pt x="5996" y="406"/>
                  </a:lnTo>
                  <a:lnTo>
                    <a:pt x="5999" y="409"/>
                  </a:lnTo>
                  <a:lnTo>
                    <a:pt x="6001" y="410"/>
                  </a:lnTo>
                  <a:lnTo>
                    <a:pt x="6005" y="411"/>
                  </a:lnTo>
                  <a:lnTo>
                    <a:pt x="6046" y="411"/>
                  </a:lnTo>
                  <a:lnTo>
                    <a:pt x="6046" y="411"/>
                  </a:lnTo>
                  <a:lnTo>
                    <a:pt x="6049" y="410"/>
                  </a:lnTo>
                  <a:lnTo>
                    <a:pt x="6052" y="409"/>
                  </a:lnTo>
                  <a:lnTo>
                    <a:pt x="6054" y="406"/>
                  </a:lnTo>
                  <a:lnTo>
                    <a:pt x="6055" y="404"/>
                  </a:lnTo>
                  <a:lnTo>
                    <a:pt x="6075" y="338"/>
                  </a:lnTo>
                  <a:lnTo>
                    <a:pt x="6075" y="338"/>
                  </a:lnTo>
                  <a:lnTo>
                    <a:pt x="6076" y="335"/>
                  </a:lnTo>
                  <a:lnTo>
                    <a:pt x="6079" y="332"/>
                  </a:lnTo>
                  <a:lnTo>
                    <a:pt x="6081" y="331"/>
                  </a:lnTo>
                  <a:lnTo>
                    <a:pt x="6085" y="331"/>
                  </a:lnTo>
                  <a:lnTo>
                    <a:pt x="6119" y="331"/>
                  </a:lnTo>
                  <a:lnTo>
                    <a:pt x="6119" y="331"/>
                  </a:lnTo>
                  <a:lnTo>
                    <a:pt x="6123" y="331"/>
                  </a:lnTo>
                  <a:lnTo>
                    <a:pt x="6126" y="332"/>
                  </a:lnTo>
                  <a:lnTo>
                    <a:pt x="6128" y="335"/>
                  </a:lnTo>
                  <a:lnTo>
                    <a:pt x="6129" y="338"/>
                  </a:lnTo>
                  <a:lnTo>
                    <a:pt x="6152" y="404"/>
                  </a:lnTo>
                  <a:lnTo>
                    <a:pt x="6152" y="404"/>
                  </a:lnTo>
                  <a:lnTo>
                    <a:pt x="6153" y="406"/>
                  </a:lnTo>
                  <a:lnTo>
                    <a:pt x="6155" y="409"/>
                  </a:lnTo>
                  <a:lnTo>
                    <a:pt x="6158" y="410"/>
                  </a:lnTo>
                  <a:lnTo>
                    <a:pt x="6161" y="411"/>
                  </a:lnTo>
                  <a:lnTo>
                    <a:pt x="6203" y="411"/>
                  </a:lnTo>
                  <a:lnTo>
                    <a:pt x="6203" y="411"/>
                  </a:lnTo>
                  <a:lnTo>
                    <a:pt x="6206" y="410"/>
                  </a:lnTo>
                  <a:lnTo>
                    <a:pt x="6210" y="409"/>
                  </a:lnTo>
                  <a:lnTo>
                    <a:pt x="6211" y="406"/>
                  </a:lnTo>
                  <a:lnTo>
                    <a:pt x="6213" y="404"/>
                  </a:lnTo>
                  <a:lnTo>
                    <a:pt x="6232" y="338"/>
                  </a:lnTo>
                  <a:lnTo>
                    <a:pt x="6232" y="338"/>
                  </a:lnTo>
                  <a:lnTo>
                    <a:pt x="6233" y="335"/>
                  </a:lnTo>
                  <a:lnTo>
                    <a:pt x="6235" y="332"/>
                  </a:lnTo>
                  <a:lnTo>
                    <a:pt x="6239" y="331"/>
                  </a:lnTo>
                  <a:lnTo>
                    <a:pt x="6242" y="331"/>
                  </a:lnTo>
                  <a:lnTo>
                    <a:pt x="6260" y="331"/>
                  </a:lnTo>
                  <a:lnTo>
                    <a:pt x="6276" y="331"/>
                  </a:lnTo>
                  <a:lnTo>
                    <a:pt x="6276" y="331"/>
                  </a:lnTo>
                  <a:lnTo>
                    <a:pt x="6280" y="331"/>
                  </a:lnTo>
                  <a:lnTo>
                    <a:pt x="6282" y="332"/>
                  </a:lnTo>
                  <a:lnTo>
                    <a:pt x="6285" y="335"/>
                  </a:lnTo>
                  <a:lnTo>
                    <a:pt x="6286" y="338"/>
                  </a:lnTo>
                  <a:lnTo>
                    <a:pt x="6308" y="404"/>
                  </a:lnTo>
                  <a:lnTo>
                    <a:pt x="6308" y="404"/>
                  </a:lnTo>
                  <a:lnTo>
                    <a:pt x="6309" y="406"/>
                  </a:lnTo>
                  <a:lnTo>
                    <a:pt x="6312" y="409"/>
                  </a:lnTo>
                  <a:lnTo>
                    <a:pt x="6316" y="410"/>
                  </a:lnTo>
                  <a:lnTo>
                    <a:pt x="6318" y="411"/>
                  </a:lnTo>
                  <a:lnTo>
                    <a:pt x="6360" y="411"/>
                  </a:lnTo>
                  <a:lnTo>
                    <a:pt x="6360" y="411"/>
                  </a:lnTo>
                  <a:lnTo>
                    <a:pt x="6362" y="410"/>
                  </a:lnTo>
                  <a:lnTo>
                    <a:pt x="6366" y="409"/>
                  </a:lnTo>
                  <a:lnTo>
                    <a:pt x="6369" y="406"/>
                  </a:lnTo>
                  <a:lnTo>
                    <a:pt x="6370" y="404"/>
                  </a:lnTo>
                  <a:lnTo>
                    <a:pt x="6390" y="338"/>
                  </a:lnTo>
                  <a:lnTo>
                    <a:pt x="6390" y="338"/>
                  </a:lnTo>
                  <a:lnTo>
                    <a:pt x="6391" y="335"/>
                  </a:lnTo>
                  <a:lnTo>
                    <a:pt x="6393" y="332"/>
                  </a:lnTo>
                  <a:lnTo>
                    <a:pt x="6396" y="331"/>
                  </a:lnTo>
                  <a:lnTo>
                    <a:pt x="6398" y="331"/>
                  </a:lnTo>
                  <a:lnTo>
                    <a:pt x="6434" y="331"/>
                  </a:lnTo>
                  <a:lnTo>
                    <a:pt x="6434" y="331"/>
                  </a:lnTo>
                  <a:lnTo>
                    <a:pt x="6436" y="331"/>
                  </a:lnTo>
                  <a:lnTo>
                    <a:pt x="6439" y="332"/>
                  </a:lnTo>
                  <a:lnTo>
                    <a:pt x="6441" y="335"/>
                  </a:lnTo>
                  <a:lnTo>
                    <a:pt x="6444" y="338"/>
                  </a:lnTo>
                  <a:lnTo>
                    <a:pt x="6465" y="404"/>
                  </a:lnTo>
                  <a:lnTo>
                    <a:pt x="6465" y="404"/>
                  </a:lnTo>
                  <a:lnTo>
                    <a:pt x="6467" y="406"/>
                  </a:lnTo>
                  <a:lnTo>
                    <a:pt x="6469" y="409"/>
                  </a:lnTo>
                  <a:lnTo>
                    <a:pt x="6472" y="410"/>
                  </a:lnTo>
                  <a:lnTo>
                    <a:pt x="6475" y="411"/>
                  </a:lnTo>
                  <a:lnTo>
                    <a:pt x="6517" y="411"/>
                  </a:lnTo>
                  <a:lnTo>
                    <a:pt x="6517" y="411"/>
                  </a:lnTo>
                  <a:lnTo>
                    <a:pt x="6520" y="410"/>
                  </a:lnTo>
                  <a:lnTo>
                    <a:pt x="6523" y="409"/>
                  </a:lnTo>
                  <a:lnTo>
                    <a:pt x="6525" y="406"/>
                  </a:lnTo>
                  <a:lnTo>
                    <a:pt x="6526" y="404"/>
                  </a:lnTo>
                  <a:lnTo>
                    <a:pt x="6546" y="338"/>
                  </a:lnTo>
                  <a:lnTo>
                    <a:pt x="6546" y="338"/>
                  </a:lnTo>
                  <a:lnTo>
                    <a:pt x="6547" y="335"/>
                  </a:lnTo>
                  <a:lnTo>
                    <a:pt x="6550" y="332"/>
                  </a:lnTo>
                  <a:lnTo>
                    <a:pt x="6552" y="331"/>
                  </a:lnTo>
                  <a:lnTo>
                    <a:pt x="6556" y="331"/>
                  </a:lnTo>
                  <a:lnTo>
                    <a:pt x="6573" y="331"/>
                  </a:lnTo>
                  <a:lnTo>
                    <a:pt x="6591" y="331"/>
                  </a:lnTo>
                  <a:lnTo>
                    <a:pt x="6591" y="331"/>
                  </a:lnTo>
                  <a:lnTo>
                    <a:pt x="6593" y="331"/>
                  </a:lnTo>
                  <a:lnTo>
                    <a:pt x="6597" y="332"/>
                  </a:lnTo>
                  <a:lnTo>
                    <a:pt x="6599" y="335"/>
                  </a:lnTo>
                  <a:lnTo>
                    <a:pt x="6600" y="338"/>
                  </a:lnTo>
                  <a:lnTo>
                    <a:pt x="6623" y="404"/>
                  </a:lnTo>
                  <a:lnTo>
                    <a:pt x="6623" y="404"/>
                  </a:lnTo>
                  <a:lnTo>
                    <a:pt x="6624" y="406"/>
                  </a:lnTo>
                  <a:lnTo>
                    <a:pt x="6626" y="409"/>
                  </a:lnTo>
                  <a:lnTo>
                    <a:pt x="6629" y="410"/>
                  </a:lnTo>
                  <a:lnTo>
                    <a:pt x="6633" y="411"/>
                  </a:lnTo>
                  <a:lnTo>
                    <a:pt x="6673" y="411"/>
                  </a:lnTo>
                  <a:lnTo>
                    <a:pt x="6673" y="411"/>
                  </a:lnTo>
                  <a:lnTo>
                    <a:pt x="6677" y="410"/>
                  </a:lnTo>
                  <a:lnTo>
                    <a:pt x="6679" y="409"/>
                  </a:lnTo>
                  <a:lnTo>
                    <a:pt x="6682" y="406"/>
                  </a:lnTo>
                  <a:lnTo>
                    <a:pt x="6683" y="404"/>
                  </a:lnTo>
                  <a:lnTo>
                    <a:pt x="6703" y="338"/>
                  </a:lnTo>
                  <a:lnTo>
                    <a:pt x="6703" y="338"/>
                  </a:lnTo>
                  <a:lnTo>
                    <a:pt x="6704" y="335"/>
                  </a:lnTo>
                  <a:lnTo>
                    <a:pt x="6707" y="332"/>
                  </a:lnTo>
                  <a:lnTo>
                    <a:pt x="6709" y="331"/>
                  </a:lnTo>
                  <a:lnTo>
                    <a:pt x="6713" y="331"/>
                  </a:lnTo>
                  <a:lnTo>
                    <a:pt x="6747" y="331"/>
                  </a:lnTo>
                  <a:lnTo>
                    <a:pt x="6747" y="331"/>
                  </a:lnTo>
                  <a:lnTo>
                    <a:pt x="6751" y="331"/>
                  </a:lnTo>
                  <a:lnTo>
                    <a:pt x="6753" y="332"/>
                  </a:lnTo>
                  <a:lnTo>
                    <a:pt x="6756" y="335"/>
                  </a:lnTo>
                  <a:lnTo>
                    <a:pt x="6757" y="338"/>
                  </a:lnTo>
                  <a:lnTo>
                    <a:pt x="6779" y="404"/>
                  </a:lnTo>
                  <a:lnTo>
                    <a:pt x="6779" y="404"/>
                  </a:lnTo>
                  <a:lnTo>
                    <a:pt x="6781" y="406"/>
                  </a:lnTo>
                  <a:lnTo>
                    <a:pt x="6783" y="409"/>
                  </a:lnTo>
                  <a:lnTo>
                    <a:pt x="6785" y="410"/>
                  </a:lnTo>
                  <a:lnTo>
                    <a:pt x="6789" y="411"/>
                  </a:lnTo>
                  <a:lnTo>
                    <a:pt x="6831" y="411"/>
                  </a:lnTo>
                  <a:lnTo>
                    <a:pt x="6831" y="411"/>
                  </a:lnTo>
                  <a:lnTo>
                    <a:pt x="6834" y="410"/>
                  </a:lnTo>
                  <a:lnTo>
                    <a:pt x="6837" y="409"/>
                  </a:lnTo>
                  <a:lnTo>
                    <a:pt x="6840" y="406"/>
                  </a:lnTo>
                  <a:lnTo>
                    <a:pt x="6841" y="404"/>
                  </a:lnTo>
                  <a:lnTo>
                    <a:pt x="6859" y="338"/>
                  </a:lnTo>
                  <a:lnTo>
                    <a:pt x="6859" y="338"/>
                  </a:lnTo>
                  <a:lnTo>
                    <a:pt x="6862" y="335"/>
                  </a:lnTo>
                  <a:lnTo>
                    <a:pt x="6863" y="332"/>
                  </a:lnTo>
                  <a:lnTo>
                    <a:pt x="6867" y="331"/>
                  </a:lnTo>
                  <a:lnTo>
                    <a:pt x="6869" y="331"/>
                  </a:lnTo>
                  <a:lnTo>
                    <a:pt x="6888" y="331"/>
                  </a:lnTo>
                  <a:lnTo>
                    <a:pt x="6904" y="331"/>
                  </a:lnTo>
                  <a:lnTo>
                    <a:pt x="6904" y="331"/>
                  </a:lnTo>
                  <a:lnTo>
                    <a:pt x="6908" y="331"/>
                  </a:lnTo>
                  <a:lnTo>
                    <a:pt x="6910" y="332"/>
                  </a:lnTo>
                  <a:lnTo>
                    <a:pt x="6912" y="335"/>
                  </a:lnTo>
                  <a:lnTo>
                    <a:pt x="6914" y="338"/>
                  </a:lnTo>
                  <a:lnTo>
                    <a:pt x="6936" y="404"/>
                  </a:lnTo>
                  <a:lnTo>
                    <a:pt x="6936" y="404"/>
                  </a:lnTo>
                  <a:lnTo>
                    <a:pt x="6937" y="406"/>
                  </a:lnTo>
                  <a:lnTo>
                    <a:pt x="6940" y="409"/>
                  </a:lnTo>
                  <a:lnTo>
                    <a:pt x="6943" y="410"/>
                  </a:lnTo>
                  <a:lnTo>
                    <a:pt x="6946" y="411"/>
                  </a:lnTo>
                  <a:lnTo>
                    <a:pt x="6988" y="411"/>
                  </a:lnTo>
                  <a:lnTo>
                    <a:pt x="6988" y="411"/>
                  </a:lnTo>
                  <a:lnTo>
                    <a:pt x="6991" y="410"/>
                  </a:lnTo>
                  <a:lnTo>
                    <a:pt x="6994" y="409"/>
                  </a:lnTo>
                  <a:lnTo>
                    <a:pt x="6996" y="406"/>
                  </a:lnTo>
                  <a:lnTo>
                    <a:pt x="6998" y="404"/>
                  </a:lnTo>
                  <a:lnTo>
                    <a:pt x="7017" y="338"/>
                  </a:lnTo>
                  <a:lnTo>
                    <a:pt x="7017" y="338"/>
                  </a:lnTo>
                  <a:lnTo>
                    <a:pt x="7019" y="335"/>
                  </a:lnTo>
                  <a:lnTo>
                    <a:pt x="7021" y="332"/>
                  </a:lnTo>
                  <a:lnTo>
                    <a:pt x="7023" y="331"/>
                  </a:lnTo>
                  <a:lnTo>
                    <a:pt x="7027" y="331"/>
                  </a:lnTo>
                  <a:lnTo>
                    <a:pt x="7062" y="331"/>
                  </a:lnTo>
                  <a:lnTo>
                    <a:pt x="7062" y="331"/>
                  </a:lnTo>
                  <a:lnTo>
                    <a:pt x="7064" y="331"/>
                  </a:lnTo>
                  <a:lnTo>
                    <a:pt x="7068" y="332"/>
                  </a:lnTo>
                  <a:lnTo>
                    <a:pt x="7070" y="335"/>
                  </a:lnTo>
                  <a:lnTo>
                    <a:pt x="7072" y="338"/>
                  </a:lnTo>
                  <a:lnTo>
                    <a:pt x="7093" y="404"/>
                  </a:lnTo>
                  <a:lnTo>
                    <a:pt x="7093" y="404"/>
                  </a:lnTo>
                  <a:lnTo>
                    <a:pt x="7095" y="406"/>
                  </a:lnTo>
                  <a:lnTo>
                    <a:pt x="7097" y="409"/>
                  </a:lnTo>
                  <a:lnTo>
                    <a:pt x="7100" y="410"/>
                  </a:lnTo>
                  <a:lnTo>
                    <a:pt x="7102" y="411"/>
                  </a:lnTo>
                  <a:lnTo>
                    <a:pt x="7144" y="411"/>
                  </a:lnTo>
                  <a:lnTo>
                    <a:pt x="7144" y="411"/>
                  </a:lnTo>
                  <a:lnTo>
                    <a:pt x="7148" y="410"/>
                  </a:lnTo>
                  <a:lnTo>
                    <a:pt x="7151" y="409"/>
                  </a:lnTo>
                  <a:lnTo>
                    <a:pt x="7153" y="406"/>
                  </a:lnTo>
                  <a:lnTo>
                    <a:pt x="7154" y="404"/>
                  </a:lnTo>
                  <a:lnTo>
                    <a:pt x="7174" y="338"/>
                  </a:lnTo>
                  <a:lnTo>
                    <a:pt x="7174" y="338"/>
                  </a:lnTo>
                  <a:lnTo>
                    <a:pt x="7175" y="335"/>
                  </a:lnTo>
                  <a:lnTo>
                    <a:pt x="7178" y="332"/>
                  </a:lnTo>
                  <a:lnTo>
                    <a:pt x="7180" y="331"/>
                  </a:lnTo>
                  <a:lnTo>
                    <a:pt x="7184" y="331"/>
                  </a:lnTo>
                  <a:lnTo>
                    <a:pt x="7202" y="331"/>
                  </a:lnTo>
                  <a:lnTo>
                    <a:pt x="7218" y="331"/>
                  </a:lnTo>
                  <a:lnTo>
                    <a:pt x="7218" y="331"/>
                  </a:lnTo>
                  <a:lnTo>
                    <a:pt x="7221" y="331"/>
                  </a:lnTo>
                  <a:lnTo>
                    <a:pt x="7225" y="332"/>
                  </a:lnTo>
                  <a:lnTo>
                    <a:pt x="7227" y="335"/>
                  </a:lnTo>
                  <a:lnTo>
                    <a:pt x="7228" y="338"/>
                  </a:lnTo>
                  <a:lnTo>
                    <a:pt x="7250" y="404"/>
                  </a:lnTo>
                  <a:lnTo>
                    <a:pt x="7250" y="404"/>
                  </a:lnTo>
                  <a:lnTo>
                    <a:pt x="7252" y="406"/>
                  </a:lnTo>
                  <a:lnTo>
                    <a:pt x="7254" y="409"/>
                  </a:lnTo>
                  <a:lnTo>
                    <a:pt x="7257" y="410"/>
                  </a:lnTo>
                  <a:lnTo>
                    <a:pt x="7260" y="411"/>
                  </a:lnTo>
                  <a:lnTo>
                    <a:pt x="7302" y="411"/>
                  </a:lnTo>
                  <a:lnTo>
                    <a:pt x="7302" y="411"/>
                  </a:lnTo>
                  <a:lnTo>
                    <a:pt x="7305" y="410"/>
                  </a:lnTo>
                  <a:lnTo>
                    <a:pt x="7307" y="409"/>
                  </a:lnTo>
                  <a:lnTo>
                    <a:pt x="7310" y="406"/>
                  </a:lnTo>
                  <a:lnTo>
                    <a:pt x="7311" y="404"/>
                  </a:lnTo>
                  <a:lnTo>
                    <a:pt x="7331" y="338"/>
                  </a:lnTo>
                  <a:lnTo>
                    <a:pt x="7331" y="338"/>
                  </a:lnTo>
                  <a:lnTo>
                    <a:pt x="7332" y="335"/>
                  </a:lnTo>
                  <a:lnTo>
                    <a:pt x="7334" y="332"/>
                  </a:lnTo>
                  <a:lnTo>
                    <a:pt x="7338" y="331"/>
                  </a:lnTo>
                  <a:lnTo>
                    <a:pt x="7340" y="331"/>
                  </a:lnTo>
                  <a:lnTo>
                    <a:pt x="7375" y="331"/>
                  </a:lnTo>
                  <a:lnTo>
                    <a:pt x="7375" y="331"/>
                  </a:lnTo>
                  <a:lnTo>
                    <a:pt x="7379" y="331"/>
                  </a:lnTo>
                  <a:lnTo>
                    <a:pt x="7381" y="332"/>
                  </a:lnTo>
                  <a:lnTo>
                    <a:pt x="7384" y="335"/>
                  </a:lnTo>
                  <a:lnTo>
                    <a:pt x="7385" y="338"/>
                  </a:lnTo>
                  <a:lnTo>
                    <a:pt x="7407" y="404"/>
                  </a:lnTo>
                  <a:lnTo>
                    <a:pt x="7407" y="404"/>
                  </a:lnTo>
                  <a:lnTo>
                    <a:pt x="7408" y="406"/>
                  </a:lnTo>
                  <a:lnTo>
                    <a:pt x="7411" y="409"/>
                  </a:lnTo>
                  <a:lnTo>
                    <a:pt x="7413" y="410"/>
                  </a:lnTo>
                  <a:lnTo>
                    <a:pt x="7417" y="411"/>
                  </a:lnTo>
                  <a:lnTo>
                    <a:pt x="7459" y="411"/>
                  </a:lnTo>
                  <a:lnTo>
                    <a:pt x="7459" y="411"/>
                  </a:lnTo>
                  <a:lnTo>
                    <a:pt x="7461" y="410"/>
                  </a:lnTo>
                  <a:lnTo>
                    <a:pt x="7465" y="409"/>
                  </a:lnTo>
                  <a:lnTo>
                    <a:pt x="7467" y="406"/>
                  </a:lnTo>
                  <a:lnTo>
                    <a:pt x="7469" y="404"/>
                  </a:lnTo>
                  <a:lnTo>
                    <a:pt x="7487" y="338"/>
                  </a:lnTo>
                  <a:lnTo>
                    <a:pt x="7487" y="338"/>
                  </a:lnTo>
                  <a:lnTo>
                    <a:pt x="7490" y="335"/>
                  </a:lnTo>
                  <a:lnTo>
                    <a:pt x="7491" y="332"/>
                  </a:lnTo>
                  <a:lnTo>
                    <a:pt x="7495" y="331"/>
                  </a:lnTo>
                  <a:lnTo>
                    <a:pt x="7497" y="331"/>
                  </a:lnTo>
                  <a:lnTo>
                    <a:pt x="7516" y="331"/>
                  </a:lnTo>
                  <a:lnTo>
                    <a:pt x="7532" y="331"/>
                  </a:lnTo>
                  <a:lnTo>
                    <a:pt x="7532" y="331"/>
                  </a:lnTo>
                  <a:lnTo>
                    <a:pt x="7535" y="331"/>
                  </a:lnTo>
                  <a:lnTo>
                    <a:pt x="7538" y="332"/>
                  </a:lnTo>
                  <a:lnTo>
                    <a:pt x="7540" y="335"/>
                  </a:lnTo>
                  <a:lnTo>
                    <a:pt x="7543" y="338"/>
                  </a:lnTo>
                  <a:lnTo>
                    <a:pt x="7564" y="404"/>
                  </a:lnTo>
                  <a:lnTo>
                    <a:pt x="7564" y="404"/>
                  </a:lnTo>
                  <a:lnTo>
                    <a:pt x="7565" y="406"/>
                  </a:lnTo>
                  <a:lnTo>
                    <a:pt x="7567" y="409"/>
                  </a:lnTo>
                  <a:lnTo>
                    <a:pt x="7571" y="410"/>
                  </a:lnTo>
                  <a:lnTo>
                    <a:pt x="7574" y="411"/>
                  </a:lnTo>
                  <a:lnTo>
                    <a:pt x="7615" y="411"/>
                  </a:lnTo>
                  <a:lnTo>
                    <a:pt x="7615" y="411"/>
                  </a:lnTo>
                  <a:lnTo>
                    <a:pt x="7619" y="410"/>
                  </a:lnTo>
                  <a:lnTo>
                    <a:pt x="7622" y="409"/>
                  </a:lnTo>
                  <a:lnTo>
                    <a:pt x="7624" y="406"/>
                  </a:lnTo>
                  <a:lnTo>
                    <a:pt x="7625" y="404"/>
                  </a:lnTo>
                  <a:lnTo>
                    <a:pt x="7645" y="338"/>
                  </a:lnTo>
                  <a:lnTo>
                    <a:pt x="7645" y="338"/>
                  </a:lnTo>
                  <a:lnTo>
                    <a:pt x="7646" y="335"/>
                  </a:lnTo>
                  <a:lnTo>
                    <a:pt x="7649" y="332"/>
                  </a:lnTo>
                  <a:lnTo>
                    <a:pt x="7651" y="331"/>
                  </a:lnTo>
                  <a:lnTo>
                    <a:pt x="7655" y="331"/>
                  </a:lnTo>
                  <a:lnTo>
                    <a:pt x="7689" y="331"/>
                  </a:lnTo>
                  <a:lnTo>
                    <a:pt x="7689" y="331"/>
                  </a:lnTo>
                  <a:lnTo>
                    <a:pt x="7692" y="331"/>
                  </a:lnTo>
                  <a:lnTo>
                    <a:pt x="7696" y="332"/>
                  </a:lnTo>
                  <a:lnTo>
                    <a:pt x="7698" y="335"/>
                  </a:lnTo>
                  <a:lnTo>
                    <a:pt x="7699" y="338"/>
                  </a:lnTo>
                  <a:lnTo>
                    <a:pt x="7720" y="404"/>
                  </a:lnTo>
                  <a:lnTo>
                    <a:pt x="7720" y="404"/>
                  </a:lnTo>
                  <a:lnTo>
                    <a:pt x="7723" y="406"/>
                  </a:lnTo>
                  <a:lnTo>
                    <a:pt x="7725" y="409"/>
                  </a:lnTo>
                  <a:lnTo>
                    <a:pt x="7728" y="410"/>
                  </a:lnTo>
                  <a:lnTo>
                    <a:pt x="7731" y="411"/>
                  </a:lnTo>
                  <a:lnTo>
                    <a:pt x="7772" y="411"/>
                  </a:lnTo>
                  <a:lnTo>
                    <a:pt x="7772" y="411"/>
                  </a:lnTo>
                  <a:lnTo>
                    <a:pt x="7776" y="410"/>
                  </a:lnTo>
                  <a:lnTo>
                    <a:pt x="7778" y="409"/>
                  </a:lnTo>
                  <a:lnTo>
                    <a:pt x="7781" y="406"/>
                  </a:lnTo>
                  <a:lnTo>
                    <a:pt x="7782" y="404"/>
                  </a:lnTo>
                  <a:lnTo>
                    <a:pt x="7802" y="338"/>
                  </a:lnTo>
                  <a:lnTo>
                    <a:pt x="7802" y="338"/>
                  </a:lnTo>
                  <a:lnTo>
                    <a:pt x="7803" y="335"/>
                  </a:lnTo>
                  <a:lnTo>
                    <a:pt x="7805" y="332"/>
                  </a:lnTo>
                  <a:lnTo>
                    <a:pt x="7808" y="331"/>
                  </a:lnTo>
                  <a:lnTo>
                    <a:pt x="7812" y="331"/>
                  </a:lnTo>
                  <a:lnTo>
                    <a:pt x="7830" y="331"/>
                  </a:lnTo>
                  <a:lnTo>
                    <a:pt x="7846" y="331"/>
                  </a:lnTo>
                  <a:lnTo>
                    <a:pt x="7846" y="331"/>
                  </a:lnTo>
                  <a:lnTo>
                    <a:pt x="7850" y="331"/>
                  </a:lnTo>
                  <a:lnTo>
                    <a:pt x="7852" y="332"/>
                  </a:lnTo>
                  <a:lnTo>
                    <a:pt x="7855" y="335"/>
                  </a:lnTo>
                  <a:lnTo>
                    <a:pt x="7856" y="338"/>
                  </a:lnTo>
                  <a:lnTo>
                    <a:pt x="7878" y="404"/>
                  </a:lnTo>
                  <a:lnTo>
                    <a:pt x="7878" y="404"/>
                  </a:lnTo>
                  <a:lnTo>
                    <a:pt x="7879" y="406"/>
                  </a:lnTo>
                  <a:lnTo>
                    <a:pt x="7882" y="409"/>
                  </a:lnTo>
                  <a:lnTo>
                    <a:pt x="7884" y="410"/>
                  </a:lnTo>
                  <a:lnTo>
                    <a:pt x="7888" y="411"/>
                  </a:lnTo>
                  <a:lnTo>
                    <a:pt x="7930" y="411"/>
                  </a:lnTo>
                  <a:lnTo>
                    <a:pt x="7930" y="411"/>
                  </a:lnTo>
                  <a:lnTo>
                    <a:pt x="7932" y="410"/>
                  </a:lnTo>
                  <a:lnTo>
                    <a:pt x="7936" y="409"/>
                  </a:lnTo>
                  <a:lnTo>
                    <a:pt x="7937" y="406"/>
                  </a:lnTo>
                  <a:lnTo>
                    <a:pt x="7940" y="404"/>
                  </a:lnTo>
                  <a:lnTo>
                    <a:pt x="7958" y="338"/>
                  </a:lnTo>
                  <a:lnTo>
                    <a:pt x="7958" y="338"/>
                  </a:lnTo>
                  <a:lnTo>
                    <a:pt x="7960" y="335"/>
                  </a:lnTo>
                  <a:lnTo>
                    <a:pt x="7962" y="332"/>
                  </a:lnTo>
                  <a:lnTo>
                    <a:pt x="7966" y="331"/>
                  </a:lnTo>
                  <a:lnTo>
                    <a:pt x="7968" y="331"/>
                  </a:lnTo>
                  <a:lnTo>
                    <a:pt x="8003" y="331"/>
                  </a:lnTo>
                  <a:lnTo>
                    <a:pt x="8003" y="331"/>
                  </a:lnTo>
                  <a:lnTo>
                    <a:pt x="8006" y="331"/>
                  </a:lnTo>
                  <a:lnTo>
                    <a:pt x="8009" y="332"/>
                  </a:lnTo>
                  <a:lnTo>
                    <a:pt x="8011" y="335"/>
                  </a:lnTo>
                  <a:lnTo>
                    <a:pt x="8013" y="338"/>
                  </a:lnTo>
                  <a:lnTo>
                    <a:pt x="8035" y="404"/>
                  </a:lnTo>
                  <a:lnTo>
                    <a:pt x="8035" y="404"/>
                  </a:lnTo>
                  <a:lnTo>
                    <a:pt x="8036" y="406"/>
                  </a:lnTo>
                  <a:lnTo>
                    <a:pt x="8038" y="409"/>
                  </a:lnTo>
                  <a:lnTo>
                    <a:pt x="8042" y="410"/>
                  </a:lnTo>
                  <a:lnTo>
                    <a:pt x="8045" y="411"/>
                  </a:lnTo>
                  <a:lnTo>
                    <a:pt x="8087" y="411"/>
                  </a:lnTo>
                  <a:lnTo>
                    <a:pt x="8087" y="411"/>
                  </a:lnTo>
                  <a:lnTo>
                    <a:pt x="8089" y="410"/>
                  </a:lnTo>
                  <a:lnTo>
                    <a:pt x="8093" y="409"/>
                  </a:lnTo>
                  <a:lnTo>
                    <a:pt x="8095" y="406"/>
                  </a:lnTo>
                  <a:lnTo>
                    <a:pt x="8096" y="404"/>
                  </a:lnTo>
                  <a:lnTo>
                    <a:pt x="8116" y="338"/>
                  </a:lnTo>
                  <a:lnTo>
                    <a:pt x="8116" y="338"/>
                  </a:lnTo>
                  <a:lnTo>
                    <a:pt x="8117" y="335"/>
                  </a:lnTo>
                  <a:lnTo>
                    <a:pt x="8120" y="332"/>
                  </a:lnTo>
                  <a:lnTo>
                    <a:pt x="8122" y="331"/>
                  </a:lnTo>
                  <a:lnTo>
                    <a:pt x="8125" y="331"/>
                  </a:lnTo>
                  <a:lnTo>
                    <a:pt x="8143" y="331"/>
                  </a:lnTo>
                  <a:lnTo>
                    <a:pt x="8161" y="331"/>
                  </a:lnTo>
                  <a:lnTo>
                    <a:pt x="8161" y="331"/>
                  </a:lnTo>
                  <a:lnTo>
                    <a:pt x="8163" y="331"/>
                  </a:lnTo>
                  <a:lnTo>
                    <a:pt x="8165" y="332"/>
                  </a:lnTo>
                  <a:lnTo>
                    <a:pt x="8168" y="335"/>
                  </a:lnTo>
                  <a:lnTo>
                    <a:pt x="8170" y="338"/>
                  </a:lnTo>
                  <a:lnTo>
                    <a:pt x="8191" y="404"/>
                  </a:lnTo>
                  <a:lnTo>
                    <a:pt x="8191" y="404"/>
                  </a:lnTo>
                  <a:lnTo>
                    <a:pt x="8193" y="406"/>
                  </a:lnTo>
                  <a:lnTo>
                    <a:pt x="8195" y="409"/>
                  </a:lnTo>
                  <a:lnTo>
                    <a:pt x="8199" y="410"/>
                  </a:lnTo>
                  <a:lnTo>
                    <a:pt x="8201" y="411"/>
                  </a:lnTo>
                  <a:lnTo>
                    <a:pt x="8243" y="411"/>
                  </a:lnTo>
                  <a:lnTo>
                    <a:pt x="8243" y="411"/>
                  </a:lnTo>
                  <a:lnTo>
                    <a:pt x="8247" y="410"/>
                  </a:lnTo>
                  <a:lnTo>
                    <a:pt x="8249" y="409"/>
                  </a:lnTo>
                  <a:lnTo>
                    <a:pt x="8252" y="406"/>
                  </a:lnTo>
                  <a:lnTo>
                    <a:pt x="8253" y="404"/>
                  </a:lnTo>
                  <a:lnTo>
                    <a:pt x="8273" y="338"/>
                  </a:lnTo>
                  <a:lnTo>
                    <a:pt x="8273" y="338"/>
                  </a:lnTo>
                  <a:lnTo>
                    <a:pt x="8274" y="335"/>
                  </a:lnTo>
                  <a:lnTo>
                    <a:pt x="8276" y="332"/>
                  </a:lnTo>
                  <a:lnTo>
                    <a:pt x="8279" y="331"/>
                  </a:lnTo>
                  <a:lnTo>
                    <a:pt x="8283" y="331"/>
                  </a:lnTo>
                  <a:lnTo>
                    <a:pt x="8317" y="331"/>
                  </a:lnTo>
                  <a:lnTo>
                    <a:pt x="8317" y="331"/>
                  </a:lnTo>
                  <a:lnTo>
                    <a:pt x="8320" y="331"/>
                  </a:lnTo>
                  <a:lnTo>
                    <a:pt x="8323" y="332"/>
                  </a:lnTo>
                  <a:lnTo>
                    <a:pt x="8326" y="335"/>
                  </a:lnTo>
                  <a:lnTo>
                    <a:pt x="8327" y="338"/>
                  </a:lnTo>
                  <a:lnTo>
                    <a:pt x="8349" y="404"/>
                  </a:lnTo>
                  <a:lnTo>
                    <a:pt x="8349" y="404"/>
                  </a:lnTo>
                  <a:lnTo>
                    <a:pt x="8350" y="406"/>
                  </a:lnTo>
                  <a:lnTo>
                    <a:pt x="8353" y="409"/>
                  </a:lnTo>
                  <a:lnTo>
                    <a:pt x="8355" y="410"/>
                  </a:lnTo>
                  <a:lnTo>
                    <a:pt x="8359" y="411"/>
                  </a:lnTo>
                  <a:lnTo>
                    <a:pt x="8400" y="411"/>
                  </a:lnTo>
                  <a:lnTo>
                    <a:pt x="8400" y="411"/>
                  </a:lnTo>
                  <a:lnTo>
                    <a:pt x="8404" y="410"/>
                  </a:lnTo>
                  <a:lnTo>
                    <a:pt x="8406" y="409"/>
                  </a:lnTo>
                  <a:lnTo>
                    <a:pt x="8408" y="406"/>
                  </a:lnTo>
                  <a:lnTo>
                    <a:pt x="8410" y="404"/>
                  </a:lnTo>
                  <a:lnTo>
                    <a:pt x="8429" y="338"/>
                  </a:lnTo>
                  <a:lnTo>
                    <a:pt x="8429" y="338"/>
                  </a:lnTo>
                  <a:lnTo>
                    <a:pt x="8431" y="335"/>
                  </a:lnTo>
                  <a:lnTo>
                    <a:pt x="8433" y="332"/>
                  </a:lnTo>
                  <a:lnTo>
                    <a:pt x="8436" y="331"/>
                  </a:lnTo>
                  <a:lnTo>
                    <a:pt x="8439" y="331"/>
                  </a:lnTo>
                  <a:lnTo>
                    <a:pt x="8458" y="331"/>
                  </a:lnTo>
                  <a:lnTo>
                    <a:pt x="8474" y="330"/>
                  </a:lnTo>
                  <a:lnTo>
                    <a:pt x="8474" y="330"/>
                  </a:lnTo>
                  <a:lnTo>
                    <a:pt x="8478" y="331"/>
                  </a:lnTo>
                  <a:lnTo>
                    <a:pt x="8480" y="332"/>
                  </a:lnTo>
                  <a:lnTo>
                    <a:pt x="8482" y="335"/>
                  </a:lnTo>
                  <a:lnTo>
                    <a:pt x="8485" y="337"/>
                  </a:lnTo>
                  <a:lnTo>
                    <a:pt x="8485" y="337"/>
                  </a:lnTo>
                  <a:lnTo>
                    <a:pt x="8495" y="370"/>
                  </a:lnTo>
                  <a:lnTo>
                    <a:pt x="8495" y="370"/>
                  </a:lnTo>
                  <a:lnTo>
                    <a:pt x="8505" y="403"/>
                  </a:lnTo>
                  <a:lnTo>
                    <a:pt x="8505" y="403"/>
                  </a:lnTo>
                  <a:lnTo>
                    <a:pt x="8506" y="406"/>
                  </a:lnTo>
                  <a:lnTo>
                    <a:pt x="8508" y="409"/>
                  </a:lnTo>
                  <a:lnTo>
                    <a:pt x="8511" y="410"/>
                  </a:lnTo>
                  <a:lnTo>
                    <a:pt x="8513" y="411"/>
                  </a:lnTo>
                  <a:lnTo>
                    <a:pt x="8513" y="411"/>
                  </a:lnTo>
                  <a:lnTo>
                    <a:pt x="8534" y="411"/>
                  </a:lnTo>
                  <a:lnTo>
                    <a:pt x="8534" y="411"/>
                  </a:lnTo>
                  <a:lnTo>
                    <a:pt x="8548" y="412"/>
                  </a:lnTo>
                  <a:lnTo>
                    <a:pt x="8548" y="412"/>
                  </a:lnTo>
                  <a:lnTo>
                    <a:pt x="8554" y="412"/>
                  </a:lnTo>
                  <a:lnTo>
                    <a:pt x="8554" y="412"/>
                  </a:lnTo>
                  <a:lnTo>
                    <a:pt x="8556" y="412"/>
                  </a:lnTo>
                  <a:lnTo>
                    <a:pt x="8560" y="411"/>
                  </a:lnTo>
                  <a:lnTo>
                    <a:pt x="8561" y="409"/>
                  </a:lnTo>
                  <a:lnTo>
                    <a:pt x="8564" y="406"/>
                  </a:lnTo>
                  <a:lnTo>
                    <a:pt x="8564" y="406"/>
                  </a:lnTo>
                  <a:lnTo>
                    <a:pt x="8576" y="374"/>
                  </a:lnTo>
                  <a:lnTo>
                    <a:pt x="8576" y="374"/>
                  </a:lnTo>
                  <a:lnTo>
                    <a:pt x="8591" y="343"/>
                  </a:lnTo>
                  <a:lnTo>
                    <a:pt x="8591" y="343"/>
                  </a:lnTo>
                  <a:lnTo>
                    <a:pt x="8592" y="340"/>
                  </a:lnTo>
                  <a:lnTo>
                    <a:pt x="8595" y="338"/>
                  </a:lnTo>
                  <a:lnTo>
                    <a:pt x="8598" y="337"/>
                  </a:lnTo>
                  <a:lnTo>
                    <a:pt x="8601" y="337"/>
                  </a:lnTo>
                  <a:lnTo>
                    <a:pt x="8638" y="342"/>
                  </a:lnTo>
                  <a:lnTo>
                    <a:pt x="8638" y="342"/>
                  </a:lnTo>
                  <a:lnTo>
                    <a:pt x="8640" y="342"/>
                  </a:lnTo>
                  <a:lnTo>
                    <a:pt x="8643" y="345"/>
                  </a:lnTo>
                  <a:lnTo>
                    <a:pt x="8645" y="347"/>
                  </a:lnTo>
                  <a:lnTo>
                    <a:pt x="8646" y="351"/>
                  </a:lnTo>
                  <a:lnTo>
                    <a:pt x="8646" y="351"/>
                  </a:lnTo>
                  <a:lnTo>
                    <a:pt x="8651" y="385"/>
                  </a:lnTo>
                  <a:lnTo>
                    <a:pt x="8651" y="385"/>
                  </a:lnTo>
                  <a:lnTo>
                    <a:pt x="8655" y="419"/>
                  </a:lnTo>
                  <a:lnTo>
                    <a:pt x="8655" y="419"/>
                  </a:lnTo>
                  <a:lnTo>
                    <a:pt x="8655" y="422"/>
                  </a:lnTo>
                  <a:lnTo>
                    <a:pt x="8658" y="425"/>
                  </a:lnTo>
                  <a:lnTo>
                    <a:pt x="8660" y="427"/>
                  </a:lnTo>
                  <a:lnTo>
                    <a:pt x="8663" y="428"/>
                  </a:lnTo>
                  <a:lnTo>
                    <a:pt x="8663" y="428"/>
                  </a:lnTo>
                  <a:lnTo>
                    <a:pt x="8669" y="428"/>
                  </a:lnTo>
                  <a:lnTo>
                    <a:pt x="8682" y="432"/>
                  </a:lnTo>
                  <a:lnTo>
                    <a:pt x="8682" y="432"/>
                  </a:lnTo>
                  <a:lnTo>
                    <a:pt x="8701" y="437"/>
                  </a:lnTo>
                  <a:lnTo>
                    <a:pt x="8701" y="437"/>
                  </a:lnTo>
                  <a:lnTo>
                    <a:pt x="8704" y="437"/>
                  </a:lnTo>
                  <a:lnTo>
                    <a:pt x="8707" y="436"/>
                  </a:lnTo>
                  <a:lnTo>
                    <a:pt x="8711" y="435"/>
                  </a:lnTo>
                  <a:lnTo>
                    <a:pt x="8712" y="432"/>
                  </a:lnTo>
                  <a:lnTo>
                    <a:pt x="8712" y="432"/>
                  </a:lnTo>
                  <a:lnTo>
                    <a:pt x="8730" y="403"/>
                  </a:lnTo>
                  <a:lnTo>
                    <a:pt x="8730" y="403"/>
                  </a:lnTo>
                  <a:lnTo>
                    <a:pt x="8750" y="374"/>
                  </a:lnTo>
                  <a:lnTo>
                    <a:pt x="8750" y="374"/>
                  </a:lnTo>
                  <a:lnTo>
                    <a:pt x="8753" y="372"/>
                  </a:lnTo>
                  <a:lnTo>
                    <a:pt x="8755" y="370"/>
                  </a:lnTo>
                  <a:lnTo>
                    <a:pt x="8759" y="370"/>
                  </a:lnTo>
                  <a:lnTo>
                    <a:pt x="8761" y="370"/>
                  </a:lnTo>
                  <a:lnTo>
                    <a:pt x="8780" y="375"/>
                  </a:lnTo>
                  <a:lnTo>
                    <a:pt x="8796" y="382"/>
                  </a:lnTo>
                  <a:lnTo>
                    <a:pt x="8796" y="382"/>
                  </a:lnTo>
                  <a:lnTo>
                    <a:pt x="8799" y="383"/>
                  </a:lnTo>
                  <a:lnTo>
                    <a:pt x="8802" y="385"/>
                  </a:lnTo>
                  <a:lnTo>
                    <a:pt x="8803" y="389"/>
                  </a:lnTo>
                  <a:lnTo>
                    <a:pt x="8803" y="391"/>
                  </a:lnTo>
                  <a:lnTo>
                    <a:pt x="8803" y="391"/>
                  </a:lnTo>
                  <a:lnTo>
                    <a:pt x="8802" y="426"/>
                  </a:lnTo>
                  <a:lnTo>
                    <a:pt x="8802" y="426"/>
                  </a:lnTo>
                  <a:lnTo>
                    <a:pt x="8799" y="461"/>
                  </a:lnTo>
                  <a:lnTo>
                    <a:pt x="8799" y="461"/>
                  </a:lnTo>
                  <a:lnTo>
                    <a:pt x="8801" y="464"/>
                  </a:lnTo>
                  <a:lnTo>
                    <a:pt x="8802" y="467"/>
                  </a:lnTo>
                  <a:lnTo>
                    <a:pt x="8803" y="469"/>
                  </a:lnTo>
                  <a:lnTo>
                    <a:pt x="8806" y="470"/>
                  </a:lnTo>
                  <a:lnTo>
                    <a:pt x="8806" y="470"/>
                  </a:lnTo>
                  <a:lnTo>
                    <a:pt x="8824" y="479"/>
                  </a:lnTo>
                  <a:lnTo>
                    <a:pt x="8824" y="479"/>
                  </a:lnTo>
                  <a:lnTo>
                    <a:pt x="8836" y="484"/>
                  </a:lnTo>
                  <a:lnTo>
                    <a:pt x="8843" y="486"/>
                  </a:lnTo>
                  <a:lnTo>
                    <a:pt x="8843" y="486"/>
                  </a:lnTo>
                  <a:lnTo>
                    <a:pt x="8845" y="488"/>
                  </a:lnTo>
                  <a:lnTo>
                    <a:pt x="8849" y="486"/>
                  </a:lnTo>
                  <a:lnTo>
                    <a:pt x="8851" y="486"/>
                  </a:lnTo>
                  <a:lnTo>
                    <a:pt x="8854" y="484"/>
                  </a:lnTo>
                  <a:lnTo>
                    <a:pt x="8854" y="484"/>
                  </a:lnTo>
                  <a:lnTo>
                    <a:pt x="8877" y="458"/>
                  </a:lnTo>
                  <a:lnTo>
                    <a:pt x="8877" y="458"/>
                  </a:lnTo>
                  <a:lnTo>
                    <a:pt x="8902" y="433"/>
                  </a:lnTo>
                  <a:lnTo>
                    <a:pt x="8902" y="433"/>
                  </a:lnTo>
                  <a:lnTo>
                    <a:pt x="8904" y="431"/>
                  </a:lnTo>
                  <a:lnTo>
                    <a:pt x="8907" y="431"/>
                  </a:lnTo>
                  <a:lnTo>
                    <a:pt x="8910" y="431"/>
                  </a:lnTo>
                  <a:lnTo>
                    <a:pt x="8914" y="432"/>
                  </a:lnTo>
                  <a:lnTo>
                    <a:pt x="8946" y="448"/>
                  </a:lnTo>
                  <a:lnTo>
                    <a:pt x="8946" y="448"/>
                  </a:lnTo>
                  <a:lnTo>
                    <a:pt x="8949" y="451"/>
                  </a:lnTo>
                  <a:lnTo>
                    <a:pt x="8950" y="453"/>
                  </a:lnTo>
                  <a:lnTo>
                    <a:pt x="8951" y="457"/>
                  </a:lnTo>
                  <a:lnTo>
                    <a:pt x="8951" y="461"/>
                  </a:lnTo>
                  <a:lnTo>
                    <a:pt x="8951" y="461"/>
                  </a:lnTo>
                  <a:lnTo>
                    <a:pt x="8944" y="494"/>
                  </a:lnTo>
                  <a:lnTo>
                    <a:pt x="8944" y="494"/>
                  </a:lnTo>
                  <a:lnTo>
                    <a:pt x="8935" y="527"/>
                  </a:lnTo>
                  <a:lnTo>
                    <a:pt x="8935" y="527"/>
                  </a:lnTo>
                  <a:lnTo>
                    <a:pt x="8935" y="531"/>
                  </a:lnTo>
                  <a:lnTo>
                    <a:pt x="8936" y="533"/>
                  </a:lnTo>
                  <a:lnTo>
                    <a:pt x="8938" y="536"/>
                  </a:lnTo>
                  <a:lnTo>
                    <a:pt x="8940" y="538"/>
                  </a:lnTo>
                  <a:lnTo>
                    <a:pt x="8940" y="538"/>
                  </a:lnTo>
                  <a:lnTo>
                    <a:pt x="8956" y="549"/>
                  </a:lnTo>
                  <a:lnTo>
                    <a:pt x="8956" y="549"/>
                  </a:lnTo>
                  <a:lnTo>
                    <a:pt x="8973" y="560"/>
                  </a:lnTo>
                  <a:lnTo>
                    <a:pt x="8973" y="560"/>
                  </a:lnTo>
                  <a:lnTo>
                    <a:pt x="8976" y="562"/>
                  </a:lnTo>
                  <a:lnTo>
                    <a:pt x="8979" y="562"/>
                  </a:lnTo>
                  <a:lnTo>
                    <a:pt x="8982" y="560"/>
                  </a:lnTo>
                  <a:lnTo>
                    <a:pt x="8984" y="559"/>
                  </a:lnTo>
                  <a:lnTo>
                    <a:pt x="8984" y="559"/>
                  </a:lnTo>
                  <a:lnTo>
                    <a:pt x="9012" y="538"/>
                  </a:lnTo>
                  <a:lnTo>
                    <a:pt x="9012" y="538"/>
                  </a:lnTo>
                  <a:lnTo>
                    <a:pt x="9040" y="518"/>
                  </a:lnTo>
                  <a:lnTo>
                    <a:pt x="9040" y="518"/>
                  </a:lnTo>
                  <a:lnTo>
                    <a:pt x="9042" y="517"/>
                  </a:lnTo>
                  <a:lnTo>
                    <a:pt x="9046" y="516"/>
                  </a:lnTo>
                  <a:lnTo>
                    <a:pt x="9050" y="517"/>
                  </a:lnTo>
                  <a:lnTo>
                    <a:pt x="9052" y="518"/>
                  </a:lnTo>
                  <a:lnTo>
                    <a:pt x="9052" y="518"/>
                  </a:lnTo>
                  <a:lnTo>
                    <a:pt x="9060" y="525"/>
                  </a:lnTo>
                  <a:lnTo>
                    <a:pt x="9060" y="525"/>
                  </a:lnTo>
                  <a:lnTo>
                    <a:pt x="9067" y="530"/>
                  </a:lnTo>
                  <a:lnTo>
                    <a:pt x="9081" y="541"/>
                  </a:lnTo>
                  <a:lnTo>
                    <a:pt x="9081" y="541"/>
                  </a:lnTo>
                  <a:lnTo>
                    <a:pt x="9083" y="543"/>
                  </a:lnTo>
                  <a:lnTo>
                    <a:pt x="9084" y="547"/>
                  </a:lnTo>
                  <a:lnTo>
                    <a:pt x="9084" y="549"/>
                  </a:lnTo>
                  <a:lnTo>
                    <a:pt x="9084" y="553"/>
                  </a:lnTo>
                  <a:lnTo>
                    <a:pt x="9084" y="553"/>
                  </a:lnTo>
                  <a:lnTo>
                    <a:pt x="9071" y="585"/>
                  </a:lnTo>
                  <a:lnTo>
                    <a:pt x="9071" y="585"/>
                  </a:lnTo>
                  <a:lnTo>
                    <a:pt x="9057" y="616"/>
                  </a:lnTo>
                  <a:lnTo>
                    <a:pt x="9057" y="616"/>
                  </a:lnTo>
                  <a:lnTo>
                    <a:pt x="9056" y="620"/>
                  </a:lnTo>
                  <a:lnTo>
                    <a:pt x="9056" y="623"/>
                  </a:lnTo>
                  <a:lnTo>
                    <a:pt x="9057" y="626"/>
                  </a:lnTo>
                  <a:lnTo>
                    <a:pt x="9060" y="628"/>
                  </a:lnTo>
                  <a:lnTo>
                    <a:pt x="9060" y="628"/>
                  </a:lnTo>
                  <a:lnTo>
                    <a:pt x="9074" y="642"/>
                  </a:lnTo>
                  <a:lnTo>
                    <a:pt x="9074" y="642"/>
                  </a:lnTo>
                  <a:lnTo>
                    <a:pt x="9088" y="655"/>
                  </a:lnTo>
                  <a:lnTo>
                    <a:pt x="9088" y="655"/>
                  </a:lnTo>
                  <a:lnTo>
                    <a:pt x="9090" y="657"/>
                  </a:lnTo>
                  <a:lnTo>
                    <a:pt x="9094" y="658"/>
                  </a:lnTo>
                  <a:lnTo>
                    <a:pt x="9097" y="658"/>
                  </a:lnTo>
                  <a:lnTo>
                    <a:pt x="9100" y="657"/>
                  </a:lnTo>
                  <a:lnTo>
                    <a:pt x="9100" y="657"/>
                  </a:lnTo>
                  <a:lnTo>
                    <a:pt x="9131" y="641"/>
                  </a:lnTo>
                  <a:lnTo>
                    <a:pt x="9131" y="641"/>
                  </a:lnTo>
                  <a:lnTo>
                    <a:pt x="9162" y="626"/>
                  </a:lnTo>
                  <a:lnTo>
                    <a:pt x="9162" y="626"/>
                  </a:lnTo>
                  <a:lnTo>
                    <a:pt x="9164" y="625"/>
                  </a:lnTo>
                  <a:lnTo>
                    <a:pt x="9168" y="626"/>
                  </a:lnTo>
                  <a:lnTo>
                    <a:pt x="9172" y="626"/>
                  </a:lnTo>
                  <a:lnTo>
                    <a:pt x="9174" y="628"/>
                  </a:lnTo>
                  <a:lnTo>
                    <a:pt x="9174" y="628"/>
                  </a:lnTo>
                  <a:lnTo>
                    <a:pt x="9187" y="642"/>
                  </a:lnTo>
                  <a:lnTo>
                    <a:pt x="9187" y="642"/>
                  </a:lnTo>
                  <a:lnTo>
                    <a:pt x="9198" y="655"/>
                  </a:lnTo>
                  <a:lnTo>
                    <a:pt x="9198" y="655"/>
                  </a:lnTo>
                  <a:lnTo>
                    <a:pt x="9200" y="658"/>
                  </a:lnTo>
                  <a:lnTo>
                    <a:pt x="9200" y="662"/>
                  </a:lnTo>
                  <a:lnTo>
                    <a:pt x="9200" y="665"/>
                  </a:lnTo>
                  <a:lnTo>
                    <a:pt x="9199" y="668"/>
                  </a:lnTo>
                  <a:lnTo>
                    <a:pt x="9199" y="668"/>
                  </a:lnTo>
                  <a:lnTo>
                    <a:pt x="9180" y="697"/>
                  </a:lnTo>
                  <a:lnTo>
                    <a:pt x="9180" y="697"/>
                  </a:lnTo>
                  <a:lnTo>
                    <a:pt x="9162" y="726"/>
                  </a:lnTo>
                  <a:lnTo>
                    <a:pt x="9162" y="726"/>
                  </a:lnTo>
                  <a:lnTo>
                    <a:pt x="9161" y="728"/>
                  </a:lnTo>
                  <a:lnTo>
                    <a:pt x="9160" y="732"/>
                  </a:lnTo>
                  <a:lnTo>
                    <a:pt x="9161" y="734"/>
                  </a:lnTo>
                  <a:lnTo>
                    <a:pt x="9162" y="737"/>
                  </a:lnTo>
                  <a:lnTo>
                    <a:pt x="9162" y="737"/>
                  </a:lnTo>
                  <a:lnTo>
                    <a:pt x="9174" y="753"/>
                  </a:lnTo>
                  <a:lnTo>
                    <a:pt x="9174" y="753"/>
                  </a:lnTo>
                  <a:lnTo>
                    <a:pt x="9185" y="769"/>
                  </a:lnTo>
                  <a:lnTo>
                    <a:pt x="9185" y="769"/>
                  </a:lnTo>
                  <a:lnTo>
                    <a:pt x="9188" y="771"/>
                  </a:lnTo>
                  <a:lnTo>
                    <a:pt x="9190" y="773"/>
                  </a:lnTo>
                  <a:lnTo>
                    <a:pt x="9194" y="774"/>
                  </a:lnTo>
                  <a:lnTo>
                    <a:pt x="9197" y="773"/>
                  </a:lnTo>
                  <a:lnTo>
                    <a:pt x="9197" y="773"/>
                  </a:lnTo>
                  <a:lnTo>
                    <a:pt x="9230" y="763"/>
                  </a:lnTo>
                  <a:lnTo>
                    <a:pt x="9230" y="763"/>
                  </a:lnTo>
                  <a:lnTo>
                    <a:pt x="9263" y="753"/>
                  </a:lnTo>
                  <a:lnTo>
                    <a:pt x="9263" y="753"/>
                  </a:lnTo>
                  <a:lnTo>
                    <a:pt x="9267" y="753"/>
                  </a:lnTo>
                  <a:lnTo>
                    <a:pt x="9269" y="753"/>
                  </a:lnTo>
                  <a:lnTo>
                    <a:pt x="9273" y="755"/>
                  </a:lnTo>
                  <a:lnTo>
                    <a:pt x="9274" y="758"/>
                  </a:lnTo>
                  <a:lnTo>
                    <a:pt x="9284" y="774"/>
                  </a:lnTo>
                  <a:lnTo>
                    <a:pt x="9294" y="789"/>
                  </a:lnTo>
                  <a:lnTo>
                    <a:pt x="9294" y="789"/>
                  </a:lnTo>
                  <a:lnTo>
                    <a:pt x="9295" y="791"/>
                  </a:lnTo>
                  <a:lnTo>
                    <a:pt x="9295" y="795"/>
                  </a:lnTo>
                  <a:lnTo>
                    <a:pt x="9294" y="798"/>
                  </a:lnTo>
                  <a:lnTo>
                    <a:pt x="9293" y="801"/>
                  </a:lnTo>
                  <a:lnTo>
                    <a:pt x="9293" y="801"/>
                  </a:lnTo>
                  <a:lnTo>
                    <a:pt x="9269" y="827"/>
                  </a:lnTo>
                  <a:lnTo>
                    <a:pt x="9269" y="827"/>
                  </a:lnTo>
                  <a:lnTo>
                    <a:pt x="9246" y="851"/>
                  </a:lnTo>
                  <a:lnTo>
                    <a:pt x="9246" y="851"/>
                  </a:lnTo>
                  <a:lnTo>
                    <a:pt x="9243" y="854"/>
                  </a:lnTo>
                  <a:lnTo>
                    <a:pt x="9242" y="856"/>
                  </a:lnTo>
                  <a:lnTo>
                    <a:pt x="9242" y="860"/>
                  </a:lnTo>
                  <a:lnTo>
                    <a:pt x="9243" y="863"/>
                  </a:lnTo>
                  <a:lnTo>
                    <a:pt x="9243" y="863"/>
                  </a:lnTo>
                  <a:lnTo>
                    <a:pt x="9247" y="869"/>
                  </a:lnTo>
                  <a:lnTo>
                    <a:pt x="9247" y="869"/>
                  </a:lnTo>
                  <a:lnTo>
                    <a:pt x="9252" y="881"/>
                  </a:lnTo>
                  <a:lnTo>
                    <a:pt x="9252" y="881"/>
                  </a:lnTo>
                  <a:lnTo>
                    <a:pt x="9262" y="898"/>
                  </a:lnTo>
                  <a:lnTo>
                    <a:pt x="9262" y="898"/>
                  </a:lnTo>
                  <a:lnTo>
                    <a:pt x="9263" y="901"/>
                  </a:lnTo>
                  <a:lnTo>
                    <a:pt x="9266" y="902"/>
                  </a:lnTo>
                  <a:lnTo>
                    <a:pt x="9269" y="903"/>
                  </a:lnTo>
                  <a:lnTo>
                    <a:pt x="9272" y="903"/>
                  </a:lnTo>
                  <a:lnTo>
                    <a:pt x="9272" y="903"/>
                  </a:lnTo>
                  <a:lnTo>
                    <a:pt x="9306" y="900"/>
                  </a:lnTo>
                  <a:lnTo>
                    <a:pt x="9306" y="900"/>
                  </a:lnTo>
                  <a:lnTo>
                    <a:pt x="9341" y="896"/>
                  </a:lnTo>
                  <a:lnTo>
                    <a:pt x="9341" y="896"/>
                  </a:lnTo>
                  <a:lnTo>
                    <a:pt x="9343" y="896"/>
                  </a:lnTo>
                  <a:lnTo>
                    <a:pt x="9347" y="897"/>
                  </a:lnTo>
                  <a:lnTo>
                    <a:pt x="9349" y="900"/>
                  </a:lnTo>
                  <a:lnTo>
                    <a:pt x="9351" y="902"/>
                  </a:lnTo>
                  <a:lnTo>
                    <a:pt x="9351" y="902"/>
                  </a:lnTo>
                  <a:lnTo>
                    <a:pt x="9358" y="919"/>
                  </a:lnTo>
                  <a:lnTo>
                    <a:pt x="9358" y="919"/>
                  </a:lnTo>
                  <a:lnTo>
                    <a:pt x="9364" y="937"/>
                  </a:lnTo>
                  <a:lnTo>
                    <a:pt x="9364" y="937"/>
                  </a:lnTo>
                  <a:lnTo>
                    <a:pt x="9365" y="939"/>
                  </a:lnTo>
                  <a:lnTo>
                    <a:pt x="9364" y="943"/>
                  </a:lnTo>
                  <a:lnTo>
                    <a:pt x="9363" y="945"/>
                  </a:lnTo>
                  <a:lnTo>
                    <a:pt x="9362" y="948"/>
                  </a:lnTo>
                  <a:lnTo>
                    <a:pt x="9362" y="948"/>
                  </a:lnTo>
                  <a:lnTo>
                    <a:pt x="9333" y="969"/>
                  </a:lnTo>
                  <a:lnTo>
                    <a:pt x="9333" y="969"/>
                  </a:lnTo>
                  <a:lnTo>
                    <a:pt x="9306" y="990"/>
                  </a:lnTo>
                  <a:lnTo>
                    <a:pt x="9306" y="990"/>
                  </a:lnTo>
                  <a:lnTo>
                    <a:pt x="9304" y="992"/>
                  </a:lnTo>
                  <a:lnTo>
                    <a:pt x="9303" y="995"/>
                  </a:lnTo>
                  <a:lnTo>
                    <a:pt x="9301" y="997"/>
                  </a:lnTo>
                  <a:lnTo>
                    <a:pt x="9301" y="1001"/>
                  </a:lnTo>
                  <a:lnTo>
                    <a:pt x="9301" y="1001"/>
                  </a:lnTo>
                  <a:lnTo>
                    <a:pt x="9308" y="1019"/>
                  </a:lnTo>
                  <a:lnTo>
                    <a:pt x="9308" y="1019"/>
                  </a:lnTo>
                  <a:lnTo>
                    <a:pt x="9314" y="1039"/>
                  </a:lnTo>
                  <a:lnTo>
                    <a:pt x="9314" y="1039"/>
                  </a:lnTo>
                  <a:lnTo>
                    <a:pt x="9315" y="1041"/>
                  </a:lnTo>
                  <a:lnTo>
                    <a:pt x="9317" y="1044"/>
                  </a:lnTo>
                  <a:lnTo>
                    <a:pt x="9320" y="1045"/>
                  </a:lnTo>
                  <a:lnTo>
                    <a:pt x="9322" y="1046"/>
                  </a:lnTo>
                  <a:lnTo>
                    <a:pt x="9322" y="1046"/>
                  </a:lnTo>
                  <a:lnTo>
                    <a:pt x="9357" y="1048"/>
                  </a:lnTo>
                  <a:lnTo>
                    <a:pt x="9357" y="1048"/>
                  </a:lnTo>
                  <a:lnTo>
                    <a:pt x="9391" y="1050"/>
                  </a:lnTo>
                  <a:lnTo>
                    <a:pt x="9391" y="1050"/>
                  </a:lnTo>
                  <a:lnTo>
                    <a:pt x="9395" y="1051"/>
                  </a:lnTo>
                  <a:lnTo>
                    <a:pt x="9398" y="1053"/>
                  </a:lnTo>
                  <a:lnTo>
                    <a:pt x="9400" y="1055"/>
                  </a:lnTo>
                  <a:lnTo>
                    <a:pt x="9401" y="1059"/>
                  </a:lnTo>
                  <a:lnTo>
                    <a:pt x="9405" y="1077"/>
                  </a:lnTo>
                  <a:lnTo>
                    <a:pt x="9405" y="1077"/>
                  </a:lnTo>
                  <a:lnTo>
                    <a:pt x="9406" y="1086"/>
                  </a:lnTo>
                  <a:lnTo>
                    <a:pt x="9406" y="1086"/>
                  </a:lnTo>
                  <a:lnTo>
                    <a:pt x="9409" y="1094"/>
                  </a:lnTo>
                  <a:lnTo>
                    <a:pt x="9409" y="1094"/>
                  </a:lnTo>
                  <a:lnTo>
                    <a:pt x="9409" y="1097"/>
                  </a:lnTo>
                  <a:lnTo>
                    <a:pt x="9407" y="1101"/>
                  </a:lnTo>
                  <a:lnTo>
                    <a:pt x="9405" y="1103"/>
                  </a:lnTo>
                  <a:lnTo>
                    <a:pt x="9402" y="1106"/>
                  </a:lnTo>
                  <a:lnTo>
                    <a:pt x="9402" y="1106"/>
                  </a:lnTo>
                  <a:lnTo>
                    <a:pt x="9372" y="1122"/>
                  </a:lnTo>
                  <a:lnTo>
                    <a:pt x="9372" y="1122"/>
                  </a:lnTo>
                  <a:lnTo>
                    <a:pt x="9341" y="1136"/>
                  </a:lnTo>
                  <a:lnTo>
                    <a:pt x="9341" y="1136"/>
                  </a:lnTo>
                  <a:lnTo>
                    <a:pt x="9338" y="1138"/>
                  </a:lnTo>
                  <a:lnTo>
                    <a:pt x="9337" y="1140"/>
                  </a:lnTo>
                  <a:lnTo>
                    <a:pt x="9336" y="1144"/>
                  </a:lnTo>
                  <a:lnTo>
                    <a:pt x="9336" y="1146"/>
                  </a:lnTo>
                  <a:lnTo>
                    <a:pt x="9340" y="1186"/>
                  </a:lnTo>
                  <a:lnTo>
                    <a:pt x="9340" y="1186"/>
                  </a:lnTo>
                  <a:lnTo>
                    <a:pt x="9341" y="1189"/>
                  </a:lnTo>
                  <a:lnTo>
                    <a:pt x="9342" y="1192"/>
                  </a:lnTo>
                  <a:lnTo>
                    <a:pt x="9345" y="1193"/>
                  </a:lnTo>
                  <a:lnTo>
                    <a:pt x="9348" y="1194"/>
                  </a:lnTo>
                  <a:lnTo>
                    <a:pt x="9348" y="1194"/>
                  </a:lnTo>
                  <a:lnTo>
                    <a:pt x="9382" y="1203"/>
                  </a:lnTo>
                  <a:lnTo>
                    <a:pt x="9382" y="1203"/>
                  </a:lnTo>
                  <a:lnTo>
                    <a:pt x="9415" y="1210"/>
                  </a:lnTo>
                  <a:lnTo>
                    <a:pt x="9415" y="1210"/>
                  </a:lnTo>
                  <a:lnTo>
                    <a:pt x="9417" y="1213"/>
                  </a:lnTo>
                  <a:lnTo>
                    <a:pt x="9420" y="1214"/>
                  </a:lnTo>
                  <a:lnTo>
                    <a:pt x="9422" y="1218"/>
                  </a:lnTo>
                  <a:lnTo>
                    <a:pt x="9422" y="1220"/>
                  </a:lnTo>
                  <a:lnTo>
                    <a:pt x="9422" y="1220"/>
                  </a:lnTo>
                  <a:lnTo>
                    <a:pt x="9423" y="1239"/>
                  </a:lnTo>
                  <a:lnTo>
                    <a:pt x="9423" y="1239"/>
                  </a:lnTo>
                  <a:lnTo>
                    <a:pt x="9423" y="1257"/>
                  </a:lnTo>
                  <a:lnTo>
                    <a:pt x="9423" y="1257"/>
                  </a:lnTo>
                  <a:lnTo>
                    <a:pt x="9423" y="1260"/>
                  </a:lnTo>
                  <a:lnTo>
                    <a:pt x="9421" y="1263"/>
                  </a:lnTo>
                  <a:lnTo>
                    <a:pt x="9420" y="1266"/>
                  </a:lnTo>
                  <a:lnTo>
                    <a:pt x="9416" y="1267"/>
                  </a:lnTo>
                  <a:lnTo>
                    <a:pt x="9416" y="1267"/>
                  </a:lnTo>
                  <a:close/>
                </a:path>
              </a:pathLst>
            </a:custGeom>
            <a:gradFill flip="none" rotWithShape="1">
              <a:gsLst>
                <a:gs pos="0">
                  <a:schemeClr val="bg2">
                    <a:lumMod val="25000"/>
                  </a:schemeClr>
                </a:gs>
                <a:gs pos="100000">
                  <a:schemeClr val="bg2">
                    <a:lumMod val="10000"/>
                  </a:schemeClr>
                </a:gs>
              </a:gsLst>
              <a:lin ang="5400000" scaled="0"/>
              <a:tileRect/>
            </a:gra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60" name="AutoShape 110">
              <a:extLst>
                <a:ext uri="{FF2B5EF4-FFF2-40B4-BE49-F238E27FC236}">
                  <a16:creationId xmlns:a16="http://schemas.microsoft.com/office/drawing/2014/main" id="{BE4556F8-5F0C-304B-B5B9-8EFC9B3C88D1}"/>
                </a:ext>
              </a:extLst>
            </p:cNvPr>
            <p:cNvSpPr>
              <a:spLocks noChangeArrowheads="1"/>
            </p:cNvSpPr>
            <p:nvPr/>
          </p:nvSpPr>
          <p:spPr bwMode="auto">
            <a:xfrm rot="5400000">
              <a:off x="8738911" y="3521775"/>
              <a:ext cx="437198" cy="317499"/>
            </a:xfrm>
            <a:prstGeom prst="rightArrow">
              <a:avLst>
                <a:gd name="adj1" fmla="val 55843"/>
                <a:gd name="adj2" fmla="val 49879"/>
              </a:avLst>
            </a:prstGeom>
            <a:gradFill flip="none" rotWithShape="1">
              <a:gsLst>
                <a:gs pos="0">
                  <a:schemeClr val="bg2">
                    <a:lumMod val="25000"/>
                  </a:schemeClr>
                </a:gs>
                <a:gs pos="59994">
                  <a:schemeClr val="bg2">
                    <a:lumMod val="25000"/>
                  </a:schemeClr>
                </a:gs>
                <a:gs pos="99000">
                  <a:schemeClr val="bg2">
                    <a:lumMod val="50000"/>
                  </a:schemeClr>
                </a:gs>
              </a:gsLst>
              <a:lin ang="0" scaled="1"/>
              <a:tileRect/>
            </a:gradFill>
            <a:ln w="9525">
              <a:noFill/>
              <a:miter lim="800000"/>
              <a:headEnd/>
              <a:tailEnd/>
            </a:ln>
          </p:spPr>
          <p:txBody>
            <a:bodyPr wrap="none" anchor="ctr"/>
            <a:lstStyle/>
            <a:p>
              <a:endParaRPr lang="en-US" dirty="0"/>
            </a:p>
          </p:txBody>
        </p:sp>
        <p:sp>
          <p:nvSpPr>
            <p:cNvPr id="61" name="AutoShape 110">
              <a:extLst>
                <a:ext uri="{FF2B5EF4-FFF2-40B4-BE49-F238E27FC236}">
                  <a16:creationId xmlns:a16="http://schemas.microsoft.com/office/drawing/2014/main" id="{2865274B-36C7-FC41-ADD1-DA1D27CBA425}"/>
                </a:ext>
              </a:extLst>
            </p:cNvPr>
            <p:cNvSpPr>
              <a:spLocks noChangeArrowheads="1"/>
            </p:cNvSpPr>
            <p:nvPr/>
          </p:nvSpPr>
          <p:spPr bwMode="auto">
            <a:xfrm rot="16200000">
              <a:off x="-13283" y="3508849"/>
              <a:ext cx="437200" cy="317501"/>
            </a:xfrm>
            <a:prstGeom prst="rightArrow">
              <a:avLst>
                <a:gd name="adj1" fmla="val 55843"/>
                <a:gd name="adj2" fmla="val 49879"/>
              </a:avLst>
            </a:prstGeom>
            <a:gradFill flip="none" rotWithShape="1">
              <a:gsLst>
                <a:gs pos="0">
                  <a:schemeClr val="bg2">
                    <a:lumMod val="10000"/>
                  </a:schemeClr>
                </a:gs>
                <a:gs pos="59994">
                  <a:schemeClr val="bg2">
                    <a:lumMod val="25000"/>
                  </a:schemeClr>
                </a:gs>
                <a:gs pos="99000">
                  <a:schemeClr val="bg2">
                    <a:lumMod val="50000"/>
                  </a:schemeClr>
                </a:gs>
              </a:gsLst>
              <a:lin ang="0" scaled="1"/>
              <a:tileRect/>
            </a:gradFill>
            <a:ln w="9525">
              <a:noFill/>
              <a:miter lim="800000"/>
              <a:headEnd/>
              <a:tailEnd/>
            </a:ln>
          </p:spPr>
          <p:txBody>
            <a:bodyPr wrap="none" anchor="ctr"/>
            <a:lstStyle/>
            <a:p>
              <a:endParaRPr lang="en-US" dirty="0"/>
            </a:p>
          </p:txBody>
        </p:sp>
        <p:sp>
          <p:nvSpPr>
            <p:cNvPr id="62" name="AutoShape 110">
              <a:extLst>
                <a:ext uri="{FF2B5EF4-FFF2-40B4-BE49-F238E27FC236}">
                  <a16:creationId xmlns:a16="http://schemas.microsoft.com/office/drawing/2014/main" id="{DC8816B3-AA81-1D4B-BB01-5FED0552CFF2}"/>
                </a:ext>
              </a:extLst>
            </p:cNvPr>
            <p:cNvSpPr>
              <a:spLocks noChangeArrowheads="1"/>
            </p:cNvSpPr>
            <p:nvPr/>
          </p:nvSpPr>
          <p:spPr bwMode="auto">
            <a:xfrm>
              <a:off x="1371600" y="2455917"/>
              <a:ext cx="851484" cy="317501"/>
            </a:xfrm>
            <a:prstGeom prst="rightArrow">
              <a:avLst>
                <a:gd name="adj1" fmla="val 55843"/>
                <a:gd name="adj2" fmla="val 49879"/>
              </a:avLst>
            </a:prstGeom>
            <a:gradFill flip="none" rotWithShape="1">
              <a:gsLst>
                <a:gs pos="0">
                  <a:schemeClr val="bg2">
                    <a:lumMod val="25000"/>
                  </a:schemeClr>
                </a:gs>
                <a:gs pos="59994">
                  <a:schemeClr val="bg2">
                    <a:lumMod val="25000"/>
                  </a:schemeClr>
                </a:gs>
                <a:gs pos="99000">
                  <a:schemeClr val="bg2">
                    <a:lumMod val="50000"/>
                  </a:schemeClr>
                </a:gs>
              </a:gsLst>
              <a:lin ang="0" scaled="1"/>
              <a:tileRect/>
            </a:gradFill>
            <a:ln w="9525">
              <a:noFill/>
              <a:miter lim="800000"/>
              <a:headEnd/>
              <a:tailEnd/>
            </a:ln>
          </p:spPr>
          <p:txBody>
            <a:bodyPr wrap="none" anchor="ctr"/>
            <a:lstStyle/>
            <a:p>
              <a:endParaRPr lang="en-US" dirty="0"/>
            </a:p>
          </p:txBody>
        </p:sp>
        <p:sp>
          <p:nvSpPr>
            <p:cNvPr id="63" name="AutoShape 110">
              <a:extLst>
                <a:ext uri="{FF2B5EF4-FFF2-40B4-BE49-F238E27FC236}">
                  <a16:creationId xmlns:a16="http://schemas.microsoft.com/office/drawing/2014/main" id="{63117191-7A83-0244-881F-144877D006F9}"/>
                </a:ext>
              </a:extLst>
            </p:cNvPr>
            <p:cNvSpPr>
              <a:spLocks noChangeArrowheads="1"/>
            </p:cNvSpPr>
            <p:nvPr/>
          </p:nvSpPr>
          <p:spPr bwMode="auto">
            <a:xfrm>
              <a:off x="6629400" y="2455917"/>
              <a:ext cx="851484" cy="317501"/>
            </a:xfrm>
            <a:prstGeom prst="rightArrow">
              <a:avLst>
                <a:gd name="adj1" fmla="val 55843"/>
                <a:gd name="adj2" fmla="val 49879"/>
              </a:avLst>
            </a:prstGeom>
            <a:gradFill flip="none" rotWithShape="1">
              <a:gsLst>
                <a:gs pos="0">
                  <a:schemeClr val="bg2">
                    <a:lumMod val="25000"/>
                  </a:schemeClr>
                </a:gs>
                <a:gs pos="59994">
                  <a:schemeClr val="bg2">
                    <a:lumMod val="25000"/>
                  </a:schemeClr>
                </a:gs>
                <a:gs pos="99000">
                  <a:schemeClr val="bg2">
                    <a:lumMod val="50000"/>
                  </a:schemeClr>
                </a:gs>
              </a:gsLst>
              <a:lin ang="0" scaled="1"/>
              <a:tileRect/>
            </a:gradFill>
            <a:ln w="9525">
              <a:noFill/>
              <a:miter lim="800000"/>
              <a:headEnd/>
              <a:tailEnd/>
            </a:ln>
          </p:spPr>
          <p:txBody>
            <a:bodyPr wrap="none" anchor="ctr"/>
            <a:lstStyle/>
            <a:p>
              <a:endParaRPr lang="en-US" dirty="0"/>
            </a:p>
          </p:txBody>
        </p:sp>
        <p:sp>
          <p:nvSpPr>
            <p:cNvPr id="64" name="AutoShape 110">
              <a:extLst>
                <a:ext uri="{FF2B5EF4-FFF2-40B4-BE49-F238E27FC236}">
                  <a16:creationId xmlns:a16="http://schemas.microsoft.com/office/drawing/2014/main" id="{E921E662-149D-4A4F-BB83-1CE9E413CC1D}"/>
                </a:ext>
              </a:extLst>
            </p:cNvPr>
            <p:cNvSpPr>
              <a:spLocks noChangeArrowheads="1"/>
            </p:cNvSpPr>
            <p:nvPr/>
          </p:nvSpPr>
          <p:spPr bwMode="auto">
            <a:xfrm rot="10800000">
              <a:off x="1371600" y="4487917"/>
              <a:ext cx="851484" cy="317501"/>
            </a:xfrm>
            <a:prstGeom prst="rightArrow">
              <a:avLst>
                <a:gd name="adj1" fmla="val 55843"/>
                <a:gd name="adj2" fmla="val 49879"/>
              </a:avLst>
            </a:prstGeom>
            <a:gradFill flip="none" rotWithShape="1">
              <a:gsLst>
                <a:gs pos="0">
                  <a:schemeClr val="bg2">
                    <a:lumMod val="10000"/>
                  </a:schemeClr>
                </a:gs>
                <a:gs pos="59994">
                  <a:schemeClr val="bg2">
                    <a:lumMod val="25000"/>
                  </a:schemeClr>
                </a:gs>
                <a:gs pos="99000">
                  <a:schemeClr val="bg2">
                    <a:lumMod val="50000"/>
                  </a:schemeClr>
                </a:gs>
              </a:gsLst>
              <a:lin ang="0" scaled="1"/>
              <a:tileRect/>
            </a:gradFill>
            <a:ln w="9525">
              <a:noFill/>
              <a:miter lim="800000"/>
              <a:headEnd/>
              <a:tailEnd/>
            </a:ln>
          </p:spPr>
          <p:txBody>
            <a:bodyPr wrap="none" anchor="ctr"/>
            <a:lstStyle/>
            <a:p>
              <a:endParaRPr lang="en-US" dirty="0"/>
            </a:p>
          </p:txBody>
        </p:sp>
        <p:sp>
          <p:nvSpPr>
            <p:cNvPr id="65" name="AutoShape 110">
              <a:extLst>
                <a:ext uri="{FF2B5EF4-FFF2-40B4-BE49-F238E27FC236}">
                  <a16:creationId xmlns:a16="http://schemas.microsoft.com/office/drawing/2014/main" id="{F25C8A49-DCB1-3642-B25F-742E389E4249}"/>
                </a:ext>
              </a:extLst>
            </p:cNvPr>
            <p:cNvSpPr>
              <a:spLocks noChangeArrowheads="1"/>
            </p:cNvSpPr>
            <p:nvPr/>
          </p:nvSpPr>
          <p:spPr bwMode="auto">
            <a:xfrm rot="10800000">
              <a:off x="6629400" y="4487917"/>
              <a:ext cx="851484" cy="317501"/>
            </a:xfrm>
            <a:prstGeom prst="rightArrow">
              <a:avLst>
                <a:gd name="adj1" fmla="val 55843"/>
                <a:gd name="adj2" fmla="val 49879"/>
              </a:avLst>
            </a:prstGeom>
            <a:gradFill flip="none" rotWithShape="1">
              <a:gsLst>
                <a:gs pos="0">
                  <a:schemeClr val="bg2">
                    <a:lumMod val="10000"/>
                  </a:schemeClr>
                </a:gs>
                <a:gs pos="59994">
                  <a:schemeClr val="bg2">
                    <a:lumMod val="25000"/>
                  </a:schemeClr>
                </a:gs>
                <a:gs pos="99000">
                  <a:schemeClr val="bg2">
                    <a:lumMod val="50000"/>
                  </a:schemeClr>
                </a:gs>
              </a:gsLst>
              <a:lin ang="0" scaled="1"/>
              <a:tileRect/>
            </a:gradFill>
            <a:ln w="9525">
              <a:noFill/>
              <a:miter lim="800000"/>
              <a:headEnd/>
              <a:tailEnd/>
            </a:ln>
          </p:spPr>
          <p:txBody>
            <a:bodyPr wrap="none" anchor="ctr"/>
            <a:lstStyle/>
            <a:p>
              <a:endParaRPr lang="en-US" dirty="0"/>
            </a:p>
          </p:txBody>
        </p:sp>
      </p:grpSp>
      <p:grpSp>
        <p:nvGrpSpPr>
          <p:cNvPr id="66" name="Group 65">
            <a:extLst>
              <a:ext uri="{FF2B5EF4-FFF2-40B4-BE49-F238E27FC236}">
                <a16:creationId xmlns:a16="http://schemas.microsoft.com/office/drawing/2014/main" id="{9B6FD80F-3803-B640-859D-BDD96EB2F088}"/>
              </a:ext>
            </a:extLst>
          </p:cNvPr>
          <p:cNvGrpSpPr/>
          <p:nvPr userDrawn="1"/>
        </p:nvGrpSpPr>
        <p:grpSpPr>
          <a:xfrm>
            <a:off x="2914628" y="1777998"/>
            <a:ext cx="960995" cy="923925"/>
            <a:chOff x="623832" y="2657675"/>
            <a:chExt cx="1172348" cy="1127125"/>
          </a:xfrm>
        </p:grpSpPr>
        <p:sp>
          <p:nvSpPr>
            <p:cNvPr id="67" name="Rectangle 6">
              <a:extLst>
                <a:ext uri="{FF2B5EF4-FFF2-40B4-BE49-F238E27FC236}">
                  <a16:creationId xmlns:a16="http://schemas.microsoft.com/office/drawing/2014/main" id="{E181DC6F-E34D-AC45-B387-CAB2062CE816}"/>
                </a:ext>
              </a:extLst>
            </p:cNvPr>
            <p:cNvSpPr>
              <a:spLocks noChangeArrowheads="1"/>
            </p:cNvSpPr>
            <p:nvPr/>
          </p:nvSpPr>
          <p:spPr bwMode="auto">
            <a:xfrm>
              <a:off x="626414" y="2707538"/>
              <a:ext cx="1169766" cy="1077262"/>
            </a:xfrm>
            <a:prstGeom prst="rect">
              <a:avLst/>
            </a:prstGeom>
            <a:gradFill rotWithShape="0">
              <a:gsLst>
                <a:gs pos="0">
                  <a:schemeClr val="bg2">
                    <a:lumMod val="50000"/>
                  </a:schemeClr>
                </a:gs>
                <a:gs pos="100000">
                  <a:schemeClr val="bg2">
                    <a:lumMod val="1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solidFill>
                  <a:schemeClr val="bg1"/>
                </a:solidFill>
                <a:latin typeface="Arial Narrow" pitchFamily="112" charset="0"/>
              </a:endParaRPr>
            </a:p>
          </p:txBody>
        </p:sp>
        <p:sp>
          <p:nvSpPr>
            <p:cNvPr id="68" name="Trapezoid 67">
              <a:extLst>
                <a:ext uri="{FF2B5EF4-FFF2-40B4-BE49-F238E27FC236}">
                  <a16:creationId xmlns:a16="http://schemas.microsoft.com/office/drawing/2014/main" id="{B8232613-A2F7-2048-B0D6-F4EF715B431D}"/>
                </a:ext>
              </a:extLst>
            </p:cNvPr>
            <p:cNvSpPr/>
            <p:nvPr/>
          </p:nvSpPr>
          <p:spPr>
            <a:xfrm>
              <a:off x="623832" y="2657675"/>
              <a:ext cx="1171673" cy="50800"/>
            </a:xfrm>
            <a:prstGeom prst="trapezoid">
              <a:avLst>
                <a:gd name="adj" fmla="val 134454"/>
              </a:avLst>
            </a:prstGeom>
            <a:gradFill rotWithShape="0">
              <a:gsLst>
                <a:gs pos="0">
                  <a:schemeClr val="bg2">
                    <a:lumMod val="75000"/>
                  </a:schemeClr>
                </a:gs>
                <a:gs pos="100000">
                  <a:schemeClr val="bg2">
                    <a:lumMod val="5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latin typeface="Arial Narrow" pitchFamily="112" charset="0"/>
              </a:endParaRPr>
            </a:p>
          </p:txBody>
        </p:sp>
      </p:grpSp>
      <p:grpSp>
        <p:nvGrpSpPr>
          <p:cNvPr id="69" name="Group 68">
            <a:extLst>
              <a:ext uri="{FF2B5EF4-FFF2-40B4-BE49-F238E27FC236}">
                <a16:creationId xmlns:a16="http://schemas.microsoft.com/office/drawing/2014/main" id="{1757A223-2B9C-B449-BA1D-3414CBC0F497}"/>
              </a:ext>
            </a:extLst>
          </p:cNvPr>
          <p:cNvGrpSpPr/>
          <p:nvPr userDrawn="1"/>
        </p:nvGrpSpPr>
        <p:grpSpPr>
          <a:xfrm>
            <a:off x="4267983" y="1777998"/>
            <a:ext cx="960995" cy="923925"/>
            <a:chOff x="623832" y="2657675"/>
            <a:chExt cx="1172348" cy="1127125"/>
          </a:xfrm>
        </p:grpSpPr>
        <p:sp>
          <p:nvSpPr>
            <p:cNvPr id="70" name="Rectangle 6">
              <a:extLst>
                <a:ext uri="{FF2B5EF4-FFF2-40B4-BE49-F238E27FC236}">
                  <a16:creationId xmlns:a16="http://schemas.microsoft.com/office/drawing/2014/main" id="{5AEF2EF2-AAF7-CF4C-85EA-3C10BCAFF94A}"/>
                </a:ext>
              </a:extLst>
            </p:cNvPr>
            <p:cNvSpPr>
              <a:spLocks noChangeArrowheads="1"/>
            </p:cNvSpPr>
            <p:nvPr/>
          </p:nvSpPr>
          <p:spPr bwMode="auto">
            <a:xfrm>
              <a:off x="626414" y="2707538"/>
              <a:ext cx="1169766" cy="1077262"/>
            </a:xfrm>
            <a:prstGeom prst="rect">
              <a:avLst/>
            </a:prstGeom>
            <a:gradFill rotWithShape="0">
              <a:gsLst>
                <a:gs pos="0">
                  <a:schemeClr val="bg2">
                    <a:lumMod val="50000"/>
                  </a:schemeClr>
                </a:gs>
                <a:gs pos="100000">
                  <a:schemeClr val="tx1">
                    <a:lumMod val="95000"/>
                    <a:lumOff val="5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solidFill>
                  <a:schemeClr val="bg1"/>
                </a:solidFill>
                <a:latin typeface="Arial Narrow" pitchFamily="112" charset="0"/>
              </a:endParaRPr>
            </a:p>
          </p:txBody>
        </p:sp>
        <p:sp>
          <p:nvSpPr>
            <p:cNvPr id="71" name="Trapezoid 70">
              <a:extLst>
                <a:ext uri="{FF2B5EF4-FFF2-40B4-BE49-F238E27FC236}">
                  <a16:creationId xmlns:a16="http://schemas.microsoft.com/office/drawing/2014/main" id="{6DE99C71-B331-984A-BD14-ACBB45A1A330}"/>
                </a:ext>
              </a:extLst>
            </p:cNvPr>
            <p:cNvSpPr/>
            <p:nvPr/>
          </p:nvSpPr>
          <p:spPr>
            <a:xfrm>
              <a:off x="623832" y="2657675"/>
              <a:ext cx="1171673" cy="50800"/>
            </a:xfrm>
            <a:prstGeom prst="trapezoid">
              <a:avLst>
                <a:gd name="adj" fmla="val 134454"/>
              </a:avLst>
            </a:prstGeom>
            <a:gradFill rotWithShape="0">
              <a:gsLst>
                <a:gs pos="0">
                  <a:schemeClr val="bg2">
                    <a:lumMod val="75000"/>
                  </a:schemeClr>
                </a:gs>
                <a:gs pos="100000">
                  <a:schemeClr val="bg2">
                    <a:lumMod val="5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latin typeface="Arial Narrow" pitchFamily="112" charset="0"/>
              </a:endParaRPr>
            </a:p>
          </p:txBody>
        </p:sp>
      </p:grpSp>
      <p:grpSp>
        <p:nvGrpSpPr>
          <p:cNvPr id="72" name="Group 71">
            <a:extLst>
              <a:ext uri="{FF2B5EF4-FFF2-40B4-BE49-F238E27FC236}">
                <a16:creationId xmlns:a16="http://schemas.microsoft.com/office/drawing/2014/main" id="{8354CC7F-F2BB-3644-8F57-85D4F89B1E9D}"/>
              </a:ext>
            </a:extLst>
          </p:cNvPr>
          <p:cNvGrpSpPr/>
          <p:nvPr userDrawn="1"/>
        </p:nvGrpSpPr>
        <p:grpSpPr>
          <a:xfrm>
            <a:off x="5610929" y="1777998"/>
            <a:ext cx="960995" cy="923925"/>
            <a:chOff x="623832" y="2657675"/>
            <a:chExt cx="1172348" cy="1127125"/>
          </a:xfrm>
        </p:grpSpPr>
        <p:sp>
          <p:nvSpPr>
            <p:cNvPr id="73" name="Rectangle 6">
              <a:extLst>
                <a:ext uri="{FF2B5EF4-FFF2-40B4-BE49-F238E27FC236}">
                  <a16:creationId xmlns:a16="http://schemas.microsoft.com/office/drawing/2014/main" id="{C92BAD8A-7567-784E-B73C-BA063651D504}"/>
                </a:ext>
              </a:extLst>
            </p:cNvPr>
            <p:cNvSpPr>
              <a:spLocks noChangeArrowheads="1"/>
            </p:cNvSpPr>
            <p:nvPr/>
          </p:nvSpPr>
          <p:spPr bwMode="auto">
            <a:xfrm>
              <a:off x="626414" y="2707538"/>
              <a:ext cx="1169766" cy="1077262"/>
            </a:xfrm>
            <a:prstGeom prst="rect">
              <a:avLst/>
            </a:prstGeom>
            <a:gradFill rotWithShape="0">
              <a:gsLst>
                <a:gs pos="0">
                  <a:schemeClr val="bg2">
                    <a:lumMod val="50000"/>
                  </a:schemeClr>
                </a:gs>
                <a:gs pos="100000">
                  <a:schemeClr val="bg2">
                    <a:lumMod val="1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solidFill>
                  <a:schemeClr val="bg1"/>
                </a:solidFill>
                <a:latin typeface="Arial Narrow" pitchFamily="112" charset="0"/>
              </a:endParaRPr>
            </a:p>
          </p:txBody>
        </p:sp>
        <p:sp>
          <p:nvSpPr>
            <p:cNvPr id="74" name="Trapezoid 73">
              <a:extLst>
                <a:ext uri="{FF2B5EF4-FFF2-40B4-BE49-F238E27FC236}">
                  <a16:creationId xmlns:a16="http://schemas.microsoft.com/office/drawing/2014/main" id="{9C482564-E3C8-CD4A-BE42-BF3F23104B1A}"/>
                </a:ext>
              </a:extLst>
            </p:cNvPr>
            <p:cNvSpPr/>
            <p:nvPr/>
          </p:nvSpPr>
          <p:spPr>
            <a:xfrm>
              <a:off x="623832" y="2657675"/>
              <a:ext cx="1171673" cy="50800"/>
            </a:xfrm>
            <a:prstGeom prst="trapezoid">
              <a:avLst>
                <a:gd name="adj" fmla="val 134454"/>
              </a:avLst>
            </a:prstGeom>
            <a:gradFill rotWithShape="0">
              <a:gsLst>
                <a:gs pos="0">
                  <a:schemeClr val="bg2">
                    <a:lumMod val="75000"/>
                  </a:schemeClr>
                </a:gs>
                <a:gs pos="100000">
                  <a:schemeClr val="bg2">
                    <a:lumMod val="5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latin typeface="Arial Narrow" pitchFamily="112" charset="0"/>
              </a:endParaRPr>
            </a:p>
          </p:txBody>
        </p:sp>
      </p:grpSp>
      <p:sp>
        <p:nvSpPr>
          <p:cNvPr id="75" name="AutoShape 110" descr="Arrow pointing right">
            <a:extLst>
              <a:ext uri="{FF2B5EF4-FFF2-40B4-BE49-F238E27FC236}">
                <a16:creationId xmlns:a16="http://schemas.microsoft.com/office/drawing/2014/main" id="{B848550D-B404-F44E-89B8-CB3E586EB219}"/>
              </a:ext>
            </a:extLst>
          </p:cNvPr>
          <p:cNvSpPr>
            <a:spLocks noChangeArrowheads="1"/>
          </p:cNvSpPr>
          <p:nvPr userDrawn="1"/>
        </p:nvSpPr>
        <p:spPr bwMode="auto">
          <a:xfrm>
            <a:off x="3924438" y="2131952"/>
            <a:ext cx="277814" cy="338862"/>
          </a:xfrm>
          <a:prstGeom prst="rightArrow">
            <a:avLst>
              <a:gd name="adj1" fmla="val 55843"/>
              <a:gd name="adj2" fmla="val 59872"/>
            </a:avLst>
          </a:prstGeom>
          <a:gradFill flip="none" rotWithShape="1">
            <a:gsLst>
              <a:gs pos="0">
                <a:schemeClr val="bg2"/>
              </a:gs>
              <a:gs pos="100000">
                <a:schemeClr val="bg2">
                  <a:lumMod val="75000"/>
                </a:schemeClr>
              </a:gs>
            </a:gsLst>
            <a:lin ang="0" scaled="1"/>
            <a:tileRect/>
          </a:gradFill>
          <a:ln w="9525">
            <a:noFill/>
            <a:miter lim="800000"/>
            <a:headEnd/>
            <a:tailEnd/>
          </a:ln>
        </p:spPr>
        <p:txBody>
          <a:bodyPr wrap="none" anchor="ctr"/>
          <a:lstStyle/>
          <a:p>
            <a:endParaRPr lang="en-US" sz="1200" dirty="0"/>
          </a:p>
        </p:txBody>
      </p:sp>
      <p:sp>
        <p:nvSpPr>
          <p:cNvPr id="76" name="AutoShape 110" descr="Arrow pointing right">
            <a:extLst>
              <a:ext uri="{FF2B5EF4-FFF2-40B4-BE49-F238E27FC236}">
                <a16:creationId xmlns:a16="http://schemas.microsoft.com/office/drawing/2014/main" id="{BB0DE67E-3730-8745-B518-8DD7B2BD9831}"/>
              </a:ext>
            </a:extLst>
          </p:cNvPr>
          <p:cNvSpPr>
            <a:spLocks noChangeArrowheads="1"/>
          </p:cNvSpPr>
          <p:nvPr userDrawn="1"/>
        </p:nvSpPr>
        <p:spPr bwMode="auto">
          <a:xfrm>
            <a:off x="5298615" y="2131952"/>
            <a:ext cx="277814" cy="338862"/>
          </a:xfrm>
          <a:prstGeom prst="rightArrow">
            <a:avLst>
              <a:gd name="adj1" fmla="val 55843"/>
              <a:gd name="adj2" fmla="val 59872"/>
            </a:avLst>
          </a:prstGeom>
          <a:gradFill flip="none" rotWithShape="1">
            <a:gsLst>
              <a:gs pos="0">
                <a:schemeClr val="bg2"/>
              </a:gs>
              <a:gs pos="100000">
                <a:schemeClr val="bg2">
                  <a:lumMod val="75000"/>
                </a:schemeClr>
              </a:gs>
            </a:gsLst>
            <a:lin ang="0" scaled="1"/>
            <a:tileRect/>
          </a:gradFill>
          <a:ln w="9525">
            <a:noFill/>
            <a:miter lim="800000"/>
            <a:headEnd/>
            <a:tailEnd/>
          </a:ln>
        </p:spPr>
        <p:txBody>
          <a:bodyPr wrap="none" anchor="ctr"/>
          <a:lstStyle/>
          <a:p>
            <a:endParaRPr lang="en-US" sz="1200" dirty="0"/>
          </a:p>
        </p:txBody>
      </p:sp>
      <p:grpSp>
        <p:nvGrpSpPr>
          <p:cNvPr id="77" name="Group 76">
            <a:extLst>
              <a:ext uri="{FF2B5EF4-FFF2-40B4-BE49-F238E27FC236}">
                <a16:creationId xmlns:a16="http://schemas.microsoft.com/office/drawing/2014/main" id="{F5B3704A-0811-5647-88D3-05D3B643551F}"/>
              </a:ext>
            </a:extLst>
          </p:cNvPr>
          <p:cNvGrpSpPr/>
          <p:nvPr userDrawn="1"/>
        </p:nvGrpSpPr>
        <p:grpSpPr>
          <a:xfrm>
            <a:off x="6950942" y="1777998"/>
            <a:ext cx="960995" cy="923925"/>
            <a:chOff x="623832" y="2657675"/>
            <a:chExt cx="1172348" cy="1127125"/>
          </a:xfrm>
        </p:grpSpPr>
        <p:sp>
          <p:nvSpPr>
            <p:cNvPr id="78" name="Rectangle 6">
              <a:extLst>
                <a:ext uri="{FF2B5EF4-FFF2-40B4-BE49-F238E27FC236}">
                  <a16:creationId xmlns:a16="http://schemas.microsoft.com/office/drawing/2014/main" id="{18DFC7EC-D483-E142-9804-5D7BC59F66E8}"/>
                </a:ext>
              </a:extLst>
            </p:cNvPr>
            <p:cNvSpPr>
              <a:spLocks noChangeArrowheads="1"/>
            </p:cNvSpPr>
            <p:nvPr/>
          </p:nvSpPr>
          <p:spPr bwMode="auto">
            <a:xfrm>
              <a:off x="626414" y="2707538"/>
              <a:ext cx="1169766" cy="1077262"/>
            </a:xfrm>
            <a:prstGeom prst="rect">
              <a:avLst/>
            </a:prstGeom>
            <a:gradFill rotWithShape="0">
              <a:gsLst>
                <a:gs pos="0">
                  <a:schemeClr val="bg2">
                    <a:lumMod val="50000"/>
                  </a:schemeClr>
                </a:gs>
                <a:gs pos="100000">
                  <a:schemeClr val="bg2">
                    <a:lumMod val="1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solidFill>
                  <a:schemeClr val="bg1"/>
                </a:solidFill>
                <a:latin typeface="Arial Narrow" pitchFamily="112" charset="0"/>
              </a:endParaRPr>
            </a:p>
          </p:txBody>
        </p:sp>
        <p:sp>
          <p:nvSpPr>
            <p:cNvPr id="79" name="Trapezoid 78">
              <a:extLst>
                <a:ext uri="{FF2B5EF4-FFF2-40B4-BE49-F238E27FC236}">
                  <a16:creationId xmlns:a16="http://schemas.microsoft.com/office/drawing/2014/main" id="{59197888-6631-264C-987E-0D2EDAE84990}"/>
                </a:ext>
              </a:extLst>
            </p:cNvPr>
            <p:cNvSpPr/>
            <p:nvPr/>
          </p:nvSpPr>
          <p:spPr>
            <a:xfrm>
              <a:off x="623832" y="2657675"/>
              <a:ext cx="1171673" cy="50800"/>
            </a:xfrm>
            <a:prstGeom prst="trapezoid">
              <a:avLst>
                <a:gd name="adj" fmla="val 134454"/>
              </a:avLst>
            </a:prstGeom>
            <a:gradFill rotWithShape="0">
              <a:gsLst>
                <a:gs pos="0">
                  <a:schemeClr val="bg2">
                    <a:lumMod val="75000"/>
                  </a:schemeClr>
                </a:gs>
                <a:gs pos="99000">
                  <a:schemeClr val="bg2">
                    <a:lumMod val="5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latin typeface="Arial Narrow" pitchFamily="112" charset="0"/>
              </a:endParaRPr>
            </a:p>
          </p:txBody>
        </p:sp>
      </p:grpSp>
      <p:sp>
        <p:nvSpPr>
          <p:cNvPr id="80" name="AutoShape 110" descr="Arrow pointing right">
            <a:extLst>
              <a:ext uri="{FF2B5EF4-FFF2-40B4-BE49-F238E27FC236}">
                <a16:creationId xmlns:a16="http://schemas.microsoft.com/office/drawing/2014/main" id="{71C206E9-9C6D-F148-B7FB-4305E897D7E1}"/>
              </a:ext>
            </a:extLst>
          </p:cNvPr>
          <p:cNvSpPr>
            <a:spLocks noChangeArrowheads="1"/>
          </p:cNvSpPr>
          <p:nvPr userDrawn="1"/>
        </p:nvSpPr>
        <p:spPr bwMode="auto">
          <a:xfrm>
            <a:off x="6607396" y="2131952"/>
            <a:ext cx="277814" cy="338862"/>
          </a:xfrm>
          <a:prstGeom prst="rightArrow">
            <a:avLst>
              <a:gd name="adj1" fmla="val 55843"/>
              <a:gd name="adj2" fmla="val 59872"/>
            </a:avLst>
          </a:prstGeom>
          <a:gradFill flip="none" rotWithShape="1">
            <a:gsLst>
              <a:gs pos="0">
                <a:schemeClr val="bg2"/>
              </a:gs>
              <a:gs pos="100000">
                <a:schemeClr val="bg2">
                  <a:lumMod val="75000"/>
                </a:schemeClr>
              </a:gs>
            </a:gsLst>
            <a:lin ang="0" scaled="1"/>
            <a:tileRect/>
          </a:gradFill>
          <a:ln w="9525">
            <a:noFill/>
            <a:miter lim="800000"/>
            <a:headEnd/>
            <a:tailEnd/>
          </a:ln>
        </p:spPr>
        <p:txBody>
          <a:bodyPr wrap="none" anchor="ctr"/>
          <a:lstStyle/>
          <a:p>
            <a:endParaRPr lang="en-US" sz="1200" dirty="0"/>
          </a:p>
        </p:txBody>
      </p:sp>
      <p:sp>
        <p:nvSpPr>
          <p:cNvPr id="81" name="AutoShape 110" descr="Arrow pointing right">
            <a:extLst>
              <a:ext uri="{FF2B5EF4-FFF2-40B4-BE49-F238E27FC236}">
                <a16:creationId xmlns:a16="http://schemas.microsoft.com/office/drawing/2014/main" id="{00AC74E7-2DE3-814B-9D33-A84D68ED536C}"/>
              </a:ext>
            </a:extLst>
          </p:cNvPr>
          <p:cNvSpPr>
            <a:spLocks noChangeArrowheads="1"/>
          </p:cNvSpPr>
          <p:nvPr userDrawn="1"/>
        </p:nvSpPr>
        <p:spPr bwMode="auto">
          <a:xfrm>
            <a:off x="7981574" y="2131952"/>
            <a:ext cx="277814" cy="338862"/>
          </a:xfrm>
          <a:prstGeom prst="rightArrow">
            <a:avLst>
              <a:gd name="adj1" fmla="val 55843"/>
              <a:gd name="adj2" fmla="val 59872"/>
            </a:avLst>
          </a:prstGeom>
          <a:gradFill flip="none" rotWithShape="1">
            <a:gsLst>
              <a:gs pos="0">
                <a:schemeClr val="bg2"/>
              </a:gs>
              <a:gs pos="100000">
                <a:schemeClr val="bg2">
                  <a:lumMod val="75000"/>
                </a:schemeClr>
              </a:gs>
            </a:gsLst>
            <a:lin ang="0" scaled="1"/>
            <a:tileRect/>
          </a:gradFill>
          <a:ln w="9525">
            <a:noFill/>
            <a:miter lim="800000"/>
            <a:headEnd/>
            <a:tailEnd/>
          </a:ln>
        </p:spPr>
        <p:txBody>
          <a:bodyPr wrap="none" anchor="ctr"/>
          <a:lstStyle/>
          <a:p>
            <a:endParaRPr lang="en-US" sz="1200" dirty="0"/>
          </a:p>
        </p:txBody>
      </p:sp>
      <p:grpSp>
        <p:nvGrpSpPr>
          <p:cNvPr id="82" name="Group 81">
            <a:extLst>
              <a:ext uri="{FF2B5EF4-FFF2-40B4-BE49-F238E27FC236}">
                <a16:creationId xmlns:a16="http://schemas.microsoft.com/office/drawing/2014/main" id="{E788504C-D60B-2C47-8132-B6415E002491}"/>
              </a:ext>
            </a:extLst>
          </p:cNvPr>
          <p:cNvGrpSpPr/>
          <p:nvPr userDrawn="1"/>
        </p:nvGrpSpPr>
        <p:grpSpPr>
          <a:xfrm>
            <a:off x="8320663" y="1777998"/>
            <a:ext cx="960995" cy="923925"/>
            <a:chOff x="623832" y="2657675"/>
            <a:chExt cx="1172348" cy="1127125"/>
          </a:xfrm>
        </p:grpSpPr>
        <p:sp>
          <p:nvSpPr>
            <p:cNvPr id="83" name="Rectangle 6">
              <a:extLst>
                <a:ext uri="{FF2B5EF4-FFF2-40B4-BE49-F238E27FC236}">
                  <a16:creationId xmlns:a16="http://schemas.microsoft.com/office/drawing/2014/main" id="{587E25B5-C28C-4841-AAC6-3F3250ED9C8A}"/>
                </a:ext>
              </a:extLst>
            </p:cNvPr>
            <p:cNvSpPr>
              <a:spLocks noChangeArrowheads="1"/>
            </p:cNvSpPr>
            <p:nvPr/>
          </p:nvSpPr>
          <p:spPr bwMode="auto">
            <a:xfrm>
              <a:off x="626414" y="2707538"/>
              <a:ext cx="1169766" cy="1077262"/>
            </a:xfrm>
            <a:prstGeom prst="rect">
              <a:avLst/>
            </a:prstGeom>
            <a:gradFill rotWithShape="0">
              <a:gsLst>
                <a:gs pos="0">
                  <a:schemeClr val="bg2">
                    <a:lumMod val="50000"/>
                  </a:schemeClr>
                </a:gs>
                <a:gs pos="100000">
                  <a:schemeClr val="bg2">
                    <a:lumMod val="1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solidFill>
                  <a:schemeClr val="bg1"/>
                </a:solidFill>
                <a:latin typeface="Arial Narrow" pitchFamily="112" charset="0"/>
              </a:endParaRPr>
            </a:p>
          </p:txBody>
        </p:sp>
        <p:sp>
          <p:nvSpPr>
            <p:cNvPr id="84" name="Trapezoid 83">
              <a:extLst>
                <a:ext uri="{FF2B5EF4-FFF2-40B4-BE49-F238E27FC236}">
                  <a16:creationId xmlns:a16="http://schemas.microsoft.com/office/drawing/2014/main" id="{67A60B4F-0F54-C346-A923-51A7858F1D7E}"/>
                </a:ext>
              </a:extLst>
            </p:cNvPr>
            <p:cNvSpPr/>
            <p:nvPr/>
          </p:nvSpPr>
          <p:spPr>
            <a:xfrm>
              <a:off x="623832" y="2657675"/>
              <a:ext cx="1171673" cy="50800"/>
            </a:xfrm>
            <a:prstGeom prst="trapezoid">
              <a:avLst>
                <a:gd name="adj" fmla="val 134454"/>
              </a:avLst>
            </a:prstGeom>
            <a:gradFill rotWithShape="0">
              <a:gsLst>
                <a:gs pos="0">
                  <a:schemeClr val="bg2">
                    <a:lumMod val="75000"/>
                  </a:schemeClr>
                </a:gs>
                <a:gs pos="100000">
                  <a:schemeClr val="bg2">
                    <a:lumMod val="50000"/>
                  </a:schemeClr>
                </a:gs>
              </a:gsLst>
              <a:lin ang="2700000" scaled="1"/>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200" b="1" dirty="0">
                <a:latin typeface="Arial Narrow" pitchFamily="112" charset="0"/>
              </a:endParaRPr>
            </a:p>
          </p:txBody>
        </p:sp>
      </p:grpSp>
      <p:sp>
        <p:nvSpPr>
          <p:cNvPr id="85" name="AutoShape 110" descr="Arrow pointing right">
            <a:extLst>
              <a:ext uri="{FF2B5EF4-FFF2-40B4-BE49-F238E27FC236}">
                <a16:creationId xmlns:a16="http://schemas.microsoft.com/office/drawing/2014/main" id="{58FAFAAC-60A5-4843-8FF3-4A6DFDB8AC56}"/>
              </a:ext>
            </a:extLst>
          </p:cNvPr>
          <p:cNvSpPr>
            <a:spLocks noChangeArrowheads="1"/>
          </p:cNvSpPr>
          <p:nvPr userDrawn="1"/>
        </p:nvSpPr>
        <p:spPr bwMode="auto">
          <a:xfrm>
            <a:off x="9351294" y="2131952"/>
            <a:ext cx="277814" cy="338862"/>
          </a:xfrm>
          <a:prstGeom prst="rightArrow">
            <a:avLst>
              <a:gd name="adj1" fmla="val 55843"/>
              <a:gd name="adj2" fmla="val 59872"/>
            </a:avLst>
          </a:prstGeom>
          <a:gradFill flip="none" rotWithShape="1">
            <a:gsLst>
              <a:gs pos="0">
                <a:schemeClr val="bg2"/>
              </a:gs>
              <a:gs pos="100000">
                <a:schemeClr val="bg2">
                  <a:lumMod val="75000"/>
                </a:schemeClr>
              </a:gs>
            </a:gsLst>
            <a:lin ang="0" scaled="1"/>
            <a:tileRect/>
          </a:gradFill>
          <a:ln w="9525">
            <a:noFill/>
            <a:miter lim="800000"/>
            <a:headEnd/>
            <a:tailEnd/>
          </a:ln>
        </p:spPr>
        <p:txBody>
          <a:bodyPr wrap="none" anchor="ctr"/>
          <a:lstStyle/>
          <a:p>
            <a:endParaRPr lang="en-US" sz="1200" dirty="0"/>
          </a:p>
        </p:txBody>
      </p:sp>
      <p:sp>
        <p:nvSpPr>
          <p:cNvPr id="86" name="Text Placeholder 63">
            <a:extLst>
              <a:ext uri="{FF2B5EF4-FFF2-40B4-BE49-F238E27FC236}">
                <a16:creationId xmlns:a16="http://schemas.microsoft.com/office/drawing/2014/main" id="{09D782A1-7BF3-F548-B216-C1EFFA0E5211}"/>
              </a:ext>
            </a:extLst>
          </p:cNvPr>
          <p:cNvSpPr>
            <a:spLocks noGrp="1"/>
          </p:cNvSpPr>
          <p:nvPr>
            <p:ph type="body" sz="quarter" idx="30"/>
          </p:nvPr>
        </p:nvSpPr>
        <p:spPr>
          <a:xfrm>
            <a:off x="3667938" y="2732594"/>
            <a:ext cx="4669417" cy="388937"/>
          </a:xfrm>
        </p:spPr>
        <p:txBody>
          <a:bodyPr/>
          <a:lstStyle/>
          <a:p>
            <a:pPr lvl="0" algn="ctr"/>
            <a:r>
              <a:rPr lang="en-US"/>
              <a:t>Edit Master text styles</a:t>
            </a:r>
          </a:p>
        </p:txBody>
      </p:sp>
      <p:sp>
        <p:nvSpPr>
          <p:cNvPr id="87" name="Freeform: Shape 4" title="magnifying glass icon">
            <a:extLst>
              <a:ext uri="{FF2B5EF4-FFF2-40B4-BE49-F238E27FC236}">
                <a16:creationId xmlns:a16="http://schemas.microsoft.com/office/drawing/2014/main" id="{A43E179C-6275-9647-8EBB-80DE85CB9971}"/>
              </a:ext>
            </a:extLst>
          </p:cNvPr>
          <p:cNvSpPr>
            <a:spLocks/>
          </p:cNvSpPr>
          <p:nvPr userDrawn="1"/>
        </p:nvSpPr>
        <p:spPr bwMode="auto">
          <a:xfrm>
            <a:off x="2514600" y="3667174"/>
            <a:ext cx="438709" cy="447626"/>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bg1"/>
          </a:solidFill>
          <a:ln>
            <a:noFill/>
          </a:ln>
        </p:spPr>
        <p:txBody>
          <a:bodyPr anchor="ctr"/>
          <a:lstStyle/>
          <a:p>
            <a:endParaRPr lang="en-US" dirty="0"/>
          </a:p>
        </p:txBody>
      </p:sp>
      <p:sp>
        <p:nvSpPr>
          <p:cNvPr id="88" name="Freeform: Shape 22">
            <a:extLst>
              <a:ext uri="{FF2B5EF4-FFF2-40B4-BE49-F238E27FC236}">
                <a16:creationId xmlns:a16="http://schemas.microsoft.com/office/drawing/2014/main" id="{3F5C2187-E453-C847-8277-4B7FA29FC26E}"/>
              </a:ext>
              <a:ext uri="{C183D7F6-B498-43B3-948B-1728B52AA6E4}">
                <adec:decorative xmlns:adec="http://schemas.microsoft.com/office/drawing/2017/decorative" val="1"/>
              </a:ext>
            </a:extLst>
          </p:cNvPr>
          <p:cNvSpPr>
            <a:spLocks/>
          </p:cNvSpPr>
          <p:nvPr userDrawn="1"/>
        </p:nvSpPr>
        <p:spPr bwMode="auto">
          <a:xfrm>
            <a:off x="7454883" y="3530341"/>
            <a:ext cx="636668" cy="605730"/>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bg1"/>
          </a:solidFill>
          <a:ln>
            <a:noFill/>
          </a:ln>
        </p:spPr>
        <p:txBody>
          <a:bodyPr anchor="ctr"/>
          <a:lstStyle/>
          <a:p>
            <a:endParaRPr lang="en-US" dirty="0"/>
          </a:p>
        </p:txBody>
      </p:sp>
      <p:grpSp>
        <p:nvGrpSpPr>
          <p:cNvPr id="89" name="Group 67" descr="Icon of lock">
            <a:extLst>
              <a:ext uri="{FF2B5EF4-FFF2-40B4-BE49-F238E27FC236}">
                <a16:creationId xmlns:a16="http://schemas.microsoft.com/office/drawing/2014/main" id="{BFA6796F-ABF8-B94C-9377-D589AC81DE5B}"/>
              </a:ext>
            </a:extLst>
          </p:cNvPr>
          <p:cNvGrpSpPr>
            <a:grpSpLocks/>
          </p:cNvGrpSpPr>
          <p:nvPr userDrawn="1"/>
        </p:nvGrpSpPr>
        <p:grpSpPr bwMode="auto">
          <a:xfrm>
            <a:off x="4166243" y="3560679"/>
            <a:ext cx="434409" cy="539658"/>
            <a:chOff x="2700513" y="4666108"/>
            <a:chExt cx="471544" cy="658663"/>
          </a:xfrm>
        </p:grpSpPr>
        <p:sp>
          <p:nvSpPr>
            <p:cNvPr id="90" name="Freeform: Shape 28" title="lock icon">
              <a:extLst>
                <a:ext uri="{FF2B5EF4-FFF2-40B4-BE49-F238E27FC236}">
                  <a16:creationId xmlns:a16="http://schemas.microsoft.com/office/drawing/2014/main" id="{64F9AC16-85FD-9F4E-BF8A-7BCC7F575F2F}"/>
                </a:ext>
              </a:extLst>
            </p:cNvPr>
            <p:cNvSpPr>
              <a:spLocks/>
            </p:cNvSpPr>
            <p:nvPr/>
          </p:nvSpPr>
          <p:spPr bwMode="auto">
            <a:xfrm>
              <a:off x="2700513" y="4666108"/>
              <a:ext cx="471544" cy="658663"/>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solidFill>
                  <a:schemeClr val="bg1"/>
                </a:solidFill>
              </a:endParaRPr>
            </a:p>
          </p:txBody>
        </p:sp>
        <p:sp>
          <p:nvSpPr>
            <p:cNvPr id="91" name="Freeform: Shape 29">
              <a:extLst>
                <a:ext uri="{FF2B5EF4-FFF2-40B4-BE49-F238E27FC236}">
                  <a16:creationId xmlns:a16="http://schemas.microsoft.com/office/drawing/2014/main" id="{761F432E-06EF-4042-AABC-63E994E6646C}"/>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solidFill>
                  <a:schemeClr val="bg1"/>
                </a:solidFill>
              </a:endParaRPr>
            </a:p>
          </p:txBody>
        </p:sp>
      </p:grpSp>
      <p:grpSp>
        <p:nvGrpSpPr>
          <p:cNvPr id="92" name="Group 57">
            <a:extLst>
              <a:ext uri="{FF2B5EF4-FFF2-40B4-BE49-F238E27FC236}">
                <a16:creationId xmlns:a16="http://schemas.microsoft.com/office/drawing/2014/main" id="{0AE5C171-2AA5-0E4C-8E2A-E9409820FB49}"/>
              </a:ext>
              <a:ext uri="{C183D7F6-B498-43B3-948B-1728B52AA6E4}">
                <adec:decorative xmlns:adec="http://schemas.microsoft.com/office/drawing/2017/decorative" val="1"/>
              </a:ext>
            </a:extLst>
          </p:cNvPr>
          <p:cNvGrpSpPr>
            <a:grpSpLocks/>
          </p:cNvGrpSpPr>
          <p:nvPr userDrawn="1"/>
        </p:nvGrpSpPr>
        <p:grpSpPr bwMode="auto">
          <a:xfrm>
            <a:off x="9255627" y="3632924"/>
            <a:ext cx="482299" cy="480414"/>
            <a:chOff x="451190" y="2461460"/>
            <a:chExt cx="405882" cy="405882"/>
          </a:xfrm>
        </p:grpSpPr>
        <p:sp>
          <p:nvSpPr>
            <p:cNvPr id="93" name="Freeform: Shape 41">
              <a:extLst>
                <a:ext uri="{FF2B5EF4-FFF2-40B4-BE49-F238E27FC236}">
                  <a16:creationId xmlns:a16="http://schemas.microsoft.com/office/drawing/2014/main" id="{69BF84AF-9F9C-2441-8C9D-718554AF96C4}"/>
                </a:ext>
              </a:extLst>
            </p:cNvPr>
            <p:cNvSpPr>
              <a:spLocks/>
            </p:cNvSpPr>
            <p:nvPr/>
          </p:nvSpPr>
          <p:spPr bwMode="auto">
            <a:xfrm>
              <a:off x="451190" y="2461460"/>
              <a:ext cx="405882" cy="405882"/>
            </a:xfrm>
            <a:custGeom>
              <a:avLst/>
              <a:gdLst>
                <a:gd name="T0" fmla="*/ 401086 w 405881"/>
                <a:gd name="T1" fmla="*/ 401824 h 405881"/>
                <a:gd name="T2" fmla="*/ 5535 w 405881"/>
                <a:gd name="T3" fmla="*/ 401824 h 405881"/>
                <a:gd name="T4" fmla="*/ 5535 w 405881"/>
                <a:gd name="T5" fmla="*/ 5535 h 405881"/>
                <a:gd name="T6" fmla="*/ 401824 w 405881"/>
                <a:gd name="T7" fmla="*/ 5535 h 405881"/>
                <a:gd name="T8" fmla="*/ 401086 w 405881"/>
                <a:gd name="T9" fmla="*/ 401824 h 405881"/>
                <a:gd name="T10" fmla="*/ 401086 w 405881"/>
                <a:gd name="T11" fmla="*/ 401824 h 405881"/>
                <a:gd name="T12" fmla="*/ 43909 w 405881"/>
                <a:gd name="T13" fmla="*/ 364926 h 405881"/>
                <a:gd name="T14" fmla="*/ 362712 w 405881"/>
                <a:gd name="T15" fmla="*/ 364926 h 405881"/>
                <a:gd name="T16" fmla="*/ 362712 w 405881"/>
                <a:gd name="T17" fmla="*/ 42433 h 405881"/>
                <a:gd name="T18" fmla="*/ 43909 w 405881"/>
                <a:gd name="T19" fmla="*/ 42433 h 405881"/>
                <a:gd name="T20" fmla="*/ 43909 w 405881"/>
                <a:gd name="T21" fmla="*/ 364926 h 4058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5881" h="405881">
                  <a:moveTo>
                    <a:pt x="401085" y="401823"/>
                  </a:moveTo>
                  <a:lnTo>
                    <a:pt x="5535" y="401823"/>
                  </a:lnTo>
                  <a:lnTo>
                    <a:pt x="5535" y="5535"/>
                  </a:lnTo>
                  <a:lnTo>
                    <a:pt x="401823" y="5535"/>
                  </a:lnTo>
                  <a:lnTo>
                    <a:pt x="401085" y="401823"/>
                  </a:lnTo>
                  <a:close/>
                  <a:moveTo>
                    <a:pt x="43909" y="364925"/>
                  </a:moveTo>
                  <a:lnTo>
                    <a:pt x="362711" y="364925"/>
                  </a:lnTo>
                  <a:lnTo>
                    <a:pt x="362711" y="42433"/>
                  </a:lnTo>
                  <a:lnTo>
                    <a:pt x="43909" y="42433"/>
                  </a:lnTo>
                  <a:lnTo>
                    <a:pt x="43909" y="364925"/>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94" name="Freeform: Shape 42">
              <a:extLst>
                <a:ext uri="{FF2B5EF4-FFF2-40B4-BE49-F238E27FC236}">
                  <a16:creationId xmlns:a16="http://schemas.microsoft.com/office/drawing/2014/main" id="{87D14AD0-5DCB-0E44-8ED3-22029B515E69}"/>
                </a:ext>
              </a:extLst>
            </p:cNvPr>
            <p:cNvSpPr>
              <a:spLocks/>
            </p:cNvSpPr>
            <p:nvPr/>
          </p:nvSpPr>
          <p:spPr bwMode="auto">
            <a:xfrm>
              <a:off x="546388" y="2530828"/>
              <a:ext cx="228770" cy="265668"/>
            </a:xfrm>
            <a:custGeom>
              <a:avLst/>
              <a:gdLst>
                <a:gd name="T0" fmla="*/ 5535 w 228769"/>
                <a:gd name="T1" fmla="*/ 263823 h 265668"/>
                <a:gd name="T2" fmla="*/ 5535 w 228769"/>
                <a:gd name="T3" fmla="*/ 5535 h 265668"/>
                <a:gd name="T4" fmla="*/ 229140 w 228769"/>
                <a:gd name="T5" fmla="*/ 134679 h 265668"/>
                <a:gd name="T6" fmla="*/ 5535 w 228769"/>
                <a:gd name="T7" fmla="*/ 263823 h 265668"/>
                <a:gd name="T8" fmla="*/ 42433 w 228769"/>
                <a:gd name="T9" fmla="*/ 69738 h 265668"/>
                <a:gd name="T10" fmla="*/ 42433 w 228769"/>
                <a:gd name="T11" fmla="*/ 199620 h 265668"/>
                <a:gd name="T12" fmla="*/ 155343 w 228769"/>
                <a:gd name="T13" fmla="*/ 134679 h 265668"/>
                <a:gd name="T14" fmla="*/ 42433 w 228769"/>
                <a:gd name="T15" fmla="*/ 69738 h 2656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769" h="265668">
                  <a:moveTo>
                    <a:pt x="5535" y="263823"/>
                  </a:moveTo>
                  <a:lnTo>
                    <a:pt x="5535" y="5535"/>
                  </a:lnTo>
                  <a:lnTo>
                    <a:pt x="229139" y="134679"/>
                  </a:lnTo>
                  <a:lnTo>
                    <a:pt x="5535" y="263823"/>
                  </a:lnTo>
                  <a:close/>
                  <a:moveTo>
                    <a:pt x="42433" y="69738"/>
                  </a:moveTo>
                  <a:lnTo>
                    <a:pt x="42433" y="199620"/>
                  </a:lnTo>
                  <a:lnTo>
                    <a:pt x="155342" y="134679"/>
                  </a:lnTo>
                  <a:lnTo>
                    <a:pt x="42433" y="69738"/>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96" name="Group 58">
            <a:extLst>
              <a:ext uri="{FF2B5EF4-FFF2-40B4-BE49-F238E27FC236}">
                <a16:creationId xmlns:a16="http://schemas.microsoft.com/office/drawing/2014/main" id="{87F8A122-B768-0048-8F4A-699AA1C79C63}"/>
              </a:ext>
              <a:ext uri="{C183D7F6-B498-43B3-948B-1728B52AA6E4}">
                <adec:decorative xmlns:adec="http://schemas.microsoft.com/office/drawing/2017/decorative" val="1"/>
              </a:ext>
            </a:extLst>
          </p:cNvPr>
          <p:cNvGrpSpPr>
            <a:grpSpLocks/>
          </p:cNvGrpSpPr>
          <p:nvPr userDrawn="1"/>
        </p:nvGrpSpPr>
        <p:grpSpPr bwMode="auto">
          <a:xfrm>
            <a:off x="5856570" y="3672223"/>
            <a:ext cx="485385" cy="432669"/>
            <a:chOff x="1483606" y="2439321"/>
            <a:chExt cx="405882" cy="405882"/>
          </a:xfrm>
        </p:grpSpPr>
        <p:sp>
          <p:nvSpPr>
            <p:cNvPr id="97" name="Freeform: Shape 43">
              <a:extLst>
                <a:ext uri="{FF2B5EF4-FFF2-40B4-BE49-F238E27FC236}">
                  <a16:creationId xmlns:a16="http://schemas.microsoft.com/office/drawing/2014/main" id="{BC76EEFD-BBC0-7244-94A7-11F27D742478}"/>
                </a:ext>
              </a:extLst>
            </p:cNvPr>
            <p:cNvSpPr>
              <a:spLocks/>
            </p:cNvSpPr>
            <p:nvPr/>
          </p:nvSpPr>
          <p:spPr bwMode="auto">
            <a:xfrm>
              <a:off x="1530097" y="2620860"/>
              <a:ext cx="309946" cy="147593"/>
            </a:xfrm>
            <a:custGeom>
              <a:avLst/>
              <a:gdLst>
                <a:gd name="T0" fmla="*/ 305149 w 309946"/>
                <a:gd name="T1" fmla="*/ 148700 h 147593"/>
                <a:gd name="T2" fmla="*/ 5535 w 309946"/>
                <a:gd name="T3" fmla="*/ 148700 h 147593"/>
                <a:gd name="T4" fmla="*/ 116230 w 309946"/>
                <a:gd name="T5" fmla="*/ 42433 h 147593"/>
                <a:gd name="T6" fmla="*/ 130989 w 309946"/>
                <a:gd name="T7" fmla="*/ 54241 h 147593"/>
                <a:gd name="T8" fmla="*/ 175267 w 309946"/>
                <a:gd name="T9" fmla="*/ 5535 h 147593"/>
                <a:gd name="T10" fmla="*/ 305149 w 309946"/>
                <a:gd name="T11" fmla="*/ 148700 h 147593"/>
                <a:gd name="T12" fmla="*/ 97043 w 309946"/>
                <a:gd name="T13" fmla="*/ 111802 h 147593"/>
                <a:gd name="T14" fmla="*/ 221759 w 309946"/>
                <a:gd name="T15" fmla="*/ 111802 h 147593"/>
                <a:gd name="T16" fmla="*/ 175267 w 309946"/>
                <a:gd name="T17" fmla="*/ 60144 h 147593"/>
                <a:gd name="T18" fmla="*/ 134679 w 309946"/>
                <a:gd name="T19" fmla="*/ 104422 h 147593"/>
                <a:gd name="T20" fmla="*/ 118444 w 309946"/>
                <a:gd name="T21" fmla="*/ 91139 h 147593"/>
                <a:gd name="T22" fmla="*/ 97043 w 309946"/>
                <a:gd name="T23" fmla="*/ 111802 h 147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46" h="147593">
                  <a:moveTo>
                    <a:pt x="305149" y="148700"/>
                  </a:moveTo>
                  <a:lnTo>
                    <a:pt x="5535" y="148700"/>
                  </a:lnTo>
                  <a:lnTo>
                    <a:pt x="116230" y="42433"/>
                  </a:lnTo>
                  <a:lnTo>
                    <a:pt x="130989" y="54241"/>
                  </a:lnTo>
                  <a:lnTo>
                    <a:pt x="175267" y="5535"/>
                  </a:lnTo>
                  <a:lnTo>
                    <a:pt x="305149" y="148700"/>
                  </a:lnTo>
                  <a:close/>
                  <a:moveTo>
                    <a:pt x="97043" y="111802"/>
                  </a:moveTo>
                  <a:lnTo>
                    <a:pt x="221759" y="111802"/>
                  </a:lnTo>
                  <a:lnTo>
                    <a:pt x="175267" y="60144"/>
                  </a:lnTo>
                  <a:lnTo>
                    <a:pt x="134679" y="104422"/>
                  </a:lnTo>
                  <a:lnTo>
                    <a:pt x="118444" y="91139"/>
                  </a:lnTo>
                  <a:lnTo>
                    <a:pt x="97043" y="111802"/>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98" name="Freeform: Shape 44">
              <a:extLst>
                <a:ext uri="{FF2B5EF4-FFF2-40B4-BE49-F238E27FC236}">
                  <a16:creationId xmlns:a16="http://schemas.microsoft.com/office/drawing/2014/main" id="{541DEAA9-FB4A-A143-B913-A56583F79981}"/>
                </a:ext>
              </a:extLst>
            </p:cNvPr>
            <p:cNvSpPr>
              <a:spLocks/>
            </p:cNvSpPr>
            <p:nvPr/>
          </p:nvSpPr>
          <p:spPr bwMode="auto">
            <a:xfrm>
              <a:off x="1727135" y="2541160"/>
              <a:ext cx="103315" cy="103315"/>
            </a:xfrm>
            <a:custGeom>
              <a:avLst/>
              <a:gdLst>
                <a:gd name="T0" fmla="*/ 52027 w 103315"/>
                <a:gd name="T1" fmla="*/ 42433 h 103315"/>
                <a:gd name="T2" fmla="*/ 61620 w 103315"/>
                <a:gd name="T3" fmla="*/ 52027 h 103315"/>
                <a:gd name="T4" fmla="*/ 52027 w 103315"/>
                <a:gd name="T5" fmla="*/ 61620 h 103315"/>
                <a:gd name="T6" fmla="*/ 42433 w 103315"/>
                <a:gd name="T7" fmla="*/ 52027 h 103315"/>
                <a:gd name="T8" fmla="*/ 52027 w 103315"/>
                <a:gd name="T9" fmla="*/ 42433 h 103315"/>
                <a:gd name="T10" fmla="*/ 52027 w 103315"/>
                <a:gd name="T11" fmla="*/ 5535 h 103315"/>
                <a:gd name="T12" fmla="*/ 5535 w 103315"/>
                <a:gd name="T13" fmla="*/ 52027 h 103315"/>
                <a:gd name="T14" fmla="*/ 52027 w 103315"/>
                <a:gd name="T15" fmla="*/ 98519 h 103315"/>
                <a:gd name="T16" fmla="*/ 98518 w 103315"/>
                <a:gd name="T17" fmla="*/ 52027 h 103315"/>
                <a:gd name="T18" fmla="*/ 52027 w 103315"/>
                <a:gd name="T19" fmla="*/ 5535 h 103315"/>
                <a:gd name="T20" fmla="*/ 52027 w 103315"/>
                <a:gd name="T21" fmla="*/ 5535 h 10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315" h="103315">
                  <a:moveTo>
                    <a:pt x="52027" y="42433"/>
                  </a:moveTo>
                  <a:cubicBezTo>
                    <a:pt x="57192" y="42433"/>
                    <a:pt x="61620" y="46861"/>
                    <a:pt x="61620" y="52027"/>
                  </a:cubicBezTo>
                  <a:cubicBezTo>
                    <a:pt x="61620" y="57192"/>
                    <a:pt x="57192" y="61620"/>
                    <a:pt x="52027" y="61620"/>
                  </a:cubicBezTo>
                  <a:cubicBezTo>
                    <a:pt x="46861" y="61620"/>
                    <a:pt x="42433" y="57192"/>
                    <a:pt x="42433" y="52027"/>
                  </a:cubicBezTo>
                  <a:cubicBezTo>
                    <a:pt x="42433" y="46861"/>
                    <a:pt x="46861" y="42433"/>
                    <a:pt x="52027" y="42433"/>
                  </a:cubicBezTo>
                  <a:moveTo>
                    <a:pt x="52027" y="5535"/>
                  </a:moveTo>
                  <a:cubicBezTo>
                    <a:pt x="26198" y="5535"/>
                    <a:pt x="5535" y="26198"/>
                    <a:pt x="5535" y="52027"/>
                  </a:cubicBezTo>
                  <a:cubicBezTo>
                    <a:pt x="5535" y="77856"/>
                    <a:pt x="26198" y="98519"/>
                    <a:pt x="52027" y="98519"/>
                  </a:cubicBezTo>
                  <a:cubicBezTo>
                    <a:pt x="77855" y="98519"/>
                    <a:pt x="98518" y="77856"/>
                    <a:pt x="98518" y="52027"/>
                  </a:cubicBezTo>
                  <a:cubicBezTo>
                    <a:pt x="99257" y="26936"/>
                    <a:pt x="77855" y="5535"/>
                    <a:pt x="52027" y="5535"/>
                  </a:cubicBez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00" name="Freeform: Shape 45">
              <a:extLst>
                <a:ext uri="{FF2B5EF4-FFF2-40B4-BE49-F238E27FC236}">
                  <a16:creationId xmlns:a16="http://schemas.microsoft.com/office/drawing/2014/main" id="{76BAC334-8DCA-844B-B8B7-9C217A0E5E73}"/>
                </a:ext>
              </a:extLst>
            </p:cNvPr>
            <p:cNvSpPr>
              <a:spLocks/>
            </p:cNvSpPr>
            <p:nvPr/>
          </p:nvSpPr>
          <p:spPr bwMode="auto">
            <a:xfrm>
              <a:off x="1483606" y="2439321"/>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51" name="Group 50">
            <a:extLst>
              <a:ext uri="{FF2B5EF4-FFF2-40B4-BE49-F238E27FC236}">
                <a16:creationId xmlns:a16="http://schemas.microsoft.com/office/drawing/2014/main" id="{1125D15E-0986-5046-9800-000DC53146E1}"/>
              </a:ext>
            </a:extLst>
          </p:cNvPr>
          <p:cNvGrpSpPr/>
          <p:nvPr userDrawn="1"/>
        </p:nvGrpSpPr>
        <p:grpSpPr>
          <a:xfrm>
            <a:off x="1570567" y="2684514"/>
            <a:ext cx="9069693" cy="2349501"/>
            <a:chOff x="46566" y="2455917"/>
            <a:chExt cx="9069693" cy="2349501"/>
          </a:xfrm>
        </p:grpSpPr>
        <p:sp>
          <p:nvSpPr>
            <p:cNvPr id="54" name="AutoShape 110" descr="Arrow pointing down">
              <a:extLst>
                <a:ext uri="{FF2B5EF4-FFF2-40B4-BE49-F238E27FC236}">
                  <a16:creationId xmlns:a16="http://schemas.microsoft.com/office/drawing/2014/main" id="{EF24D37B-40CB-F148-AFB2-CA9D20DED01B}"/>
                </a:ext>
              </a:extLst>
            </p:cNvPr>
            <p:cNvSpPr>
              <a:spLocks noChangeArrowheads="1"/>
            </p:cNvSpPr>
            <p:nvPr/>
          </p:nvSpPr>
          <p:spPr bwMode="auto">
            <a:xfrm rot="5400000">
              <a:off x="8738911" y="3521775"/>
              <a:ext cx="437198" cy="317499"/>
            </a:xfrm>
            <a:prstGeom prst="rightArrow">
              <a:avLst>
                <a:gd name="adj1" fmla="val 55843"/>
                <a:gd name="adj2" fmla="val 49879"/>
              </a:avLst>
            </a:prstGeom>
            <a:gradFill flip="none" rotWithShape="1">
              <a:gsLst>
                <a:gs pos="0">
                  <a:srgbClr val="FFFFFF">
                    <a:alpha val="0"/>
                  </a:srgbClr>
                </a:gs>
                <a:gs pos="100000">
                  <a:srgbClr val="FFFFFF">
                    <a:alpha val="22000"/>
                  </a:srgbClr>
                </a:gs>
              </a:gsLst>
              <a:lin ang="0" scaled="1"/>
              <a:tileRect/>
            </a:gradFill>
            <a:ln w="9525">
              <a:noFill/>
              <a:miter lim="800000"/>
              <a:headEnd/>
              <a:tailEnd/>
            </a:ln>
          </p:spPr>
          <p:txBody>
            <a:bodyPr wrap="none" anchor="ctr"/>
            <a:lstStyle/>
            <a:p>
              <a:endParaRPr lang="en-US" dirty="0"/>
            </a:p>
          </p:txBody>
        </p:sp>
        <p:sp>
          <p:nvSpPr>
            <p:cNvPr id="55" name="AutoShape 110" descr="Arrow pointing up">
              <a:extLst>
                <a:ext uri="{FF2B5EF4-FFF2-40B4-BE49-F238E27FC236}">
                  <a16:creationId xmlns:a16="http://schemas.microsoft.com/office/drawing/2014/main" id="{9463DC3B-2E44-2C4D-8880-143C7BA617E0}"/>
                </a:ext>
              </a:extLst>
            </p:cNvPr>
            <p:cNvSpPr>
              <a:spLocks noChangeArrowheads="1"/>
            </p:cNvSpPr>
            <p:nvPr/>
          </p:nvSpPr>
          <p:spPr bwMode="auto">
            <a:xfrm rot="16200000">
              <a:off x="-13283" y="3508849"/>
              <a:ext cx="437200" cy="317501"/>
            </a:xfrm>
            <a:prstGeom prst="rightArrow">
              <a:avLst>
                <a:gd name="adj1" fmla="val 55843"/>
                <a:gd name="adj2" fmla="val 49879"/>
              </a:avLst>
            </a:prstGeom>
            <a:gradFill flip="none" rotWithShape="1">
              <a:gsLst>
                <a:gs pos="0">
                  <a:srgbClr val="FFFFFF">
                    <a:alpha val="0"/>
                  </a:srgbClr>
                </a:gs>
                <a:gs pos="100000">
                  <a:srgbClr val="FFFFFF">
                    <a:alpha val="22000"/>
                  </a:srgbClr>
                </a:gs>
              </a:gsLst>
              <a:lin ang="0" scaled="1"/>
              <a:tileRect/>
            </a:gradFill>
            <a:ln w="9525">
              <a:noFill/>
              <a:miter lim="800000"/>
              <a:headEnd/>
              <a:tailEnd/>
            </a:ln>
          </p:spPr>
          <p:txBody>
            <a:bodyPr wrap="none" anchor="ctr"/>
            <a:lstStyle/>
            <a:p>
              <a:endParaRPr lang="en-US" dirty="0"/>
            </a:p>
          </p:txBody>
        </p:sp>
        <p:sp>
          <p:nvSpPr>
            <p:cNvPr id="56" name="AutoShape 110" descr="Arrow pointing right">
              <a:extLst>
                <a:ext uri="{FF2B5EF4-FFF2-40B4-BE49-F238E27FC236}">
                  <a16:creationId xmlns:a16="http://schemas.microsoft.com/office/drawing/2014/main" id="{A8BFC692-7954-FB45-9A3A-BA57BDA692E8}"/>
                </a:ext>
              </a:extLst>
            </p:cNvPr>
            <p:cNvSpPr>
              <a:spLocks noChangeArrowheads="1"/>
            </p:cNvSpPr>
            <p:nvPr/>
          </p:nvSpPr>
          <p:spPr bwMode="auto">
            <a:xfrm>
              <a:off x="1371600" y="2455917"/>
              <a:ext cx="851484" cy="317501"/>
            </a:xfrm>
            <a:prstGeom prst="rightArrow">
              <a:avLst>
                <a:gd name="adj1" fmla="val 55843"/>
                <a:gd name="adj2" fmla="val 49879"/>
              </a:avLst>
            </a:prstGeom>
            <a:gradFill flip="none" rotWithShape="1">
              <a:gsLst>
                <a:gs pos="0">
                  <a:srgbClr val="FFFFFF">
                    <a:alpha val="0"/>
                  </a:srgbClr>
                </a:gs>
                <a:gs pos="100000">
                  <a:srgbClr val="FFFFFF">
                    <a:alpha val="22000"/>
                  </a:srgbClr>
                </a:gs>
              </a:gsLst>
              <a:lin ang="0" scaled="1"/>
              <a:tileRect/>
            </a:gradFill>
            <a:ln w="9525">
              <a:noFill/>
              <a:miter lim="800000"/>
              <a:headEnd/>
              <a:tailEnd/>
            </a:ln>
          </p:spPr>
          <p:txBody>
            <a:bodyPr wrap="none" anchor="ctr"/>
            <a:lstStyle/>
            <a:p>
              <a:endParaRPr lang="en-US" dirty="0"/>
            </a:p>
          </p:txBody>
        </p:sp>
        <p:sp>
          <p:nvSpPr>
            <p:cNvPr id="57" name="AutoShape 110" descr="Arrow pointing right">
              <a:extLst>
                <a:ext uri="{FF2B5EF4-FFF2-40B4-BE49-F238E27FC236}">
                  <a16:creationId xmlns:a16="http://schemas.microsoft.com/office/drawing/2014/main" id="{01A138B5-1B29-4049-9D34-4BED652B06DF}"/>
                </a:ext>
              </a:extLst>
            </p:cNvPr>
            <p:cNvSpPr>
              <a:spLocks noChangeArrowheads="1"/>
            </p:cNvSpPr>
            <p:nvPr/>
          </p:nvSpPr>
          <p:spPr bwMode="auto">
            <a:xfrm>
              <a:off x="6629400" y="2455917"/>
              <a:ext cx="851484" cy="317501"/>
            </a:xfrm>
            <a:prstGeom prst="rightArrow">
              <a:avLst>
                <a:gd name="adj1" fmla="val 55843"/>
                <a:gd name="adj2" fmla="val 49879"/>
              </a:avLst>
            </a:prstGeom>
            <a:gradFill flip="none" rotWithShape="1">
              <a:gsLst>
                <a:gs pos="0">
                  <a:srgbClr val="FFFFFF">
                    <a:alpha val="0"/>
                  </a:srgbClr>
                </a:gs>
                <a:gs pos="100000">
                  <a:srgbClr val="FFFFFF">
                    <a:alpha val="22000"/>
                  </a:srgbClr>
                </a:gs>
              </a:gsLst>
              <a:lin ang="0" scaled="1"/>
              <a:tileRect/>
            </a:gradFill>
            <a:ln w="9525">
              <a:noFill/>
              <a:miter lim="800000"/>
              <a:headEnd/>
              <a:tailEnd/>
            </a:ln>
          </p:spPr>
          <p:txBody>
            <a:bodyPr wrap="none" anchor="ctr"/>
            <a:lstStyle/>
            <a:p>
              <a:endParaRPr lang="en-US" dirty="0"/>
            </a:p>
          </p:txBody>
        </p:sp>
        <p:sp>
          <p:nvSpPr>
            <p:cNvPr id="58" name="AutoShape 110" descr="Arrow pointing left">
              <a:extLst>
                <a:ext uri="{FF2B5EF4-FFF2-40B4-BE49-F238E27FC236}">
                  <a16:creationId xmlns:a16="http://schemas.microsoft.com/office/drawing/2014/main" id="{7593F8F1-C07D-8841-9571-03696CDD1A23}"/>
                </a:ext>
              </a:extLst>
            </p:cNvPr>
            <p:cNvSpPr>
              <a:spLocks noChangeArrowheads="1"/>
            </p:cNvSpPr>
            <p:nvPr/>
          </p:nvSpPr>
          <p:spPr bwMode="auto">
            <a:xfrm rot="10800000">
              <a:off x="1371600" y="4487917"/>
              <a:ext cx="851484" cy="317501"/>
            </a:xfrm>
            <a:prstGeom prst="rightArrow">
              <a:avLst>
                <a:gd name="adj1" fmla="val 55843"/>
                <a:gd name="adj2" fmla="val 49879"/>
              </a:avLst>
            </a:prstGeom>
            <a:gradFill flip="none" rotWithShape="1">
              <a:gsLst>
                <a:gs pos="0">
                  <a:srgbClr val="FFFFFF">
                    <a:alpha val="0"/>
                  </a:srgbClr>
                </a:gs>
                <a:gs pos="100000">
                  <a:srgbClr val="FFFFFF">
                    <a:alpha val="22000"/>
                  </a:srgbClr>
                </a:gs>
              </a:gsLst>
              <a:lin ang="0" scaled="1"/>
              <a:tileRect/>
            </a:gradFill>
            <a:ln w="9525">
              <a:noFill/>
              <a:miter lim="800000"/>
              <a:headEnd/>
              <a:tailEnd/>
            </a:ln>
          </p:spPr>
          <p:txBody>
            <a:bodyPr wrap="none" anchor="ctr"/>
            <a:lstStyle/>
            <a:p>
              <a:endParaRPr lang="en-US" dirty="0"/>
            </a:p>
          </p:txBody>
        </p:sp>
        <p:sp>
          <p:nvSpPr>
            <p:cNvPr id="59" name="AutoShape 110" descr="Arrow pointing left">
              <a:extLst>
                <a:ext uri="{FF2B5EF4-FFF2-40B4-BE49-F238E27FC236}">
                  <a16:creationId xmlns:a16="http://schemas.microsoft.com/office/drawing/2014/main" id="{95283062-6F3B-9447-B632-FBAD8BA1640F}"/>
                </a:ext>
              </a:extLst>
            </p:cNvPr>
            <p:cNvSpPr>
              <a:spLocks noChangeArrowheads="1"/>
            </p:cNvSpPr>
            <p:nvPr/>
          </p:nvSpPr>
          <p:spPr bwMode="auto">
            <a:xfrm rot="10800000">
              <a:off x="6629400" y="4487917"/>
              <a:ext cx="851484" cy="317501"/>
            </a:xfrm>
            <a:prstGeom prst="rightArrow">
              <a:avLst>
                <a:gd name="adj1" fmla="val 55843"/>
                <a:gd name="adj2" fmla="val 49879"/>
              </a:avLst>
            </a:prstGeom>
            <a:gradFill flip="none" rotWithShape="1">
              <a:gsLst>
                <a:gs pos="0">
                  <a:srgbClr val="FFFFFF">
                    <a:alpha val="0"/>
                  </a:srgbClr>
                </a:gs>
                <a:gs pos="100000">
                  <a:srgbClr val="FFFFFF">
                    <a:alpha val="22000"/>
                  </a:srgbClr>
                </a:gs>
              </a:gsLst>
              <a:lin ang="0" scaled="1"/>
              <a:tileRect/>
            </a:gradFill>
            <a:ln w="9525">
              <a:noFill/>
              <a:miter lim="800000"/>
              <a:headEnd/>
              <a:tailEnd/>
            </a:ln>
          </p:spPr>
          <p:txBody>
            <a:bodyPr wrap="none" anchor="ctr"/>
            <a:lstStyle/>
            <a:p>
              <a:endParaRPr lang="en-US" dirty="0"/>
            </a:p>
          </p:txBody>
        </p:sp>
      </p:grpSp>
      <p:sp>
        <p:nvSpPr>
          <p:cNvPr id="99" name="Text Placeholder 98" descr="Text box">
            <a:extLst>
              <a:ext uri="{FF2B5EF4-FFF2-40B4-BE49-F238E27FC236}">
                <a16:creationId xmlns:a16="http://schemas.microsoft.com/office/drawing/2014/main" id="{3D4117EA-4770-AE4E-92EA-57A21466447D}"/>
              </a:ext>
            </a:extLst>
          </p:cNvPr>
          <p:cNvSpPr>
            <a:spLocks noGrp="1"/>
          </p:cNvSpPr>
          <p:nvPr>
            <p:ph type="body" sz="quarter" idx="11"/>
          </p:nvPr>
        </p:nvSpPr>
        <p:spPr>
          <a:xfrm>
            <a:off x="2559447" y="1074737"/>
            <a:ext cx="7054525" cy="373063"/>
          </a:xfrm>
          <a:noFill/>
          <a:ln w="9525">
            <a:noFill/>
            <a:miter lim="800000"/>
            <a:headEnd/>
            <a:tailEnd/>
          </a:ln>
        </p:spPr>
        <p:txBody>
          <a:bodyPr lIns="45720" tIns="18288" rIns="27432" bIns="18288"/>
          <a:lstStyle>
            <a:lvl1pPr marL="0" indent="0" algn="ctr">
              <a:buNone/>
              <a:defRPr lang="en-US" sz="2400" dirty="0" smtClean="0">
                <a:solidFill>
                  <a:schemeClr val="tx1">
                    <a:lumMod val="50000"/>
                    <a:lumOff val="50000"/>
                  </a:schemeClr>
                </a:solidFill>
                <a:latin typeface="+mj-lt"/>
              </a:defRPr>
            </a:lvl1pPr>
          </a:lstStyle>
          <a:p>
            <a:pPr marL="0" lvl="0" algn="ctr">
              <a:lnSpc>
                <a:spcPct val="85000"/>
              </a:lnSpc>
              <a:spcBef>
                <a:spcPts val="200"/>
              </a:spcBef>
            </a:pPr>
            <a:r>
              <a:rPr lang="en-US"/>
              <a:t>Edit Master text styles</a:t>
            </a:r>
          </a:p>
        </p:txBody>
      </p:sp>
      <p:sp>
        <p:nvSpPr>
          <p:cNvPr id="101" name="Text Placeholder 100" descr="Text box">
            <a:extLst>
              <a:ext uri="{FF2B5EF4-FFF2-40B4-BE49-F238E27FC236}">
                <a16:creationId xmlns:a16="http://schemas.microsoft.com/office/drawing/2014/main" id="{B54A70D0-AF1D-C143-B5B2-6A8B6E31EA14}"/>
              </a:ext>
            </a:extLst>
          </p:cNvPr>
          <p:cNvSpPr>
            <a:spLocks noGrp="1"/>
          </p:cNvSpPr>
          <p:nvPr>
            <p:ph type="body" sz="quarter" idx="12"/>
          </p:nvPr>
        </p:nvSpPr>
        <p:spPr>
          <a:xfrm>
            <a:off x="2805221" y="2069489"/>
            <a:ext cx="1223415" cy="798680"/>
          </a:xfrm>
          <a:noFill/>
          <a:effectLst/>
        </p:spPr>
        <p:txBody>
          <a:bodyPr wrap="square" rtlCol="0">
            <a:spAutoFit/>
          </a:bodyPr>
          <a:lstStyle>
            <a:lvl1pPr marL="0" indent="0">
              <a:buNone/>
              <a:defRPr lang="en-US" sz="1800" dirty="0" smtClean="0">
                <a:solidFill>
                  <a:schemeClr val="accent3"/>
                </a:solidFill>
                <a:latin typeface="+mj-lt"/>
                <a:cs typeface="Arial" pitchFamily="34" charset="0"/>
              </a:defRPr>
            </a:lvl1pPr>
          </a:lstStyle>
          <a:p>
            <a:pPr marL="0" lvl="0" algn="ctr">
              <a:lnSpc>
                <a:spcPct val="85000"/>
              </a:lnSpc>
            </a:pPr>
            <a:r>
              <a:rPr lang="en-US"/>
              <a:t>Edit Master text styles</a:t>
            </a:r>
          </a:p>
        </p:txBody>
      </p:sp>
      <p:sp>
        <p:nvSpPr>
          <p:cNvPr id="102" name="Text Placeholder 100" descr="Text box">
            <a:extLst>
              <a:ext uri="{FF2B5EF4-FFF2-40B4-BE49-F238E27FC236}">
                <a16:creationId xmlns:a16="http://schemas.microsoft.com/office/drawing/2014/main" id="{9B38090F-3CAF-F841-A974-F78D0345CF11}"/>
              </a:ext>
            </a:extLst>
          </p:cNvPr>
          <p:cNvSpPr>
            <a:spLocks noGrp="1"/>
          </p:cNvSpPr>
          <p:nvPr>
            <p:ph type="body" sz="quarter" idx="13"/>
          </p:nvPr>
        </p:nvSpPr>
        <p:spPr>
          <a:xfrm>
            <a:off x="8234400" y="2051371"/>
            <a:ext cx="1132322" cy="1034129"/>
          </a:xfrm>
          <a:noFill/>
          <a:effectLst/>
        </p:spPr>
        <p:txBody>
          <a:bodyPr wrap="square" rtlCol="0">
            <a:spAutoFit/>
          </a:bodyPr>
          <a:lstStyle>
            <a:lvl1pPr marL="0" indent="0">
              <a:buNone/>
              <a:defRPr lang="en-US" sz="1800" dirty="0" smtClean="0">
                <a:solidFill>
                  <a:schemeClr val="accent3"/>
                </a:solidFill>
                <a:latin typeface="+mj-lt"/>
                <a:cs typeface="Arial" pitchFamily="34" charset="0"/>
              </a:defRPr>
            </a:lvl1pPr>
          </a:lstStyle>
          <a:p>
            <a:pPr marL="0" lvl="0" algn="ctr">
              <a:lnSpc>
                <a:spcPct val="85000"/>
              </a:lnSpc>
            </a:pPr>
            <a:r>
              <a:rPr lang="en-US"/>
              <a:t>Edit Master text styles</a:t>
            </a:r>
          </a:p>
        </p:txBody>
      </p:sp>
      <p:sp>
        <p:nvSpPr>
          <p:cNvPr id="103" name="Text Placeholder 100" descr="Text box">
            <a:extLst>
              <a:ext uri="{FF2B5EF4-FFF2-40B4-BE49-F238E27FC236}">
                <a16:creationId xmlns:a16="http://schemas.microsoft.com/office/drawing/2014/main" id="{E4617E9F-23AF-8D49-9539-24BBAABF4ABE}"/>
              </a:ext>
            </a:extLst>
          </p:cNvPr>
          <p:cNvSpPr>
            <a:spLocks noGrp="1"/>
          </p:cNvSpPr>
          <p:nvPr>
            <p:ph type="body" sz="quarter" idx="14"/>
          </p:nvPr>
        </p:nvSpPr>
        <p:spPr>
          <a:xfrm>
            <a:off x="6842474" y="2046692"/>
            <a:ext cx="1189722" cy="798680"/>
          </a:xfrm>
          <a:noFill/>
          <a:effectLst/>
        </p:spPr>
        <p:txBody>
          <a:bodyPr wrap="square" rtlCol="0">
            <a:spAutoFit/>
          </a:bodyPr>
          <a:lstStyle>
            <a:lvl1pPr marL="0" indent="0">
              <a:buNone/>
              <a:defRPr lang="en-US" sz="1800" dirty="0" smtClean="0">
                <a:solidFill>
                  <a:schemeClr val="accent3"/>
                </a:solidFill>
                <a:latin typeface="+mj-lt"/>
                <a:cs typeface="Arial" pitchFamily="34" charset="0"/>
              </a:defRPr>
            </a:lvl1pPr>
          </a:lstStyle>
          <a:p>
            <a:pPr marL="0" lvl="0" algn="ctr">
              <a:lnSpc>
                <a:spcPct val="85000"/>
              </a:lnSpc>
            </a:pPr>
            <a:r>
              <a:rPr lang="en-US"/>
              <a:t>Edit Master text styles</a:t>
            </a:r>
          </a:p>
        </p:txBody>
      </p:sp>
      <p:sp>
        <p:nvSpPr>
          <p:cNvPr id="104" name="Text Placeholder 100" descr="text box">
            <a:extLst>
              <a:ext uri="{FF2B5EF4-FFF2-40B4-BE49-F238E27FC236}">
                <a16:creationId xmlns:a16="http://schemas.microsoft.com/office/drawing/2014/main" id="{F7E9AC75-6194-F04A-B6CF-54AE161C3385}"/>
              </a:ext>
            </a:extLst>
          </p:cNvPr>
          <p:cNvSpPr>
            <a:spLocks noGrp="1"/>
          </p:cNvSpPr>
          <p:nvPr>
            <p:ph type="body" sz="quarter" idx="15"/>
          </p:nvPr>
        </p:nvSpPr>
        <p:spPr>
          <a:xfrm>
            <a:off x="5499264" y="2069489"/>
            <a:ext cx="1193470" cy="798680"/>
          </a:xfrm>
          <a:noFill/>
          <a:effectLst/>
        </p:spPr>
        <p:txBody>
          <a:bodyPr wrap="square" rtlCol="0">
            <a:spAutoFit/>
          </a:bodyPr>
          <a:lstStyle>
            <a:lvl1pPr marL="0" indent="0">
              <a:buNone/>
              <a:defRPr lang="en-US" sz="1800" dirty="0" smtClean="0">
                <a:solidFill>
                  <a:schemeClr val="accent3"/>
                </a:solidFill>
                <a:latin typeface="+mj-lt"/>
                <a:cs typeface="Arial" pitchFamily="34" charset="0"/>
              </a:defRPr>
            </a:lvl1pPr>
          </a:lstStyle>
          <a:p>
            <a:pPr marL="0" lvl="0" algn="ctr">
              <a:lnSpc>
                <a:spcPct val="85000"/>
              </a:lnSpc>
            </a:pPr>
            <a:r>
              <a:rPr lang="en-US"/>
              <a:t>Edit Master text styles</a:t>
            </a:r>
          </a:p>
        </p:txBody>
      </p:sp>
      <p:sp>
        <p:nvSpPr>
          <p:cNvPr id="105" name="Text Placeholder 100" descr="text box">
            <a:extLst>
              <a:ext uri="{FF2B5EF4-FFF2-40B4-BE49-F238E27FC236}">
                <a16:creationId xmlns:a16="http://schemas.microsoft.com/office/drawing/2014/main" id="{554E35FD-206C-BF41-B9EB-6F97D7087CE6}"/>
              </a:ext>
            </a:extLst>
          </p:cNvPr>
          <p:cNvSpPr>
            <a:spLocks noGrp="1"/>
          </p:cNvSpPr>
          <p:nvPr>
            <p:ph type="body" sz="quarter" idx="16"/>
          </p:nvPr>
        </p:nvSpPr>
        <p:spPr>
          <a:xfrm>
            <a:off x="4191000" y="2072996"/>
            <a:ext cx="1140565" cy="1034129"/>
          </a:xfrm>
          <a:noFill/>
          <a:effectLst/>
        </p:spPr>
        <p:txBody>
          <a:bodyPr wrap="square" rtlCol="0">
            <a:spAutoFit/>
          </a:bodyPr>
          <a:lstStyle>
            <a:lvl1pPr marL="0" indent="0">
              <a:buNone/>
              <a:defRPr lang="en-US" sz="1800" dirty="0" smtClean="0">
                <a:solidFill>
                  <a:schemeClr val="accent3"/>
                </a:solidFill>
                <a:latin typeface="+mj-lt"/>
                <a:cs typeface="Arial" pitchFamily="34" charset="0"/>
              </a:defRPr>
            </a:lvl1pPr>
          </a:lstStyle>
          <a:p>
            <a:pPr marL="0" lvl="0" algn="ctr">
              <a:lnSpc>
                <a:spcPct val="85000"/>
              </a:lnSpc>
            </a:pPr>
            <a:r>
              <a:rPr lang="en-US"/>
              <a:t>Edit Master text styles</a:t>
            </a:r>
          </a:p>
        </p:txBody>
      </p:sp>
      <p:sp>
        <p:nvSpPr>
          <p:cNvPr id="107" name="Text Placeholder 106" descr=" Text box">
            <a:extLst>
              <a:ext uri="{FF2B5EF4-FFF2-40B4-BE49-F238E27FC236}">
                <a16:creationId xmlns:a16="http://schemas.microsoft.com/office/drawing/2014/main" id="{A4C15705-CE88-9042-ADC3-1241F3005403}"/>
              </a:ext>
            </a:extLst>
          </p:cNvPr>
          <p:cNvSpPr>
            <a:spLocks noGrp="1"/>
          </p:cNvSpPr>
          <p:nvPr>
            <p:ph type="body" sz="quarter" idx="17"/>
          </p:nvPr>
        </p:nvSpPr>
        <p:spPr>
          <a:xfrm>
            <a:off x="3761291" y="2834460"/>
            <a:ext cx="4669417" cy="388937"/>
          </a:xfrm>
          <a:noFill/>
          <a:ln w="9525">
            <a:noFill/>
            <a:miter lim="800000"/>
            <a:headEnd/>
            <a:tailEnd/>
          </a:ln>
        </p:spPr>
        <p:txBody>
          <a:bodyPr lIns="45720" tIns="18288" rIns="27432" bIns="18288"/>
          <a:lstStyle>
            <a:lvl1pPr marL="0" indent="0">
              <a:buNone/>
              <a:defRPr lang="en-US" sz="2000" dirty="0" smtClean="0">
                <a:solidFill>
                  <a:schemeClr val="bg1"/>
                </a:solidFill>
                <a:latin typeface="Arial Narrow" pitchFamily="34" charset="0"/>
              </a:defRPr>
            </a:lvl1pPr>
          </a:lstStyle>
          <a:p>
            <a:pPr marL="0" lvl="0" algn="ctr">
              <a:lnSpc>
                <a:spcPct val="85000"/>
              </a:lnSpc>
              <a:spcBef>
                <a:spcPts val="200"/>
              </a:spcBef>
            </a:pPr>
            <a:r>
              <a:rPr lang="en-US"/>
              <a:t>Edit Master text styles</a:t>
            </a:r>
          </a:p>
        </p:txBody>
      </p:sp>
      <p:sp>
        <p:nvSpPr>
          <p:cNvPr id="109" name="Text Placeholder 108" descr="Text Box">
            <a:extLst>
              <a:ext uri="{FF2B5EF4-FFF2-40B4-BE49-F238E27FC236}">
                <a16:creationId xmlns:a16="http://schemas.microsoft.com/office/drawing/2014/main" id="{AE5D18FB-F339-8349-BA8D-A557099B3EEC}"/>
              </a:ext>
            </a:extLst>
          </p:cNvPr>
          <p:cNvSpPr>
            <a:spLocks noGrp="1"/>
          </p:cNvSpPr>
          <p:nvPr>
            <p:ph type="body" sz="quarter" idx="18"/>
          </p:nvPr>
        </p:nvSpPr>
        <p:spPr>
          <a:xfrm>
            <a:off x="2076978" y="3326995"/>
            <a:ext cx="1392237" cy="485775"/>
          </a:xfrm>
          <a:noFill/>
          <a:ln w="9525">
            <a:noFill/>
            <a:miter lim="800000"/>
            <a:headEnd/>
            <a:tailEnd/>
          </a:ln>
        </p:spPr>
        <p:txBody>
          <a:bodyPr lIns="45720" tIns="18288" rIns="27432" bIns="18288"/>
          <a:lstStyle>
            <a:lvl1pPr marL="0" indent="0">
              <a:buNone/>
              <a:defRPr lang="en-US" sz="1400" dirty="0" smtClean="0">
                <a:solidFill>
                  <a:schemeClr val="bg1"/>
                </a:solidFill>
                <a:latin typeface="+mn-lt"/>
              </a:defRPr>
            </a:lvl1pPr>
          </a:lstStyle>
          <a:p>
            <a:pPr marL="0" lvl="0" algn="ctr">
              <a:lnSpc>
                <a:spcPct val="85000"/>
              </a:lnSpc>
              <a:spcBef>
                <a:spcPts val="200"/>
              </a:spcBef>
            </a:pPr>
            <a:r>
              <a:rPr lang="en-US"/>
              <a:t>Edit Master text styles</a:t>
            </a:r>
          </a:p>
        </p:txBody>
      </p:sp>
      <p:sp>
        <p:nvSpPr>
          <p:cNvPr id="111" name="Text Placeholder 110" descr="Text box">
            <a:extLst>
              <a:ext uri="{FF2B5EF4-FFF2-40B4-BE49-F238E27FC236}">
                <a16:creationId xmlns:a16="http://schemas.microsoft.com/office/drawing/2014/main" id="{9E1448C0-3176-6F42-A338-DAD0D4AE4C12}"/>
              </a:ext>
            </a:extLst>
          </p:cNvPr>
          <p:cNvSpPr>
            <a:spLocks noGrp="1"/>
          </p:cNvSpPr>
          <p:nvPr>
            <p:ph type="body" sz="quarter" idx="19"/>
          </p:nvPr>
        </p:nvSpPr>
        <p:spPr>
          <a:xfrm>
            <a:off x="2076978" y="4079957"/>
            <a:ext cx="1392237" cy="415925"/>
          </a:xfrm>
        </p:spPr>
        <p:txBody>
          <a:bodyPr>
            <a:normAutofit/>
          </a:bodyPr>
          <a:lstStyle>
            <a:lvl1pPr>
              <a:defRPr sz="1100">
                <a:solidFill>
                  <a:schemeClr val="bg1"/>
                </a:solidFill>
                <a:latin typeface="+mn-lt"/>
                <a:cs typeface="Arial" panose="020B0604020202020204" pitchFamily="34" charset="0"/>
              </a:defRPr>
            </a:lvl1pPr>
          </a:lstStyle>
          <a:p>
            <a:pPr lvl="0"/>
            <a:r>
              <a:rPr lang="en-US"/>
              <a:t>Edit Master text styles</a:t>
            </a:r>
          </a:p>
        </p:txBody>
      </p:sp>
      <p:sp>
        <p:nvSpPr>
          <p:cNvPr id="112" name="Text Placeholder 108" descr="Text box">
            <a:extLst>
              <a:ext uri="{FF2B5EF4-FFF2-40B4-BE49-F238E27FC236}">
                <a16:creationId xmlns:a16="http://schemas.microsoft.com/office/drawing/2014/main" id="{B985123A-87E5-DC4B-989A-58D92794B6C8}"/>
              </a:ext>
            </a:extLst>
          </p:cNvPr>
          <p:cNvSpPr>
            <a:spLocks noGrp="1"/>
          </p:cNvSpPr>
          <p:nvPr>
            <p:ph type="body" sz="quarter" idx="20"/>
          </p:nvPr>
        </p:nvSpPr>
        <p:spPr>
          <a:xfrm>
            <a:off x="3752561" y="3326216"/>
            <a:ext cx="1392237" cy="485775"/>
          </a:xfrm>
          <a:noFill/>
          <a:ln w="9525">
            <a:noFill/>
            <a:miter lim="800000"/>
            <a:headEnd/>
            <a:tailEnd/>
          </a:ln>
        </p:spPr>
        <p:txBody>
          <a:bodyPr lIns="45720" tIns="18288" rIns="27432" bIns="18288"/>
          <a:lstStyle>
            <a:lvl1pPr marL="0" indent="0">
              <a:buNone/>
              <a:defRPr lang="en-US" sz="1400" dirty="0" smtClean="0">
                <a:solidFill>
                  <a:schemeClr val="bg1"/>
                </a:solidFill>
                <a:latin typeface="+mn-lt"/>
              </a:defRPr>
            </a:lvl1pPr>
          </a:lstStyle>
          <a:p>
            <a:pPr marL="0" lvl="0" algn="ctr">
              <a:lnSpc>
                <a:spcPct val="85000"/>
              </a:lnSpc>
              <a:spcBef>
                <a:spcPts val="200"/>
              </a:spcBef>
            </a:pPr>
            <a:r>
              <a:rPr lang="en-US"/>
              <a:t>Edit Master text styles</a:t>
            </a:r>
          </a:p>
        </p:txBody>
      </p:sp>
      <p:sp>
        <p:nvSpPr>
          <p:cNvPr id="113" name="Text Placeholder 110" descr="Text box">
            <a:extLst>
              <a:ext uri="{FF2B5EF4-FFF2-40B4-BE49-F238E27FC236}">
                <a16:creationId xmlns:a16="http://schemas.microsoft.com/office/drawing/2014/main" id="{74236739-013A-9949-A9C7-318126D409F7}"/>
              </a:ext>
            </a:extLst>
          </p:cNvPr>
          <p:cNvSpPr>
            <a:spLocks noGrp="1"/>
          </p:cNvSpPr>
          <p:nvPr>
            <p:ph type="body" sz="quarter" idx="21"/>
          </p:nvPr>
        </p:nvSpPr>
        <p:spPr>
          <a:xfrm>
            <a:off x="3752561" y="4079178"/>
            <a:ext cx="1392237" cy="415925"/>
          </a:xfrm>
        </p:spPr>
        <p:txBody>
          <a:bodyPr>
            <a:normAutofit/>
          </a:bodyPr>
          <a:lstStyle>
            <a:lvl1pPr>
              <a:defRPr sz="1100">
                <a:solidFill>
                  <a:schemeClr val="bg1"/>
                </a:solidFill>
                <a:latin typeface="+mn-lt"/>
                <a:cs typeface="Arial" panose="020B0604020202020204" pitchFamily="34" charset="0"/>
              </a:defRPr>
            </a:lvl1pPr>
          </a:lstStyle>
          <a:p>
            <a:pPr lvl="0"/>
            <a:r>
              <a:rPr lang="en-US"/>
              <a:t>Edit Master text styles</a:t>
            </a:r>
          </a:p>
        </p:txBody>
      </p:sp>
      <p:sp>
        <p:nvSpPr>
          <p:cNvPr id="114" name="Text Placeholder 108" descr="Text box">
            <a:extLst>
              <a:ext uri="{FF2B5EF4-FFF2-40B4-BE49-F238E27FC236}">
                <a16:creationId xmlns:a16="http://schemas.microsoft.com/office/drawing/2014/main" id="{FC1C7E87-8626-7946-9E4A-BC6776E05CD9}"/>
              </a:ext>
            </a:extLst>
          </p:cNvPr>
          <p:cNvSpPr>
            <a:spLocks noGrp="1"/>
          </p:cNvSpPr>
          <p:nvPr>
            <p:ph type="body" sz="quarter" idx="22"/>
          </p:nvPr>
        </p:nvSpPr>
        <p:spPr>
          <a:xfrm>
            <a:off x="5401305" y="3326216"/>
            <a:ext cx="1392237" cy="485775"/>
          </a:xfrm>
          <a:noFill/>
          <a:ln w="9525">
            <a:noFill/>
            <a:miter lim="800000"/>
            <a:headEnd/>
            <a:tailEnd/>
          </a:ln>
        </p:spPr>
        <p:txBody>
          <a:bodyPr lIns="45720" tIns="18288" rIns="27432" bIns="18288"/>
          <a:lstStyle>
            <a:lvl1pPr marL="0" indent="0">
              <a:buNone/>
              <a:defRPr lang="en-US" sz="1400" dirty="0" smtClean="0">
                <a:solidFill>
                  <a:schemeClr val="bg1"/>
                </a:solidFill>
                <a:latin typeface="+mn-lt"/>
              </a:defRPr>
            </a:lvl1pPr>
          </a:lstStyle>
          <a:p>
            <a:pPr marL="0" lvl="0" algn="ctr">
              <a:lnSpc>
                <a:spcPct val="85000"/>
              </a:lnSpc>
              <a:spcBef>
                <a:spcPts val="200"/>
              </a:spcBef>
            </a:pPr>
            <a:r>
              <a:rPr lang="en-US"/>
              <a:t>Edit Master text styles</a:t>
            </a:r>
          </a:p>
        </p:txBody>
      </p:sp>
      <p:sp>
        <p:nvSpPr>
          <p:cNvPr id="115" name="Text Placeholder 110" descr="Text box">
            <a:extLst>
              <a:ext uri="{FF2B5EF4-FFF2-40B4-BE49-F238E27FC236}">
                <a16:creationId xmlns:a16="http://schemas.microsoft.com/office/drawing/2014/main" id="{1798586C-C83E-CC4B-99E0-D33027259AEF}"/>
              </a:ext>
            </a:extLst>
          </p:cNvPr>
          <p:cNvSpPr>
            <a:spLocks noGrp="1"/>
          </p:cNvSpPr>
          <p:nvPr>
            <p:ph type="body" sz="quarter" idx="23"/>
          </p:nvPr>
        </p:nvSpPr>
        <p:spPr>
          <a:xfrm>
            <a:off x="5401305" y="4079178"/>
            <a:ext cx="1392237" cy="415925"/>
          </a:xfrm>
        </p:spPr>
        <p:txBody>
          <a:bodyPr>
            <a:normAutofit/>
          </a:bodyPr>
          <a:lstStyle>
            <a:lvl1pPr>
              <a:defRPr sz="1100">
                <a:solidFill>
                  <a:schemeClr val="bg1"/>
                </a:solidFill>
                <a:latin typeface="+mn-lt"/>
                <a:cs typeface="Arial" panose="020B0604020202020204" pitchFamily="34" charset="0"/>
              </a:defRPr>
            </a:lvl1pPr>
          </a:lstStyle>
          <a:p>
            <a:pPr lvl="0"/>
            <a:r>
              <a:rPr lang="en-US"/>
              <a:t>Edit Master text styles</a:t>
            </a:r>
          </a:p>
        </p:txBody>
      </p:sp>
      <p:sp>
        <p:nvSpPr>
          <p:cNvPr id="116" name="Text Placeholder 108" descr="Text box">
            <a:extLst>
              <a:ext uri="{FF2B5EF4-FFF2-40B4-BE49-F238E27FC236}">
                <a16:creationId xmlns:a16="http://schemas.microsoft.com/office/drawing/2014/main" id="{F0161531-C4E6-994E-9FE0-312034CBC58F}"/>
              </a:ext>
            </a:extLst>
          </p:cNvPr>
          <p:cNvSpPr>
            <a:spLocks noGrp="1"/>
          </p:cNvSpPr>
          <p:nvPr>
            <p:ph type="body" sz="quarter" idx="24"/>
          </p:nvPr>
        </p:nvSpPr>
        <p:spPr>
          <a:xfrm>
            <a:off x="7095539" y="3331612"/>
            <a:ext cx="1392237" cy="485775"/>
          </a:xfrm>
          <a:noFill/>
          <a:ln w="9525">
            <a:noFill/>
            <a:miter lim="800000"/>
            <a:headEnd/>
            <a:tailEnd/>
          </a:ln>
        </p:spPr>
        <p:txBody>
          <a:bodyPr lIns="45720" tIns="18288" rIns="27432" bIns="18288"/>
          <a:lstStyle>
            <a:lvl1pPr marL="0" indent="0">
              <a:buNone/>
              <a:defRPr lang="en-US" sz="1400" dirty="0" smtClean="0">
                <a:solidFill>
                  <a:schemeClr val="bg1"/>
                </a:solidFill>
                <a:latin typeface="+mn-lt"/>
              </a:defRPr>
            </a:lvl1pPr>
          </a:lstStyle>
          <a:p>
            <a:pPr marL="0" lvl="0" algn="ctr">
              <a:lnSpc>
                <a:spcPct val="85000"/>
              </a:lnSpc>
              <a:spcBef>
                <a:spcPts val="200"/>
              </a:spcBef>
            </a:pPr>
            <a:r>
              <a:rPr lang="en-US"/>
              <a:t>Edit Master text styles</a:t>
            </a:r>
          </a:p>
        </p:txBody>
      </p:sp>
      <p:sp>
        <p:nvSpPr>
          <p:cNvPr id="117" name="Text Placeholder 110" descr="Text box">
            <a:extLst>
              <a:ext uri="{FF2B5EF4-FFF2-40B4-BE49-F238E27FC236}">
                <a16:creationId xmlns:a16="http://schemas.microsoft.com/office/drawing/2014/main" id="{99A1E986-B248-444C-9950-1B02916C8782}"/>
              </a:ext>
            </a:extLst>
          </p:cNvPr>
          <p:cNvSpPr>
            <a:spLocks noGrp="1"/>
          </p:cNvSpPr>
          <p:nvPr>
            <p:ph type="body" sz="quarter" idx="25"/>
          </p:nvPr>
        </p:nvSpPr>
        <p:spPr>
          <a:xfrm>
            <a:off x="7095539" y="4084574"/>
            <a:ext cx="1392237" cy="415925"/>
          </a:xfrm>
        </p:spPr>
        <p:txBody>
          <a:bodyPr>
            <a:normAutofit/>
          </a:bodyPr>
          <a:lstStyle>
            <a:lvl1pPr>
              <a:defRPr sz="1100">
                <a:solidFill>
                  <a:schemeClr val="bg1"/>
                </a:solidFill>
                <a:latin typeface="+mn-lt"/>
                <a:cs typeface="Arial" panose="020B0604020202020204" pitchFamily="34" charset="0"/>
              </a:defRPr>
            </a:lvl1pPr>
          </a:lstStyle>
          <a:p>
            <a:pPr lvl="0"/>
            <a:r>
              <a:rPr lang="en-US"/>
              <a:t>Edit Master text styles</a:t>
            </a:r>
          </a:p>
        </p:txBody>
      </p:sp>
      <p:sp>
        <p:nvSpPr>
          <p:cNvPr id="119" name="Text Placeholder 108" descr="Text box">
            <a:extLst>
              <a:ext uri="{FF2B5EF4-FFF2-40B4-BE49-F238E27FC236}">
                <a16:creationId xmlns:a16="http://schemas.microsoft.com/office/drawing/2014/main" id="{105E1231-DC5D-D445-8C17-ADAF697D0463}"/>
              </a:ext>
            </a:extLst>
          </p:cNvPr>
          <p:cNvSpPr>
            <a:spLocks noGrp="1"/>
          </p:cNvSpPr>
          <p:nvPr>
            <p:ph type="body" sz="quarter" idx="26"/>
          </p:nvPr>
        </p:nvSpPr>
        <p:spPr>
          <a:xfrm>
            <a:off x="8784125" y="3315736"/>
            <a:ext cx="1392237" cy="485775"/>
          </a:xfrm>
          <a:noFill/>
          <a:ln w="9525">
            <a:noFill/>
            <a:miter lim="800000"/>
            <a:headEnd/>
            <a:tailEnd/>
          </a:ln>
        </p:spPr>
        <p:txBody>
          <a:bodyPr lIns="45720" tIns="18288" rIns="27432" bIns="18288"/>
          <a:lstStyle>
            <a:lvl1pPr marL="0" indent="0">
              <a:buNone/>
              <a:defRPr lang="en-US" sz="1400" dirty="0" smtClean="0">
                <a:solidFill>
                  <a:schemeClr val="bg1"/>
                </a:solidFill>
                <a:latin typeface="+mn-lt"/>
              </a:defRPr>
            </a:lvl1pPr>
          </a:lstStyle>
          <a:p>
            <a:pPr marL="0" lvl="0" algn="ctr">
              <a:lnSpc>
                <a:spcPct val="85000"/>
              </a:lnSpc>
              <a:spcBef>
                <a:spcPts val="200"/>
              </a:spcBef>
            </a:pPr>
            <a:r>
              <a:rPr lang="en-US"/>
              <a:t>Edit Master text styles</a:t>
            </a:r>
          </a:p>
        </p:txBody>
      </p:sp>
      <p:sp>
        <p:nvSpPr>
          <p:cNvPr id="120" name="Text Placeholder 110" descr="Text box">
            <a:extLst>
              <a:ext uri="{FF2B5EF4-FFF2-40B4-BE49-F238E27FC236}">
                <a16:creationId xmlns:a16="http://schemas.microsoft.com/office/drawing/2014/main" id="{B6A8FC80-CA12-9A49-8315-EB290BB48883}"/>
              </a:ext>
            </a:extLst>
          </p:cNvPr>
          <p:cNvSpPr>
            <a:spLocks noGrp="1"/>
          </p:cNvSpPr>
          <p:nvPr>
            <p:ph type="body" sz="quarter" idx="27"/>
          </p:nvPr>
        </p:nvSpPr>
        <p:spPr>
          <a:xfrm>
            <a:off x="8784125" y="4068698"/>
            <a:ext cx="1392237" cy="415925"/>
          </a:xfrm>
        </p:spPr>
        <p:txBody>
          <a:bodyPr>
            <a:normAutofit/>
          </a:bodyPr>
          <a:lstStyle>
            <a:lvl1pPr>
              <a:defRPr sz="1100">
                <a:solidFill>
                  <a:schemeClr val="bg1"/>
                </a:solidFill>
                <a:latin typeface="+mn-lt"/>
                <a:cs typeface="Arial" panose="020B0604020202020204" pitchFamily="34" charset="0"/>
              </a:defRPr>
            </a:lvl1pPr>
          </a:lstStyle>
          <a:p>
            <a:pPr lvl="0"/>
            <a:r>
              <a:rPr lang="en-US"/>
              <a:t>Edit Master text styles</a:t>
            </a:r>
          </a:p>
        </p:txBody>
      </p:sp>
      <p:sp>
        <p:nvSpPr>
          <p:cNvPr id="122" name="Text Placeholder 121" descr="Text box">
            <a:extLst>
              <a:ext uri="{FF2B5EF4-FFF2-40B4-BE49-F238E27FC236}">
                <a16:creationId xmlns:a16="http://schemas.microsoft.com/office/drawing/2014/main" id="{FAF3FE69-3C0F-644D-B93E-00AFA6BDAA92}"/>
              </a:ext>
            </a:extLst>
          </p:cNvPr>
          <p:cNvSpPr>
            <a:spLocks noGrp="1"/>
          </p:cNvSpPr>
          <p:nvPr>
            <p:ph type="body" sz="quarter" idx="28"/>
          </p:nvPr>
        </p:nvSpPr>
        <p:spPr>
          <a:xfrm>
            <a:off x="2482535" y="4767686"/>
            <a:ext cx="7086600" cy="482344"/>
          </a:xfrm>
          <a:noFill/>
          <a:ln w="9525">
            <a:noFill/>
            <a:miter lim="800000"/>
            <a:headEnd/>
            <a:tailEnd/>
          </a:ln>
        </p:spPr>
        <p:txBody>
          <a:bodyPr lIns="45720" tIns="18288" rIns="27432" bIns="18288"/>
          <a:lstStyle>
            <a:lvl1pPr marL="0" indent="0">
              <a:buNone/>
              <a:defRPr lang="en-US" sz="2000" dirty="0" smtClean="0">
                <a:solidFill>
                  <a:srgbClr val="FFFFFF"/>
                </a:solidFill>
                <a:latin typeface="+mj-lt"/>
              </a:defRPr>
            </a:lvl1pPr>
          </a:lstStyle>
          <a:p>
            <a:pPr marL="0" lvl="0" algn="ctr">
              <a:lnSpc>
                <a:spcPct val="85000"/>
              </a:lnSpc>
              <a:spcBef>
                <a:spcPts val="200"/>
              </a:spcBef>
            </a:pPr>
            <a:r>
              <a:rPr lang="en-US"/>
              <a:t>Edit Master text styles</a:t>
            </a:r>
          </a:p>
        </p:txBody>
      </p:sp>
      <p:sp>
        <p:nvSpPr>
          <p:cNvPr id="126" name="Text Placeholder 125">
            <a:extLst>
              <a:ext uri="{FF2B5EF4-FFF2-40B4-BE49-F238E27FC236}">
                <a16:creationId xmlns:a16="http://schemas.microsoft.com/office/drawing/2014/main" id="{0070F612-ECDA-EA42-87EC-5B37602F68FC}"/>
              </a:ext>
            </a:extLst>
          </p:cNvPr>
          <p:cNvSpPr>
            <a:spLocks noGrp="1"/>
          </p:cNvSpPr>
          <p:nvPr>
            <p:ph type="body" sz="quarter" idx="29"/>
          </p:nvPr>
        </p:nvSpPr>
        <p:spPr>
          <a:xfrm>
            <a:off x="3048000" y="6497248"/>
            <a:ext cx="6096000" cy="244682"/>
          </a:xfrm>
          <a:noFill/>
        </p:spPr>
        <p:txBody>
          <a:bodyPr wrap="square" rtlCol="0">
            <a:spAutoFit/>
          </a:bodyPr>
          <a:lstStyle>
            <a:lvl1pPr marL="0" indent="0">
              <a:buNone/>
              <a:defRPr lang="en-US" sz="1100" dirty="0" smtClean="0">
                <a:solidFill>
                  <a:srgbClr val="B2B2B2"/>
                </a:solidFill>
                <a:latin typeface="+mj-lt"/>
                <a:cs typeface="Arial"/>
              </a:defRPr>
            </a:lvl1pPr>
          </a:lstStyle>
          <a:p>
            <a:pPr marL="0" lvl="0" algn="ctr"/>
            <a:r>
              <a:rPr lang="en-US"/>
              <a:t>Edit Master text styles</a:t>
            </a:r>
          </a:p>
        </p:txBody>
      </p:sp>
      <p:sp>
        <p:nvSpPr>
          <p:cNvPr id="2" name="Title 1" descr="Title text box">
            <a:extLst>
              <a:ext uri="{FF2B5EF4-FFF2-40B4-BE49-F238E27FC236}">
                <a16:creationId xmlns:a16="http://schemas.microsoft.com/office/drawing/2014/main" id="{6DD72F4B-6455-4FCA-936A-7172919E6FD3}"/>
              </a:ext>
            </a:extLst>
          </p:cNvPr>
          <p:cNvSpPr>
            <a:spLocks noGrp="1"/>
          </p:cNvSpPr>
          <p:nvPr>
            <p:ph type="title"/>
          </p:nvPr>
        </p:nvSpPr>
        <p:spPr>
          <a:xfrm>
            <a:off x="990600" y="76200"/>
            <a:ext cx="10437954" cy="1035144"/>
          </a:xfrm>
        </p:spPr>
        <p:txBody>
          <a:bodyPr>
            <a:normAutofit/>
          </a:bodyPr>
          <a:lstStyle>
            <a:lvl1pPr algn="ctr">
              <a:defRPr sz="48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12368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EF66E864-D63D-4EAB-A526-3687C6B4E640}" type="datetime1">
              <a:rPr lang="en-GB" smtClean="0"/>
              <a:t>06/02/2023</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dirty="0"/>
          </a:p>
        </p:txBody>
      </p:sp>
      <p:sp>
        <p:nvSpPr>
          <p:cNvPr id="7" name="Text Placeholder 6">
            <a:extLst>
              <a:ext uri="{FF2B5EF4-FFF2-40B4-BE49-F238E27FC236}">
                <a16:creationId xmlns:a16="http://schemas.microsoft.com/office/drawing/2014/main" id="{8B70C4EB-5D17-4F41-B619-D37F87CDE5BC}"/>
              </a:ext>
            </a:extLst>
          </p:cNvPr>
          <p:cNvSpPr>
            <a:spLocks noGrp="1"/>
          </p:cNvSpPr>
          <p:nvPr>
            <p:ph type="body" sz="quarter" idx="13"/>
          </p:nvPr>
        </p:nvSpPr>
        <p:spPr>
          <a:xfrm>
            <a:off x="2247900" y="2247900"/>
            <a:ext cx="7696200" cy="2362200"/>
          </a:xfrm>
        </p:spPr>
        <p:txBody>
          <a:bodyPr anchor="ctr">
            <a:normAutofit/>
          </a:bodyPr>
          <a:lstStyle>
            <a:lvl1pPr marL="0" indent="0" algn="ctr">
              <a:buNone/>
              <a:defRPr sz="3600" b="1">
                <a:latin typeface="Arial" panose="020B0604020202020204" pitchFamily="34" charset="0"/>
                <a:cs typeface="Arial" panose="020B0604020202020204" pitchFamily="34" charset="0"/>
              </a:defRPr>
            </a:lvl1pPr>
            <a:lvl2pPr marL="457200" indent="0">
              <a:buNone/>
              <a:defRPr/>
            </a:lvl2pPr>
          </a:lstStyle>
          <a:p>
            <a:pPr lvl="0"/>
            <a:r>
              <a:rPr lang="en-US"/>
              <a:t>Edit Master text styles</a:t>
            </a:r>
          </a:p>
        </p:txBody>
      </p:sp>
      <p:sp>
        <p:nvSpPr>
          <p:cNvPr id="8" name="Title 1" descr="Title text box">
            <a:extLst>
              <a:ext uri="{FF2B5EF4-FFF2-40B4-BE49-F238E27FC236}">
                <a16:creationId xmlns:a16="http://schemas.microsoft.com/office/drawing/2014/main" id="{F2EC2C19-CC35-44F1-A3F3-A132A0D5194B}"/>
              </a:ext>
            </a:extLst>
          </p:cNvPr>
          <p:cNvSpPr>
            <a:spLocks noGrp="1"/>
          </p:cNvSpPr>
          <p:nvPr>
            <p:ph type="title"/>
          </p:nvPr>
        </p:nvSpPr>
        <p:spPr>
          <a:xfrm>
            <a:off x="990600" y="76200"/>
            <a:ext cx="10437954" cy="1035144"/>
          </a:xfrm>
        </p:spPr>
        <p:txBody>
          <a:bodyPr>
            <a:normAutofit/>
          </a:bodyPr>
          <a:lstStyle>
            <a:lvl1pPr algn="ct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1068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5D6A46D-5E51-4D58-B539-E42D1F27A3BD}" type="datetime1">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FB51-2F15-4235-9C4B-CC635BDF6F66}" type="slidenum">
              <a:rPr lang="en-GB" smtClean="0"/>
              <a:t>‹#›</a:t>
            </a:fld>
            <a:endParaRPr lang="en-GB"/>
          </a:p>
        </p:txBody>
      </p:sp>
    </p:spTree>
    <p:extLst>
      <p:ext uri="{BB962C8B-B14F-4D97-AF65-F5344CB8AC3E}">
        <p14:creationId xmlns:p14="http://schemas.microsoft.com/office/powerpoint/2010/main" val="265162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01E7F-E76C-4956-BA5F-EDB80B5F6869}" type="datetime1">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FB51-2F15-4235-9C4B-CC635BDF6F66}" type="slidenum">
              <a:rPr lang="en-GB" smtClean="0"/>
              <a:t>‹#›</a:t>
            </a:fld>
            <a:endParaRPr lang="en-GB"/>
          </a:p>
        </p:txBody>
      </p:sp>
    </p:spTree>
    <p:extLst>
      <p:ext uri="{BB962C8B-B14F-4D97-AF65-F5344CB8AC3E}">
        <p14:creationId xmlns:p14="http://schemas.microsoft.com/office/powerpoint/2010/main" val="3505647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4135D-23A3-C046-88F7-CEDEADB63C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19BB48-8AB6-3049-AB8A-787D91EF4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62C87-5DEF-714A-A245-BAA525840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2EE12-A93C-4806-8A42-14D1B7FD9E10}" type="datetime1">
              <a:rPr lang="en-GB" smtClean="0"/>
              <a:t>06/02/2023</a:t>
            </a:fld>
            <a:endParaRPr lang="en-US" dirty="0"/>
          </a:p>
        </p:txBody>
      </p:sp>
      <p:sp>
        <p:nvSpPr>
          <p:cNvPr id="5" name="Footer Placeholder 4">
            <a:extLst>
              <a:ext uri="{FF2B5EF4-FFF2-40B4-BE49-F238E27FC236}">
                <a16:creationId xmlns:a16="http://schemas.microsoft.com/office/drawing/2014/main" id="{8DA5A673-ADE4-9F46-9EBC-D04EA4A7C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55A006-FBEB-134A-B2B3-1615BC94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FF591-E8F9-4C5E-A67C-1E87E0474E5D}" type="slidenum">
              <a:rPr lang="en-US" smtClean="0"/>
              <a:pPr/>
              <a:t>‹#›</a:t>
            </a:fld>
            <a:endParaRPr lang="en-US" dirty="0"/>
          </a:p>
        </p:txBody>
      </p:sp>
    </p:spTree>
    <p:extLst>
      <p:ext uri="{BB962C8B-B14F-4D97-AF65-F5344CB8AC3E}">
        <p14:creationId xmlns:p14="http://schemas.microsoft.com/office/powerpoint/2010/main" val="2928413709"/>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7" r:id="rId3"/>
    <p:sldLayoutId id="214748367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1.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0.emf"/><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1.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em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2.emf"/><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emf"/><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em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7.pn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link.springer.com/referencework/10.1007/978-3-319-73645-7" TargetMode="External"/><Relationship Id="rId11" Type="http://schemas.microsoft.com/office/2007/relationships/diagramDrawing" Target="../diagrams/drawing2.xml"/><Relationship Id="rId5" Type="http://schemas.openxmlformats.org/officeDocument/2006/relationships/image" Target="../media/image18.png"/><Relationship Id="rId10" Type="http://schemas.openxmlformats.org/officeDocument/2006/relationships/diagramColors" Target="../diagrams/colors2.xml"/><Relationship Id="rId4" Type="http://schemas.openxmlformats.org/officeDocument/2006/relationships/image" Target="../media/image1.jpe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emf"/><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240.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microsoft.com/office/2007/relationships/hdphoto" Target="../media/hdphoto1.wdp"/><Relationship Id="rId3" Type="http://schemas.openxmlformats.org/officeDocument/2006/relationships/image" Target="../media/image28.png"/><Relationship Id="rId7" Type="http://schemas.openxmlformats.org/officeDocument/2006/relationships/diagramLayout" Target="../diagrams/layout3.xml"/><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Data" Target="../diagrams/data3.xml"/><Relationship Id="rId11" Type="http://schemas.openxmlformats.org/officeDocument/2006/relationships/image" Target="../media/image30.png"/><Relationship Id="rId5" Type="http://schemas.openxmlformats.org/officeDocument/2006/relationships/image" Target="../media/image29.jpeg"/><Relationship Id="rId10" Type="http://schemas.microsoft.com/office/2007/relationships/diagramDrawing" Target="../diagrams/drawing3.xml"/><Relationship Id="rId4" Type="http://schemas.openxmlformats.org/officeDocument/2006/relationships/image" Target="../media/image23.png"/><Relationship Id="rId9" Type="http://schemas.openxmlformats.org/officeDocument/2006/relationships/diagramColors" Target="../diagrams/colors3.xml"/><Relationship Id="rId1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9381DB-1E59-4E8D-A191-FE867FA63C5D}"/>
              </a:ext>
            </a:extLst>
          </p:cNvPr>
          <p:cNvSpPr>
            <a:spLocks noGrp="1"/>
          </p:cNvSpPr>
          <p:nvPr>
            <p:ph type="ctrTitle"/>
          </p:nvPr>
        </p:nvSpPr>
        <p:spPr>
          <a:xfrm>
            <a:off x="762000" y="136524"/>
            <a:ext cx="10668000" cy="4740276"/>
          </a:xfrm>
        </p:spPr>
        <p:txBody>
          <a:bodyPr>
            <a:normAutofit fontScale="90000"/>
          </a:bodyPr>
          <a:lstStyle/>
          <a:p>
            <a:pPr algn="l"/>
            <a:br>
              <a:rPr lang="en-US" altLang="en-US" sz="2800" dirty="0"/>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r>
              <a:rPr lang="en-US" altLang="en-US" sz="4900" b="1" dirty="0">
                <a:solidFill>
                  <a:srgbClr val="CC0000"/>
                </a:solidFill>
                <a:ea typeface="Times New Roman" panose="02020603050405020304" pitchFamily="18" charset="0"/>
                <a:cs typeface="B Titr" panose="00000700000000000000" pitchFamily="2" charset="-78"/>
              </a:rPr>
              <a:t>Nutrient Recovery from Wastewater</a:t>
            </a:r>
            <a:br>
              <a:rPr lang="en-US" altLang="en-US" sz="2800" dirty="0">
                <a:solidFill>
                  <a:schemeClr val="accent1">
                    <a:lumMod val="75000"/>
                  </a:schemeClr>
                </a:solidFill>
                <a:latin typeface="Times New Roman" panose="02020603050405020304" pitchFamily="18" charset="0"/>
                <a:cs typeface="Times New Roman" panose="02020603050405020304" pitchFamily="18" charset="0"/>
              </a:rPr>
            </a:br>
            <a:br>
              <a:rPr lang="en-US" altLang="en-US" sz="2800" dirty="0">
                <a:solidFill>
                  <a:schemeClr val="accent1">
                    <a:lumMod val="75000"/>
                  </a:schemeClr>
                </a:solidFill>
                <a:latin typeface="Times New Roman" panose="02020603050405020304" pitchFamily="18" charset="0"/>
                <a:cs typeface="Times New Roman" panose="02020603050405020304" pitchFamily="18" charset="0"/>
              </a:rPr>
            </a:br>
            <a:r>
              <a:rPr lang="en-US" altLang="en-US" sz="2200" b="1" dirty="0">
                <a:solidFill>
                  <a:srgbClr val="C00000"/>
                </a:solidFill>
                <a:cs typeface="Times New Roman" panose="02020603050405020304" pitchFamily="18" charset="0"/>
              </a:rPr>
              <a:t>Life Cycle Assessment of</a:t>
            </a:r>
            <a:br>
              <a:rPr lang="en-US" altLang="en-US" sz="2800" b="1" dirty="0">
                <a:solidFill>
                  <a:srgbClr val="C00000"/>
                </a:solidFill>
                <a:cs typeface="Times New Roman" panose="02020603050405020304" pitchFamily="18" charset="0"/>
              </a:rPr>
            </a:br>
            <a:br>
              <a:rPr lang="en-US" altLang="en-US" sz="2800" dirty="0">
                <a:solidFill>
                  <a:schemeClr val="accent1">
                    <a:lumMod val="75000"/>
                  </a:schemeClr>
                </a:solidFill>
                <a:latin typeface="Times New Roman" panose="02020603050405020304" pitchFamily="18" charset="0"/>
                <a:cs typeface="Times New Roman" panose="02020603050405020304" pitchFamily="18" charset="0"/>
              </a:rPr>
            </a:br>
            <a:r>
              <a:rPr lang="en-AU" sz="2200" b="1" dirty="0">
                <a:solidFill>
                  <a:srgbClr val="C00000"/>
                </a:solidFill>
                <a:cs typeface="Times New Roman" panose="02020603050405020304" pitchFamily="18" charset="0"/>
              </a:rPr>
              <a:t>COMMERCIAL STRUVITE RECOVERY PLANTS</a:t>
            </a:r>
            <a:br>
              <a:rPr lang="en-AU" sz="1800" b="1" kern="1400" cap="all" dirty="0">
                <a:effectLst/>
                <a:latin typeface="Arial" panose="020B0604020202020204" pitchFamily="34" charset="0"/>
                <a:ea typeface="Times New Roman" panose="02020603050405020304" pitchFamily="18" charset="0"/>
                <a:cs typeface="Times New Roman" panose="02020603050405020304" pitchFamily="18" charset="0"/>
              </a:rPr>
            </a:br>
            <a:br>
              <a:rPr lang="en-US" altLang="en-US" sz="2800" dirty="0">
                <a:solidFill>
                  <a:srgbClr val="C00000"/>
                </a:solidFill>
                <a:latin typeface="Times New Roman" panose="02020603050405020304" pitchFamily="18" charset="0"/>
                <a:cs typeface="Times New Roman" panose="02020603050405020304" pitchFamily="18" charset="0"/>
              </a:rPr>
            </a:br>
            <a:br>
              <a:rPr lang="en-US" altLang="en-US" sz="2800" dirty="0"/>
            </a:br>
            <a:br>
              <a:rPr lang="en-US" altLang="en-US" sz="2700" dirty="0"/>
            </a:br>
            <a:br>
              <a:rPr lang="en-US" altLang="en-US" sz="2800" dirty="0"/>
            </a:br>
            <a:br>
              <a:rPr lang="en-US" altLang="en-US" sz="2800" dirty="0"/>
            </a:br>
            <a:endParaRPr lang="en-AU" sz="1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Title 4">
            <a:extLst>
              <a:ext uri="{FF2B5EF4-FFF2-40B4-BE49-F238E27FC236}">
                <a16:creationId xmlns:a16="http://schemas.microsoft.com/office/drawing/2014/main" id="{659381DB-1E59-4E8D-A191-FE867FA63C5D}"/>
              </a:ext>
            </a:extLst>
          </p:cNvPr>
          <p:cNvSpPr txBox="1">
            <a:spLocks/>
          </p:cNvSpPr>
          <p:nvPr/>
        </p:nvSpPr>
        <p:spPr>
          <a:xfrm>
            <a:off x="-900958" y="3155406"/>
            <a:ext cx="10287000" cy="1043834"/>
          </a:xfrm>
          <a:prstGeom prst="rect">
            <a:avLst/>
          </a:prstGeom>
        </p:spPr>
        <p:txBody>
          <a:bodyPr vert="horz" lIns="91440" tIns="45720" rIns="91440" bIns="45720" rtlCol="0" anchor="b">
            <a:normAutofit fontScale="2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br>
              <a:rPr lang="en-US" altLang="en-US" sz="3600" dirty="0">
                <a:solidFill>
                  <a:schemeClr val="accent6">
                    <a:lumMod val="75000"/>
                  </a:schemeClr>
                </a:solidFill>
              </a:rPr>
            </a:br>
            <a:br>
              <a:rPr lang="en-US" altLang="en-US" sz="3600" dirty="0">
                <a:solidFill>
                  <a:schemeClr val="accent6">
                    <a:lumMod val="75000"/>
                  </a:schemeClr>
                </a:solidFill>
                <a:latin typeface="Times New Roman" panose="02020603050405020304" pitchFamily="18" charset="0"/>
                <a:cs typeface="Times New Roman" panose="02020603050405020304" pitchFamily="18" charset="0"/>
              </a:rPr>
            </a:br>
            <a:r>
              <a:rPr lang="en-US" altLang="en-US" sz="12800" b="1" dirty="0">
                <a:solidFill>
                  <a:schemeClr val="accent6">
                    <a:lumMod val="75000"/>
                  </a:schemeClr>
                </a:solidFill>
                <a:latin typeface="Times New Roman" panose="02020603050405020304" pitchFamily="18" charset="0"/>
                <a:ea typeface="Times New Roman" panose="02020603050405020304" pitchFamily="18" charset="0"/>
                <a:cs typeface="B Titr" panose="00000700000000000000" pitchFamily="2" charset="-78"/>
              </a:rPr>
              <a:t>S. Soltani, </a:t>
            </a:r>
            <a:r>
              <a:rPr lang="en-US" altLang="en-US" sz="11200" b="1" dirty="0">
                <a:solidFill>
                  <a:srgbClr val="8FC36B"/>
                </a:solidFill>
                <a:latin typeface="Times New Roman" panose="02020603050405020304" pitchFamily="18" charset="0"/>
                <a:ea typeface="Times New Roman" panose="02020603050405020304" pitchFamily="18" charset="0"/>
                <a:cs typeface="B Titr" panose="00000700000000000000" pitchFamily="2" charset="-78"/>
              </a:rPr>
              <a:t>X. Gao, F. Xia, Ph. A. Schneider</a:t>
            </a:r>
          </a:p>
          <a:p>
            <a:br>
              <a:rPr lang="en-US" altLang="en-US" sz="9600" dirty="0"/>
            </a:br>
            <a:endParaRPr lang="en-AU" sz="2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44CFB51-2F15-4235-9C4B-CC635BDF6F66}" type="slidenum">
              <a:rPr lang="en-GB" smtClean="0"/>
              <a:t>1</a:t>
            </a:fld>
            <a:endParaRPr lang="en-GB"/>
          </a:p>
        </p:txBody>
      </p:sp>
      <p:pic>
        <p:nvPicPr>
          <p:cNvPr id="4" name="Picture 3">
            <a:extLst>
              <a:ext uri="{FF2B5EF4-FFF2-40B4-BE49-F238E27FC236}">
                <a16:creationId xmlns:a16="http://schemas.microsoft.com/office/drawing/2014/main" id="{66DE691C-F8A3-61C0-81A0-AAE5BD5C2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91800" y="0"/>
            <a:ext cx="1499897" cy="6311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FB19C66-AE3B-4DCB-9372-63E22B45479B}"/>
              </a:ext>
            </a:extLst>
          </p:cNvPr>
          <p:cNvPicPr>
            <a:picLocks noChangeAspect="1"/>
          </p:cNvPicPr>
          <p:nvPr/>
        </p:nvPicPr>
        <p:blipFill>
          <a:blip r:embed="rId4"/>
          <a:stretch>
            <a:fillRect/>
          </a:stretch>
        </p:blipFill>
        <p:spPr>
          <a:xfrm>
            <a:off x="9067800" y="4876800"/>
            <a:ext cx="2466287" cy="1595831"/>
          </a:xfrm>
          <a:prstGeom prst="rect">
            <a:avLst/>
          </a:prstGeom>
        </p:spPr>
      </p:pic>
      <p:pic>
        <p:nvPicPr>
          <p:cNvPr id="10" name="Picture 9">
            <a:extLst>
              <a:ext uri="{FF2B5EF4-FFF2-40B4-BE49-F238E27FC236}">
                <a16:creationId xmlns:a16="http://schemas.microsoft.com/office/drawing/2014/main" id="{9360226A-8970-42A2-5B8D-88337B81D23A}"/>
              </a:ext>
            </a:extLst>
          </p:cNvPr>
          <p:cNvPicPr>
            <a:picLocks noChangeAspect="1"/>
          </p:cNvPicPr>
          <p:nvPr/>
        </p:nvPicPr>
        <p:blipFill>
          <a:blip r:embed="rId5"/>
          <a:stretch>
            <a:fillRect/>
          </a:stretch>
        </p:blipFill>
        <p:spPr>
          <a:xfrm>
            <a:off x="0" y="4634956"/>
            <a:ext cx="8485084" cy="2232917"/>
          </a:xfrm>
          <a:prstGeom prst="rect">
            <a:avLst/>
          </a:prstGeom>
        </p:spPr>
      </p:pic>
    </p:spTree>
    <p:extLst>
      <p:ext uri="{BB962C8B-B14F-4D97-AF65-F5344CB8AC3E}">
        <p14:creationId xmlns:p14="http://schemas.microsoft.com/office/powerpoint/2010/main" val="137784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edThinLine.wmf">
            <a:extLst>
              <a:ext uri="{FF2B5EF4-FFF2-40B4-BE49-F238E27FC236}">
                <a16:creationId xmlns:a16="http://schemas.microsoft.com/office/drawing/2014/main" id="{1A67BF19-16ED-4BAD-B8F9-1F9B4CBDE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903790" y="1219200"/>
            <a:ext cx="10183906" cy="53197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24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Selection and Implementation of Effective Technology</a:t>
            </a:r>
          </a:p>
          <a:p>
            <a:pPr marL="0" indent="0" algn="just">
              <a:buNone/>
            </a:pPr>
            <a:endParaRPr lang="en-US" sz="24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There are increasing concerns towards the environmental aspects and sustainability of struvite precipitation process.</a:t>
            </a:r>
          </a:p>
          <a:p>
            <a:pPr algn="just">
              <a:buFont typeface="Wingdings" panose="05000000000000000000" pitchFamily="2" charset="2"/>
              <a:buChar char="§"/>
            </a:pP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Most previous LCA studies focused on positive impacts of struvite recovery on the overall environmental performance of the whole system and the footprints of the struvite itself are not presented. </a:t>
            </a:r>
          </a:p>
          <a:p>
            <a:pPr algn="just">
              <a:buFont typeface="Wingdings" panose="05000000000000000000" pitchFamily="2" charset="2"/>
              <a:buChar char="§"/>
            </a:pP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The objective of this study was to determine to which extent different technologies for resource recovery from wastewater affect the environment during their life cycle.</a:t>
            </a:r>
          </a:p>
          <a:p>
            <a:pPr marL="0" indent="0" algn="just">
              <a:buNone/>
            </a:pP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Phosnix, Ostara’s Pearl, Multiform, Phospaq and NuReSys</a:t>
            </a: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44CFB51-2F15-4235-9C4B-CC635BDF6F66}" type="slidenum">
              <a:rPr lang="en-GB" smtClean="0"/>
              <a:t>10</a:t>
            </a:fld>
            <a:endParaRPr lang="en-GB"/>
          </a:p>
        </p:txBody>
      </p:sp>
      <p:pic>
        <p:nvPicPr>
          <p:cNvPr id="6" name="Picture 5">
            <a:extLst>
              <a:ext uri="{FF2B5EF4-FFF2-40B4-BE49-F238E27FC236}">
                <a16:creationId xmlns:a16="http://schemas.microsoft.com/office/drawing/2014/main" id="{C5451F9A-188C-D3AD-4AFF-1F06A84829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6CB90FD-815E-774C-357A-B0B770A6CC6A}"/>
              </a:ext>
            </a:extLst>
          </p:cNvPr>
          <p:cNvSpPr txBox="1">
            <a:spLocks/>
          </p:cNvSpPr>
          <p:nvPr/>
        </p:nvSpPr>
        <p:spPr>
          <a:xfrm>
            <a:off x="838200" y="496402"/>
            <a:ext cx="9507071" cy="6224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Challenges </a:t>
            </a:r>
            <a:r>
              <a:rPr lang="en-US" sz="2400" b="1" dirty="0">
                <a:solidFill>
                  <a:srgbClr val="C00000"/>
                </a:solidFill>
                <a:latin typeface="Times New Roman" panose="02020603050405020304" pitchFamily="18" charset="0"/>
                <a:cs typeface="B Titr" panose="00000700000000000000" pitchFamily="2" charset="-78"/>
              </a:rPr>
              <a:t>for</a:t>
            </a:r>
          </a:p>
        </p:txBody>
      </p:sp>
    </p:spTree>
    <p:extLst>
      <p:ext uri="{BB962C8B-B14F-4D97-AF65-F5344CB8AC3E}">
        <p14:creationId xmlns:p14="http://schemas.microsoft.com/office/powerpoint/2010/main" val="331426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27737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Possible Locations for Struvite Recovery in WWTP</a:t>
            </a:r>
          </a:p>
        </p:txBody>
      </p:sp>
      <p:sp>
        <p:nvSpPr>
          <p:cNvPr id="3" name="Slide Number Placeholder 2"/>
          <p:cNvSpPr>
            <a:spLocks noGrp="1"/>
          </p:cNvSpPr>
          <p:nvPr>
            <p:ph type="sldNum" sz="quarter" idx="12"/>
          </p:nvPr>
        </p:nvSpPr>
        <p:spPr/>
        <p:txBody>
          <a:bodyPr/>
          <a:lstStyle/>
          <a:p>
            <a:fld id="{D44CFB51-2F15-4235-9C4B-CC635BDF6F66}" type="slidenum">
              <a:rPr lang="en-GB" smtClean="0"/>
              <a:t>11</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rospects and Issues of Phosphorus Recovery as Struvite from Waste Streams  | SpringerLink">
            <a:extLst>
              <a:ext uri="{FF2B5EF4-FFF2-40B4-BE49-F238E27FC236}">
                <a16:creationId xmlns:a16="http://schemas.microsoft.com/office/drawing/2014/main" id="{D4A8B0E4-BFD9-72ED-7F38-0992365E0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708" y="987053"/>
            <a:ext cx="9214584" cy="55320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6EE4EA-1897-E615-48BD-1C97A9E9DB0A}"/>
              </a:ext>
            </a:extLst>
          </p:cNvPr>
          <p:cNvSpPr/>
          <p:nvPr/>
        </p:nvSpPr>
        <p:spPr>
          <a:xfrm>
            <a:off x="533400" y="6581001"/>
            <a:ext cx="1370888" cy="276999"/>
          </a:xfrm>
          <a:prstGeom prst="rect">
            <a:avLst/>
          </a:prstGeom>
        </p:spPr>
        <p:txBody>
          <a:bodyPr wrap="none">
            <a:spAutoFit/>
          </a:bodyPr>
          <a:lstStyle/>
          <a:p>
            <a:r>
              <a:rPr lang="en-US" sz="1200" dirty="0"/>
              <a:t>Ketaki et al. 2018</a:t>
            </a:r>
            <a:endParaRPr lang="en-US" dirty="0"/>
          </a:p>
        </p:txBody>
      </p:sp>
      <p:sp>
        <p:nvSpPr>
          <p:cNvPr id="8" name="Arrow: Down 7">
            <a:extLst>
              <a:ext uri="{FF2B5EF4-FFF2-40B4-BE49-F238E27FC236}">
                <a16:creationId xmlns:a16="http://schemas.microsoft.com/office/drawing/2014/main" id="{4BB48D77-678D-2909-E535-61CE68941918}"/>
              </a:ext>
            </a:extLst>
          </p:cNvPr>
          <p:cNvSpPr/>
          <p:nvPr/>
        </p:nvSpPr>
        <p:spPr>
          <a:xfrm>
            <a:off x="4343400" y="3962400"/>
            <a:ext cx="304800" cy="457200"/>
          </a:xfrm>
          <a:prstGeom prst="down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Down 8">
            <a:extLst>
              <a:ext uri="{FF2B5EF4-FFF2-40B4-BE49-F238E27FC236}">
                <a16:creationId xmlns:a16="http://schemas.microsoft.com/office/drawing/2014/main" id="{4288042C-6262-1F49-62FD-362420E37B2B}"/>
              </a:ext>
            </a:extLst>
          </p:cNvPr>
          <p:cNvSpPr/>
          <p:nvPr/>
        </p:nvSpPr>
        <p:spPr>
          <a:xfrm rot="5400000">
            <a:off x="6705600" y="5181600"/>
            <a:ext cx="304800" cy="457200"/>
          </a:xfrm>
          <a:prstGeom prst="down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07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312094"/>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Process for struvite precipitation and recovery</a:t>
            </a:r>
          </a:p>
        </p:txBody>
      </p:sp>
      <p:sp>
        <p:nvSpPr>
          <p:cNvPr id="3" name="Slide Number Placeholder 2"/>
          <p:cNvSpPr>
            <a:spLocks noGrp="1"/>
          </p:cNvSpPr>
          <p:nvPr>
            <p:ph type="sldNum" sz="quarter" idx="12"/>
          </p:nvPr>
        </p:nvSpPr>
        <p:spPr/>
        <p:txBody>
          <a:bodyPr/>
          <a:lstStyle/>
          <a:p>
            <a:fld id="{D44CFB51-2F15-4235-9C4B-CC635BDF6F66}" type="slidenum">
              <a:rPr lang="en-GB" smtClean="0"/>
              <a:t>12</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agram&#10;&#10;Description automatically generated">
            <a:extLst>
              <a:ext uri="{FF2B5EF4-FFF2-40B4-BE49-F238E27FC236}">
                <a16:creationId xmlns:a16="http://schemas.microsoft.com/office/drawing/2014/main" id="{DD7CD4A6-0397-08E6-94DE-E9F6C2F225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87078"/>
            <a:ext cx="9431898" cy="5229390"/>
          </a:xfrm>
          <a:prstGeom prst="rect">
            <a:avLst/>
          </a:prstGeom>
          <a:noFill/>
          <a:ln>
            <a:noFill/>
          </a:ln>
        </p:spPr>
      </p:pic>
      <p:sp>
        <p:nvSpPr>
          <p:cNvPr id="7" name="Rectangle 6">
            <a:extLst>
              <a:ext uri="{FF2B5EF4-FFF2-40B4-BE49-F238E27FC236}">
                <a16:creationId xmlns:a16="http://schemas.microsoft.com/office/drawing/2014/main" id="{A67E2093-B88E-2D70-8471-EA7BEAB99383}"/>
              </a:ext>
            </a:extLst>
          </p:cNvPr>
          <p:cNvSpPr/>
          <p:nvPr/>
        </p:nvSpPr>
        <p:spPr>
          <a:xfrm>
            <a:off x="533400" y="6581001"/>
            <a:ext cx="2828018" cy="276999"/>
          </a:xfrm>
          <a:prstGeom prst="rect">
            <a:avLst/>
          </a:prstGeom>
        </p:spPr>
        <p:txBody>
          <a:bodyPr wrap="none">
            <a:spAutoFit/>
          </a:bodyPr>
          <a:lstStyle/>
          <a:p>
            <a:r>
              <a:rPr lang="en-US" sz="1200" dirty="0"/>
              <a:t>Adapted from Hazen and Sawyer 2010</a:t>
            </a:r>
            <a:endParaRPr lang="en-US" dirty="0"/>
          </a:p>
        </p:txBody>
      </p:sp>
      <p:sp>
        <p:nvSpPr>
          <p:cNvPr id="8" name="Rectangle 7">
            <a:extLst>
              <a:ext uri="{FF2B5EF4-FFF2-40B4-BE49-F238E27FC236}">
                <a16:creationId xmlns:a16="http://schemas.microsoft.com/office/drawing/2014/main" id="{67E5E013-DA6B-EC5E-6EA7-A4BE4CBEAA3A}"/>
              </a:ext>
            </a:extLst>
          </p:cNvPr>
          <p:cNvSpPr/>
          <p:nvPr/>
        </p:nvSpPr>
        <p:spPr>
          <a:xfrm>
            <a:off x="7924800" y="3318740"/>
            <a:ext cx="998316" cy="59750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AU" b="1" dirty="0"/>
              <a:t>Mg source</a:t>
            </a:r>
          </a:p>
        </p:txBody>
      </p:sp>
    </p:spTree>
    <p:extLst>
      <p:ext uri="{BB962C8B-B14F-4D97-AF65-F5344CB8AC3E}">
        <p14:creationId xmlns:p14="http://schemas.microsoft.com/office/powerpoint/2010/main" val="20683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93694" y="1552291"/>
            <a:ext cx="10183906" cy="38155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3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44CFB51-2F15-4235-9C4B-CC635BDF6F66}" type="slidenum">
              <a:rPr lang="en-GB" smtClean="0"/>
              <a:t>13</a:t>
            </a:fld>
            <a:endParaRPr lang="en-GB"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970446" y="1537469"/>
            <a:ext cx="6467475" cy="5267325"/>
          </a:xfrm>
          <a:prstGeom prst="rect">
            <a:avLst/>
          </a:prstGeom>
        </p:spPr>
      </p:pic>
      <p:sp>
        <p:nvSpPr>
          <p:cNvPr id="11" name="Rounded Rectangle 4"/>
          <p:cNvSpPr txBox="1"/>
          <p:nvPr/>
        </p:nvSpPr>
        <p:spPr>
          <a:xfrm>
            <a:off x="1725774" y="1971350"/>
            <a:ext cx="2743826" cy="58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Gate-to-gate LCA</a:t>
            </a:r>
          </a:p>
        </p:txBody>
      </p:sp>
      <p:sp>
        <p:nvSpPr>
          <p:cNvPr id="24" name="Rounded Rectangle 4"/>
          <p:cNvSpPr txBox="1"/>
          <p:nvPr/>
        </p:nvSpPr>
        <p:spPr>
          <a:xfrm>
            <a:off x="7604666" y="5242220"/>
            <a:ext cx="3749134" cy="58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a:solidFill>
                  <a:srgbClr val="C00000"/>
                </a:solidFill>
                <a:latin typeface="Times New Roman" panose="02020603050405020304" pitchFamily="18" charset="0"/>
                <a:cs typeface="B Titr" panose="00000700000000000000" pitchFamily="2" charset="-78"/>
              </a:rPr>
              <a:t>Carbon &amp; Energy footprint</a:t>
            </a:r>
            <a:endParaRPr lang="en-US" kern="1200" dirty="0"/>
          </a:p>
        </p:txBody>
      </p:sp>
      <p:pic>
        <p:nvPicPr>
          <p:cNvPr id="5" name="Picture 4">
            <a:extLst>
              <a:ext uri="{FF2B5EF4-FFF2-40B4-BE49-F238E27FC236}">
                <a16:creationId xmlns:a16="http://schemas.microsoft.com/office/drawing/2014/main" id="{375A54A7-9469-E55D-537C-8B4CC077FF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9B2F31E-3B57-A3A5-87EB-CA1093AA0F96}"/>
              </a:ext>
            </a:extLst>
          </p:cNvPr>
          <p:cNvSpPr txBox="1">
            <a:spLocks/>
          </p:cNvSpPr>
          <p:nvPr/>
        </p:nvSpPr>
        <p:spPr>
          <a:xfrm>
            <a:off x="216435" y="312094"/>
            <a:ext cx="99060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Research Methodology</a:t>
            </a:r>
          </a:p>
        </p:txBody>
      </p:sp>
      <p:pic>
        <p:nvPicPr>
          <p:cNvPr id="27" name="Picture 5" descr="RedThinLine.wmf">
            <a:extLst>
              <a:ext uri="{FF2B5EF4-FFF2-40B4-BE49-F238E27FC236}">
                <a16:creationId xmlns:a16="http://schemas.microsoft.com/office/drawing/2014/main" id="{A4CCC7C3-83A6-E80B-4D0B-07D794E681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BD34F36A-B865-A4F2-9869-62D1746E6E92}"/>
              </a:ext>
            </a:extLst>
          </p:cNvPr>
          <p:cNvSpPr txBox="1"/>
          <p:nvPr/>
        </p:nvSpPr>
        <p:spPr>
          <a:xfrm>
            <a:off x="6428202" y="2264199"/>
            <a:ext cx="6094070" cy="369332"/>
          </a:xfrm>
          <a:prstGeom prst="rect">
            <a:avLst/>
          </a:prstGeom>
          <a:noFill/>
        </p:spPr>
        <p:txBody>
          <a:bodyPr wrap="square">
            <a:spAutoFit/>
          </a:bodyPr>
          <a:lstStyle/>
          <a:p>
            <a:r>
              <a:rPr lang="en-AU" dirty="0">
                <a:latin typeface="Arial" panose="020B0604020202020204" pitchFamily="34" charset="0"/>
                <a:ea typeface="Times New Roman" panose="02020603050405020304" pitchFamily="18" charset="0"/>
                <a:cs typeface="Arial" panose="020B0604020202020204" pitchFamily="34" charset="0"/>
              </a:rPr>
              <a:t>P </a:t>
            </a:r>
            <a:r>
              <a:rPr lang="en-AU" sz="1800" dirty="0">
                <a:effectLst/>
                <a:latin typeface="Arial" panose="020B0604020202020204" pitchFamily="34" charset="0"/>
                <a:ea typeface="Times New Roman" panose="02020603050405020304" pitchFamily="18" charset="0"/>
                <a:cs typeface="Arial" panose="020B0604020202020204" pitchFamily="34" charset="0"/>
              </a:rPr>
              <a:t>concentration of 50 to 190 mg/lit </a:t>
            </a:r>
            <a:endParaRPr lang="en-AU" dirty="0"/>
          </a:p>
        </p:txBody>
      </p:sp>
      <p:sp>
        <p:nvSpPr>
          <p:cNvPr id="14" name="TextBox 13">
            <a:extLst>
              <a:ext uri="{FF2B5EF4-FFF2-40B4-BE49-F238E27FC236}">
                <a16:creationId xmlns:a16="http://schemas.microsoft.com/office/drawing/2014/main" id="{982B78A3-0394-F652-906E-C45771ABF44C}"/>
              </a:ext>
            </a:extLst>
          </p:cNvPr>
          <p:cNvSpPr txBox="1"/>
          <p:nvPr/>
        </p:nvSpPr>
        <p:spPr>
          <a:xfrm>
            <a:off x="1796001" y="3781943"/>
            <a:ext cx="2448929" cy="646331"/>
          </a:xfrm>
          <a:prstGeom prst="rect">
            <a:avLst/>
          </a:prstGeom>
          <a:noFill/>
        </p:spPr>
        <p:txBody>
          <a:bodyPr wrap="square">
            <a:spAutoFit/>
          </a:bodyPr>
          <a:lstStyle/>
          <a:p>
            <a:r>
              <a:rPr lang="en-AU" dirty="0">
                <a:latin typeface="Arial" panose="020B0604020202020204" pitchFamily="34" charset="0"/>
                <a:ea typeface="Times New Roman" panose="02020603050405020304" pitchFamily="18" charset="0"/>
                <a:cs typeface="Arial" panose="020B0604020202020204" pitchFamily="34" charset="0"/>
              </a:rPr>
              <a:t>W</a:t>
            </a:r>
            <a:r>
              <a:rPr lang="en-AU" sz="1800" dirty="0">
                <a:effectLst/>
                <a:latin typeface="Arial" panose="020B0604020202020204" pitchFamily="34" charset="0"/>
                <a:ea typeface="Times New Roman" panose="02020603050405020304" pitchFamily="18" charset="0"/>
                <a:cs typeface="Arial" panose="020B0604020202020204" pitchFamily="34" charset="0"/>
              </a:rPr>
              <a:t>astewater flowrates: </a:t>
            </a:r>
          </a:p>
          <a:p>
            <a:r>
              <a:rPr lang="en-AU" sz="1800" dirty="0">
                <a:effectLst/>
                <a:latin typeface="Arial" panose="020B0604020202020204" pitchFamily="34" charset="0"/>
                <a:ea typeface="Times New Roman" panose="02020603050405020304" pitchFamily="18" charset="0"/>
                <a:cs typeface="Arial" panose="020B0604020202020204" pitchFamily="34" charset="0"/>
              </a:rPr>
              <a:t>1060-2400 m</a:t>
            </a:r>
            <a:r>
              <a:rPr lang="en-AU" sz="1800" baseline="30000" dirty="0">
                <a:effectLst/>
                <a:latin typeface="Arial" panose="020B0604020202020204" pitchFamily="34" charset="0"/>
                <a:ea typeface="Times New Roman" panose="02020603050405020304" pitchFamily="18" charset="0"/>
                <a:cs typeface="Arial" panose="020B0604020202020204" pitchFamily="34" charset="0"/>
              </a:rPr>
              <a:t>3</a:t>
            </a:r>
            <a:r>
              <a:rPr lang="en-AU" sz="1800" dirty="0">
                <a:effectLst/>
                <a:latin typeface="Arial" panose="020B0604020202020204" pitchFamily="34" charset="0"/>
                <a:ea typeface="Times New Roman" panose="02020603050405020304" pitchFamily="18" charset="0"/>
                <a:cs typeface="Arial" panose="020B0604020202020204" pitchFamily="34" charset="0"/>
              </a:rPr>
              <a:t>/day </a:t>
            </a:r>
            <a:endParaRPr lang="en-AU" dirty="0"/>
          </a:p>
        </p:txBody>
      </p:sp>
      <p:sp>
        <p:nvSpPr>
          <p:cNvPr id="29" name="TextBox 28">
            <a:extLst>
              <a:ext uri="{FF2B5EF4-FFF2-40B4-BE49-F238E27FC236}">
                <a16:creationId xmlns:a16="http://schemas.microsoft.com/office/drawing/2014/main" id="{B1DF1985-1139-3C90-4D99-5F2602B359C5}"/>
              </a:ext>
            </a:extLst>
          </p:cNvPr>
          <p:cNvSpPr txBox="1"/>
          <p:nvPr/>
        </p:nvSpPr>
        <p:spPr>
          <a:xfrm>
            <a:off x="8146648" y="3840892"/>
            <a:ext cx="3511952" cy="369332"/>
          </a:xfrm>
          <a:prstGeom prst="rect">
            <a:avLst/>
          </a:prstGeom>
          <a:noFill/>
        </p:spPr>
        <p:txBody>
          <a:bodyPr wrap="square">
            <a:spAutoFit/>
          </a:bodyPr>
          <a:lstStyle/>
          <a:p>
            <a:r>
              <a:rPr lang="en-AU" dirty="0">
                <a:latin typeface="Arial" panose="020B0604020202020204" pitchFamily="34" charset="0"/>
                <a:ea typeface="Times New Roman" panose="02020603050405020304" pitchFamily="18" charset="0"/>
                <a:cs typeface="Arial" panose="020B0604020202020204" pitchFamily="34" charset="0"/>
              </a:rPr>
              <a:t>FBR </a:t>
            </a:r>
            <a:r>
              <a:rPr lang="en-AU" sz="1800" dirty="0">
                <a:effectLst/>
                <a:latin typeface="Arial" panose="020B0604020202020204" pitchFamily="34" charset="0"/>
                <a:ea typeface="Times New Roman" panose="02020603050405020304" pitchFamily="18" charset="0"/>
                <a:cs typeface="Arial" panose="020B0604020202020204" pitchFamily="34" charset="0"/>
              </a:rPr>
              <a:t>or air-agitated crystallizer</a:t>
            </a:r>
            <a:endParaRPr lang="en-AU" dirty="0"/>
          </a:p>
        </p:txBody>
      </p:sp>
      <p:sp>
        <p:nvSpPr>
          <p:cNvPr id="31" name="TextBox 30">
            <a:extLst>
              <a:ext uri="{FF2B5EF4-FFF2-40B4-BE49-F238E27FC236}">
                <a16:creationId xmlns:a16="http://schemas.microsoft.com/office/drawing/2014/main" id="{381D7488-D576-236F-D443-2DC15880F275}"/>
              </a:ext>
            </a:extLst>
          </p:cNvPr>
          <p:cNvSpPr txBox="1"/>
          <p:nvPr/>
        </p:nvSpPr>
        <p:spPr>
          <a:xfrm>
            <a:off x="8130266" y="4369323"/>
            <a:ext cx="2552327" cy="369332"/>
          </a:xfrm>
          <a:prstGeom prst="rect">
            <a:avLst/>
          </a:prstGeom>
          <a:noFill/>
        </p:spPr>
        <p:txBody>
          <a:bodyPr wrap="square">
            <a:spAutoFit/>
          </a:bodyPr>
          <a:lstStyle/>
          <a:p>
            <a:r>
              <a:rPr lang="en-AU" dirty="0">
                <a:latin typeface="Arial" panose="020B0604020202020204" pitchFamily="34" charset="0"/>
                <a:ea typeface="Times New Roman" panose="02020603050405020304" pitchFamily="18" charset="0"/>
                <a:cs typeface="Arial" panose="020B0604020202020204" pitchFamily="34" charset="0"/>
              </a:rPr>
              <a:t>S</a:t>
            </a:r>
            <a:r>
              <a:rPr lang="en-AU" sz="1800" dirty="0">
                <a:effectLst/>
                <a:latin typeface="Arial" panose="020B0604020202020204" pitchFamily="34" charset="0"/>
                <a:ea typeface="Times New Roman" panose="02020603050405020304" pitchFamily="18" charset="0"/>
                <a:cs typeface="Arial" panose="020B0604020202020204" pitchFamily="34" charset="0"/>
              </a:rPr>
              <a:t>ource of magnesium</a:t>
            </a:r>
            <a:endParaRPr lang="en-AU" dirty="0"/>
          </a:p>
        </p:txBody>
      </p:sp>
      <p:sp>
        <p:nvSpPr>
          <p:cNvPr id="33" name="TextBox 32">
            <a:extLst>
              <a:ext uri="{FF2B5EF4-FFF2-40B4-BE49-F238E27FC236}">
                <a16:creationId xmlns:a16="http://schemas.microsoft.com/office/drawing/2014/main" id="{6E577F36-7842-4CD8-0501-CE88F9C8BCB3}"/>
              </a:ext>
            </a:extLst>
          </p:cNvPr>
          <p:cNvSpPr txBox="1"/>
          <p:nvPr/>
        </p:nvSpPr>
        <p:spPr>
          <a:xfrm>
            <a:off x="3647071" y="5493233"/>
            <a:ext cx="2448929" cy="369332"/>
          </a:xfrm>
          <a:prstGeom prst="rect">
            <a:avLst/>
          </a:prstGeom>
          <a:noFill/>
        </p:spPr>
        <p:txBody>
          <a:bodyPr wrap="square">
            <a:spAutoFit/>
          </a:bodyPr>
          <a:lstStyle/>
          <a:p>
            <a:r>
              <a:rPr lang="en-AU" sz="1800" dirty="0">
                <a:effectLst/>
                <a:latin typeface="Arial" panose="020B0604020202020204" pitchFamily="34" charset="0"/>
                <a:ea typeface="Times New Roman" panose="02020603050405020304" pitchFamily="18" charset="0"/>
                <a:cs typeface="Arial" panose="020B0604020202020204" pitchFamily="34" charset="0"/>
              </a:rPr>
              <a:t>Source of electricity </a:t>
            </a:r>
            <a:endParaRPr lang="en-AU" dirty="0"/>
          </a:p>
        </p:txBody>
      </p:sp>
    </p:spTree>
    <p:extLst>
      <p:ext uri="{BB962C8B-B14F-4D97-AF65-F5344CB8AC3E}">
        <p14:creationId xmlns:p14="http://schemas.microsoft.com/office/powerpoint/2010/main" val="213797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281336"/>
            <a:ext cx="6565365"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Life Cycle Inventory summary</a:t>
            </a:r>
          </a:p>
        </p:txBody>
      </p:sp>
      <p:sp>
        <p:nvSpPr>
          <p:cNvPr id="3" name="Slide Number Placeholder 2"/>
          <p:cNvSpPr>
            <a:spLocks noGrp="1"/>
          </p:cNvSpPr>
          <p:nvPr>
            <p:ph type="sldNum" sz="quarter" idx="12"/>
          </p:nvPr>
        </p:nvSpPr>
        <p:spPr/>
        <p:txBody>
          <a:bodyPr/>
          <a:lstStyle/>
          <a:p>
            <a:fld id="{D44CFB51-2F15-4235-9C4B-CC635BDF6F66}" type="slidenum">
              <a:rPr lang="en-GB" smtClean="0"/>
              <a:t>14</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E47CC667-07B6-C771-0E9F-005B6E50B146}"/>
                  </a:ext>
                </a:extLst>
              </p:cNvPr>
              <p:cNvGraphicFramePr>
                <a:graphicFrameLocks noGrp="1"/>
              </p:cNvGraphicFramePr>
              <p:nvPr>
                <p:extLst>
                  <p:ext uri="{D42A27DB-BD31-4B8C-83A1-F6EECF244321}">
                    <p14:modId xmlns:p14="http://schemas.microsoft.com/office/powerpoint/2010/main" val="3470614774"/>
                  </p:ext>
                </p:extLst>
              </p:nvPr>
            </p:nvGraphicFramePr>
            <p:xfrm>
              <a:off x="1600201" y="1524000"/>
              <a:ext cx="9906000" cy="4201013"/>
            </p:xfrm>
            <a:graphic>
              <a:graphicData uri="http://schemas.openxmlformats.org/drawingml/2006/table">
                <a:tbl>
                  <a:tblPr>
                    <a:tableStyleId>{5C22544A-7EE6-4342-B048-85BDC9FD1C3A}</a:tableStyleId>
                  </a:tblPr>
                  <a:tblGrid>
                    <a:gridCol w="1885272">
                      <a:extLst>
                        <a:ext uri="{9D8B030D-6E8A-4147-A177-3AD203B41FA5}">
                          <a16:colId xmlns:a16="http://schemas.microsoft.com/office/drawing/2014/main" val="3482465466"/>
                        </a:ext>
                      </a:extLst>
                    </a:gridCol>
                    <a:gridCol w="2305727">
                      <a:extLst>
                        <a:ext uri="{9D8B030D-6E8A-4147-A177-3AD203B41FA5}">
                          <a16:colId xmlns:a16="http://schemas.microsoft.com/office/drawing/2014/main" val="55841644"/>
                        </a:ext>
                      </a:extLst>
                    </a:gridCol>
                    <a:gridCol w="1487706">
                      <a:extLst>
                        <a:ext uri="{9D8B030D-6E8A-4147-A177-3AD203B41FA5}">
                          <a16:colId xmlns:a16="http://schemas.microsoft.com/office/drawing/2014/main" val="1858190961"/>
                        </a:ext>
                      </a:extLst>
                    </a:gridCol>
                    <a:gridCol w="3052642">
                      <a:extLst>
                        <a:ext uri="{9D8B030D-6E8A-4147-A177-3AD203B41FA5}">
                          <a16:colId xmlns:a16="http://schemas.microsoft.com/office/drawing/2014/main" val="2808467042"/>
                        </a:ext>
                      </a:extLst>
                    </a:gridCol>
                    <a:gridCol w="1174653">
                      <a:extLst>
                        <a:ext uri="{9D8B030D-6E8A-4147-A177-3AD203B41FA5}">
                          <a16:colId xmlns:a16="http://schemas.microsoft.com/office/drawing/2014/main" val="2561944854"/>
                        </a:ext>
                      </a:extLst>
                    </a:gridCol>
                  </a:tblGrid>
                  <a:tr h="983138">
                    <a:tc>
                      <a:txBody>
                        <a:bodyPr/>
                        <a:lstStyle/>
                        <a:p>
                          <a:pPr algn="ctr">
                            <a:spcBef>
                              <a:spcPts val="300"/>
                            </a:spcBef>
                            <a:spcAft>
                              <a:spcPts val="300"/>
                            </a:spcAft>
                          </a:pPr>
                          <a:r>
                            <a:rPr lang="en-AU" sz="1400" b="1" dirty="0">
                              <a:effectLst/>
                            </a:rPr>
                            <a:t>Technology</a:t>
                          </a:r>
                          <a:endParaRPr lang="en-AU"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AU" sz="1400" b="1">
                              <a:effectLst/>
                            </a:rPr>
                            <a:t> </a:t>
                          </a:r>
                        </a:p>
                        <a:p>
                          <a:pPr algn="ctr">
                            <a:spcBef>
                              <a:spcPts val="300"/>
                            </a:spcBef>
                            <a:spcAft>
                              <a:spcPts val="300"/>
                            </a:spcAft>
                          </a:pPr>
                          <a:r>
                            <a:rPr lang="en-AU" sz="1400" b="1">
                              <a:effectLst/>
                            </a:rPr>
                            <a:t>Reactor type</a:t>
                          </a: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AU" sz="1400" b="1">
                              <a:effectLst/>
                            </a:rPr>
                            <a:t> </a:t>
                          </a:r>
                        </a:p>
                        <a:p>
                          <a:pPr algn="ctr">
                            <a:spcBef>
                              <a:spcPts val="300"/>
                            </a:spcBef>
                            <a:spcAft>
                              <a:spcPts val="300"/>
                            </a:spcAft>
                          </a:pPr>
                          <a:r>
                            <a:rPr lang="en-AU" sz="1400" b="1">
                              <a:effectLst/>
                            </a:rPr>
                            <a:t>P recovery efficiency (%)</a:t>
                          </a: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AU" sz="1400" b="1" dirty="0">
                              <a:effectLst/>
                            </a:rPr>
                            <a:t> </a:t>
                          </a:r>
                        </a:p>
                        <a:p>
                          <a:pPr algn="ctr">
                            <a:spcBef>
                              <a:spcPts val="300"/>
                            </a:spcBef>
                            <a:spcAft>
                              <a:spcPts val="300"/>
                            </a:spcAft>
                          </a:pPr>
                          <a:r>
                            <a:rPr lang="en-AU" sz="1400" b="1" dirty="0">
                              <a:effectLst/>
                            </a:rPr>
                            <a:t>Struvite</a:t>
                          </a:r>
                        </a:p>
                        <a:p>
                          <a:pPr>
                            <a:spcBef>
                              <a:spcPts val="300"/>
                            </a:spcBef>
                            <a:spcAft>
                              <a:spcPts val="300"/>
                            </a:spcAft>
                          </a:pPr>
                          <a:r>
                            <a:rPr lang="en-AU" sz="1400" b="1" kern="1400" dirty="0">
                              <a:effectLst/>
                            </a:rPr>
                            <a:t> </a:t>
                          </a:r>
                          <a:endParaRPr lang="en-AU" sz="14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AU" sz="1400" b="1" dirty="0">
                              <a:effectLst/>
                            </a:rPr>
                            <a:t>Mg source</a:t>
                          </a:r>
                          <a:endParaRPr lang="en-AU"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8974827"/>
                      </a:ext>
                    </a:extLst>
                  </a:tr>
                  <a:tr h="643575">
                    <a:tc>
                      <a:txBody>
                        <a:bodyPr/>
                        <a:lstStyle/>
                        <a:p>
                          <a:pPr>
                            <a:lnSpc>
                              <a:spcPct val="150000"/>
                            </a:lnSpc>
                            <a:spcBef>
                              <a:spcPts val="300"/>
                            </a:spcBef>
                            <a:spcAft>
                              <a:spcPts val="300"/>
                            </a:spcAft>
                          </a:pPr>
                          <a:r>
                            <a:rPr lang="en-AU" sz="1000" kern="1400">
                              <a:effectLst/>
                            </a:rPr>
                            <a:t>Phosnix</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1000" kern="1400" dirty="0">
                              <a:effectLst/>
                            </a:rPr>
                            <a:t>Fluidized bed</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90</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dirty="0">
                              <a:effectLst/>
                            </a:rPr>
                            <a:t>0.5-1 mm granules</a:t>
                          </a:r>
                        </a:p>
                        <a:p>
                          <a:pPr algn="ctr">
                            <a:lnSpc>
                              <a:spcPct val="150000"/>
                            </a:lnSpc>
                            <a:spcBef>
                              <a:spcPts val="300"/>
                            </a:spcBef>
                            <a:spcAft>
                              <a:spcPts val="300"/>
                            </a:spcAft>
                          </a:pPr>
                          <a:r>
                            <a:rPr lang="en-AU" sz="1000" kern="1400" dirty="0">
                              <a:effectLst/>
                            </a:rPr>
                            <a:t>Raw fertilizer</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AU" sz="1000" kern="1400">
                                    <a:effectLst/>
                                    <a:latin typeface="Cambria Math" panose="02040503050406030204" pitchFamily="18" charset="0"/>
                                  </a:rPr>
                                  <m:t>𝑀𝑔</m:t>
                                </m:r>
                                <m:sSub>
                                  <m:sSubPr>
                                    <m:ctrlPr>
                                      <a:rPr lang="en-AU" sz="1000" i="1" kern="1400">
                                        <a:effectLst/>
                                        <a:latin typeface="Cambria Math" panose="02040503050406030204" pitchFamily="18" charset="0"/>
                                      </a:rPr>
                                    </m:ctrlPr>
                                  </m:sSubPr>
                                  <m:e>
                                    <m:r>
                                      <a:rPr lang="en-AU" sz="1000" kern="1400">
                                        <a:effectLst/>
                                        <a:latin typeface="Cambria Math" panose="02040503050406030204" pitchFamily="18" charset="0"/>
                                      </a:rPr>
                                      <m:t>(</m:t>
                                    </m:r>
                                    <m:r>
                                      <a:rPr lang="en-AU" sz="1000" kern="1400">
                                        <a:effectLst/>
                                        <a:latin typeface="Cambria Math" panose="02040503050406030204" pitchFamily="18" charset="0"/>
                                      </a:rPr>
                                      <m:t>𝑂𝐻</m:t>
                                    </m:r>
                                    <m:r>
                                      <a:rPr lang="en-AU" sz="1000" kern="1400">
                                        <a:effectLst/>
                                        <a:latin typeface="Cambria Math" panose="02040503050406030204" pitchFamily="18" charset="0"/>
                                      </a:rPr>
                                      <m:t>)</m:t>
                                    </m:r>
                                  </m:e>
                                  <m:sub>
                                    <m:r>
                                      <a:rPr lang="en-AU" sz="1000" kern="1400">
                                        <a:effectLst/>
                                        <a:latin typeface="Cambria Math" panose="02040503050406030204" pitchFamily="18" charset="0"/>
                                      </a:rPr>
                                      <m:t>2</m:t>
                                    </m:r>
                                  </m:sub>
                                </m:sSub>
                              </m:oMath>
                            </m:oMathPara>
                          </a14:m>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856297"/>
                      </a:ext>
                    </a:extLst>
                  </a:tr>
                  <a:tr h="643575">
                    <a:tc>
                      <a:txBody>
                        <a:bodyPr/>
                        <a:lstStyle/>
                        <a:p>
                          <a:pPr>
                            <a:lnSpc>
                              <a:spcPct val="150000"/>
                            </a:lnSpc>
                            <a:spcBef>
                              <a:spcPts val="300"/>
                            </a:spcBef>
                            <a:spcAft>
                              <a:spcPts val="300"/>
                            </a:spcAft>
                          </a:pPr>
                          <a:r>
                            <a:rPr lang="en-AU" sz="1000" kern="1400">
                              <a:effectLst/>
                            </a:rPr>
                            <a:t>Ostara’s pearl</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1000" kern="1400">
                              <a:effectLst/>
                            </a:rPr>
                            <a:t>Fluidized bed</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90</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High-quality </a:t>
                          </a:r>
                        </a:p>
                        <a:p>
                          <a:pPr algn="ctr">
                            <a:lnSpc>
                              <a:spcPct val="150000"/>
                            </a:lnSpc>
                            <a:spcBef>
                              <a:spcPts val="300"/>
                            </a:spcBef>
                            <a:spcAft>
                              <a:spcPts val="300"/>
                            </a:spcAft>
                          </a:pPr>
                          <a:r>
                            <a:rPr lang="en-AU" sz="1000" kern="1400">
                              <a:effectLst/>
                            </a:rPr>
                            <a:t>Ready to use granules</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AU" sz="1000" kern="1400">
                                    <a:effectLst/>
                                    <a:latin typeface="Cambria Math" panose="02040503050406030204" pitchFamily="18" charset="0"/>
                                  </a:rPr>
                                  <m:t>𝑀𝑔</m:t>
                                </m:r>
                                <m:sSub>
                                  <m:sSubPr>
                                    <m:ctrlPr>
                                      <a:rPr lang="en-AU" sz="1000" i="1" kern="1400">
                                        <a:effectLst/>
                                        <a:latin typeface="Cambria Math" panose="02040503050406030204" pitchFamily="18" charset="0"/>
                                      </a:rPr>
                                    </m:ctrlPr>
                                  </m:sSubPr>
                                  <m:e>
                                    <m:r>
                                      <a:rPr lang="en-AU" sz="1000" kern="1400">
                                        <a:effectLst/>
                                        <a:latin typeface="Cambria Math" panose="02040503050406030204" pitchFamily="18" charset="0"/>
                                      </a:rPr>
                                      <m:t>𝐶𝑙</m:t>
                                    </m:r>
                                  </m:e>
                                  <m:sub>
                                    <m:r>
                                      <a:rPr lang="en-AU" sz="1000" kern="1400">
                                        <a:effectLst/>
                                        <a:latin typeface="Cambria Math" panose="02040503050406030204" pitchFamily="18" charset="0"/>
                                      </a:rPr>
                                      <m:t>2</m:t>
                                    </m:r>
                                  </m:sub>
                                </m:sSub>
                              </m:oMath>
                            </m:oMathPara>
                          </a14:m>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1522650"/>
                      </a:ext>
                    </a:extLst>
                  </a:tr>
                  <a:tr h="643575">
                    <a:tc>
                      <a:txBody>
                        <a:bodyPr/>
                        <a:lstStyle/>
                        <a:p>
                          <a:pPr>
                            <a:lnSpc>
                              <a:spcPct val="150000"/>
                            </a:lnSpc>
                            <a:spcBef>
                              <a:spcPts val="300"/>
                            </a:spcBef>
                            <a:spcAft>
                              <a:spcPts val="300"/>
                            </a:spcAft>
                          </a:pPr>
                          <a:r>
                            <a:rPr lang="en-AU" sz="1000" kern="1400">
                              <a:effectLst/>
                            </a:rPr>
                            <a:t>Multiform</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1000" kern="1400">
                              <a:effectLst/>
                            </a:rPr>
                            <a:t>Fluidized bed</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dirty="0">
                              <a:effectLst/>
                            </a:rPr>
                            <a:t> </a:t>
                          </a:r>
                        </a:p>
                        <a:p>
                          <a:pPr algn="ctr">
                            <a:lnSpc>
                              <a:spcPct val="150000"/>
                            </a:lnSpc>
                            <a:spcBef>
                              <a:spcPts val="300"/>
                            </a:spcBef>
                            <a:spcAft>
                              <a:spcPts val="300"/>
                            </a:spcAft>
                          </a:pPr>
                          <a:r>
                            <a:rPr lang="en-AU" sz="1000" kern="1400" dirty="0">
                              <a:effectLst/>
                            </a:rPr>
                            <a:t>90</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Low-quality </a:t>
                          </a:r>
                        </a:p>
                        <a:p>
                          <a:pPr algn="ctr">
                            <a:lnSpc>
                              <a:spcPct val="150000"/>
                            </a:lnSpc>
                            <a:spcBef>
                              <a:spcPts val="300"/>
                            </a:spcBef>
                            <a:spcAft>
                              <a:spcPts val="300"/>
                            </a:spcAft>
                          </a:pPr>
                          <a:r>
                            <a:rPr lang="en-AU" sz="1000" kern="1400">
                              <a:effectLst/>
                            </a:rPr>
                            <a:t>wet powder fertilizer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AU" sz="1000" kern="1400">
                                    <a:effectLst/>
                                    <a:latin typeface="Cambria Math" panose="02040503050406030204" pitchFamily="18" charset="0"/>
                                  </a:rPr>
                                  <m:t>𝑀𝑔</m:t>
                                </m:r>
                                <m:sSub>
                                  <m:sSubPr>
                                    <m:ctrlPr>
                                      <a:rPr lang="en-AU" sz="1000" i="1" kern="1400">
                                        <a:effectLst/>
                                        <a:latin typeface="Cambria Math" panose="02040503050406030204" pitchFamily="18" charset="0"/>
                                      </a:rPr>
                                    </m:ctrlPr>
                                  </m:sSubPr>
                                  <m:e>
                                    <m:r>
                                      <a:rPr lang="en-AU" sz="1000" kern="1400">
                                        <a:effectLst/>
                                        <a:latin typeface="Cambria Math" panose="02040503050406030204" pitchFamily="18" charset="0"/>
                                      </a:rPr>
                                      <m:t>𝐶𝑙</m:t>
                                    </m:r>
                                  </m:e>
                                  <m:sub>
                                    <m:r>
                                      <a:rPr lang="en-AU" sz="1000" kern="1400">
                                        <a:effectLst/>
                                        <a:latin typeface="Cambria Math" panose="02040503050406030204" pitchFamily="18" charset="0"/>
                                      </a:rPr>
                                      <m:t>2</m:t>
                                    </m:r>
                                  </m:sub>
                                </m:sSub>
                              </m:oMath>
                            </m:oMathPara>
                          </a14:m>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4700913"/>
                      </a:ext>
                    </a:extLst>
                  </a:tr>
                  <a:tr h="643575">
                    <a:tc>
                      <a:txBody>
                        <a:bodyPr/>
                        <a:lstStyle/>
                        <a:p>
                          <a:pPr>
                            <a:lnSpc>
                              <a:spcPct val="150000"/>
                            </a:lnSpc>
                            <a:spcBef>
                              <a:spcPts val="300"/>
                            </a:spcBef>
                            <a:spcAft>
                              <a:spcPts val="300"/>
                            </a:spcAft>
                          </a:pPr>
                          <a:r>
                            <a:rPr lang="en-AU" sz="1000" kern="1400">
                              <a:effectLst/>
                            </a:rPr>
                            <a:t>Phospaq</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900" kern="1400">
                              <a:effectLst/>
                            </a:rPr>
                            <a:t>Air agitated with Internal separator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80</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0.7 mm granules</a:t>
                          </a:r>
                        </a:p>
                        <a:p>
                          <a:pPr algn="ctr">
                            <a:lnSpc>
                              <a:spcPct val="150000"/>
                            </a:lnSpc>
                            <a:spcBef>
                              <a:spcPts val="300"/>
                            </a:spcBef>
                            <a:spcAft>
                              <a:spcPts val="300"/>
                            </a:spcAft>
                          </a:pPr>
                          <a:r>
                            <a:rPr lang="en-AU" sz="1000" kern="1400">
                              <a:effectLst/>
                            </a:rPr>
                            <a:t>Ready to use fertilizer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AU" sz="1000" kern="1400">
                                    <a:effectLst/>
                                    <a:latin typeface="Cambria Math" panose="02040503050406030204" pitchFamily="18" charset="0"/>
                                  </a:rPr>
                                  <m:t>𝑀𝑔𝑂</m:t>
                                </m:r>
                              </m:oMath>
                            </m:oMathPara>
                          </a14:m>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1809449"/>
                      </a:ext>
                    </a:extLst>
                  </a:tr>
                  <a:tr h="643575">
                    <a:tc>
                      <a:txBody>
                        <a:bodyPr/>
                        <a:lstStyle/>
                        <a:p>
                          <a:pPr>
                            <a:lnSpc>
                              <a:spcPct val="150000"/>
                            </a:lnSpc>
                            <a:spcBef>
                              <a:spcPts val="300"/>
                            </a:spcBef>
                            <a:spcAft>
                              <a:spcPts val="300"/>
                            </a:spcAft>
                          </a:pPr>
                          <a:r>
                            <a:rPr lang="en-AU" sz="1000" kern="1400" dirty="0">
                              <a:effectLst/>
                            </a:rPr>
                            <a:t>NuReSys</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900" kern="1400">
                              <a:effectLst/>
                            </a:rPr>
                            <a:t>Stripping tank and top entry agitated crystallizer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78</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AU" sz="1000" kern="1400">
                              <a:effectLst/>
                            </a:rPr>
                            <a:t>2-6 mm granules</a:t>
                          </a:r>
                        </a:p>
                        <a:p>
                          <a:pPr algn="ctr">
                            <a:lnSpc>
                              <a:spcPct val="150000"/>
                            </a:lnSpc>
                            <a:spcBef>
                              <a:spcPts val="300"/>
                            </a:spcBef>
                            <a:spcAft>
                              <a:spcPts val="300"/>
                            </a:spcAft>
                          </a:pPr>
                          <a:r>
                            <a:rPr lang="en-AU" sz="1000" kern="1400">
                              <a:effectLst/>
                            </a:rPr>
                            <a:t>Ready to use fertilizer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AU" sz="1000" kern="1400">
                                    <a:effectLst/>
                                    <a:latin typeface="Cambria Math" panose="02040503050406030204" pitchFamily="18" charset="0"/>
                                  </a:rPr>
                                  <m:t>𝑀𝑔</m:t>
                                </m:r>
                                <m:sSub>
                                  <m:sSubPr>
                                    <m:ctrlPr>
                                      <a:rPr lang="en-AU" sz="1000" i="1" kern="1400">
                                        <a:effectLst/>
                                        <a:latin typeface="Cambria Math" panose="02040503050406030204" pitchFamily="18" charset="0"/>
                                      </a:rPr>
                                    </m:ctrlPr>
                                  </m:sSubPr>
                                  <m:e>
                                    <m:r>
                                      <a:rPr lang="en-AU" sz="1000" kern="1400">
                                        <a:effectLst/>
                                        <a:latin typeface="Cambria Math" panose="02040503050406030204" pitchFamily="18" charset="0"/>
                                      </a:rPr>
                                      <m:t>𝐶𝑙</m:t>
                                    </m:r>
                                  </m:e>
                                  <m:sub>
                                    <m:r>
                                      <a:rPr lang="en-AU" sz="1000" kern="1400">
                                        <a:effectLst/>
                                        <a:latin typeface="Cambria Math" panose="02040503050406030204" pitchFamily="18" charset="0"/>
                                      </a:rPr>
                                      <m:t>2</m:t>
                                    </m:r>
                                  </m:sub>
                                </m:sSub>
                              </m:oMath>
                            </m:oMathPara>
                          </a14:m>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8390808"/>
                      </a:ext>
                    </a:extLst>
                  </a:tr>
                </a:tbl>
              </a:graphicData>
            </a:graphic>
          </p:graphicFrame>
        </mc:Choice>
        <mc:Fallback>
          <p:graphicFrame>
            <p:nvGraphicFramePr>
              <p:cNvPr id="8" name="Table 7">
                <a:extLst>
                  <a:ext uri="{FF2B5EF4-FFF2-40B4-BE49-F238E27FC236}">
                    <a16:creationId xmlns:a16="http://schemas.microsoft.com/office/drawing/2014/main" id="{E47CC667-07B6-C771-0E9F-005B6E50B146}"/>
                  </a:ext>
                </a:extLst>
              </p:cNvPr>
              <p:cNvGraphicFramePr>
                <a:graphicFrameLocks noGrp="1"/>
              </p:cNvGraphicFramePr>
              <p:nvPr>
                <p:extLst>
                  <p:ext uri="{D42A27DB-BD31-4B8C-83A1-F6EECF244321}">
                    <p14:modId xmlns:p14="http://schemas.microsoft.com/office/powerpoint/2010/main" val="3470614774"/>
                  </p:ext>
                </p:extLst>
              </p:nvPr>
            </p:nvGraphicFramePr>
            <p:xfrm>
              <a:off x="1600201" y="1524000"/>
              <a:ext cx="9906000" cy="4201013"/>
            </p:xfrm>
            <a:graphic>
              <a:graphicData uri="http://schemas.openxmlformats.org/drawingml/2006/table">
                <a:tbl>
                  <a:tblPr>
                    <a:tableStyleId>{5C22544A-7EE6-4342-B048-85BDC9FD1C3A}</a:tableStyleId>
                  </a:tblPr>
                  <a:tblGrid>
                    <a:gridCol w="1885272">
                      <a:extLst>
                        <a:ext uri="{9D8B030D-6E8A-4147-A177-3AD203B41FA5}">
                          <a16:colId xmlns:a16="http://schemas.microsoft.com/office/drawing/2014/main" val="3482465466"/>
                        </a:ext>
                      </a:extLst>
                    </a:gridCol>
                    <a:gridCol w="2305727">
                      <a:extLst>
                        <a:ext uri="{9D8B030D-6E8A-4147-A177-3AD203B41FA5}">
                          <a16:colId xmlns:a16="http://schemas.microsoft.com/office/drawing/2014/main" val="55841644"/>
                        </a:ext>
                      </a:extLst>
                    </a:gridCol>
                    <a:gridCol w="1487706">
                      <a:extLst>
                        <a:ext uri="{9D8B030D-6E8A-4147-A177-3AD203B41FA5}">
                          <a16:colId xmlns:a16="http://schemas.microsoft.com/office/drawing/2014/main" val="1858190961"/>
                        </a:ext>
                      </a:extLst>
                    </a:gridCol>
                    <a:gridCol w="3052642">
                      <a:extLst>
                        <a:ext uri="{9D8B030D-6E8A-4147-A177-3AD203B41FA5}">
                          <a16:colId xmlns:a16="http://schemas.microsoft.com/office/drawing/2014/main" val="2808467042"/>
                        </a:ext>
                      </a:extLst>
                    </a:gridCol>
                    <a:gridCol w="1174653">
                      <a:extLst>
                        <a:ext uri="{9D8B030D-6E8A-4147-A177-3AD203B41FA5}">
                          <a16:colId xmlns:a16="http://schemas.microsoft.com/office/drawing/2014/main" val="2561944854"/>
                        </a:ext>
                      </a:extLst>
                    </a:gridCol>
                  </a:tblGrid>
                  <a:tr h="983138">
                    <a:tc>
                      <a:txBody>
                        <a:bodyPr/>
                        <a:lstStyle/>
                        <a:p>
                          <a:pPr algn="ctr">
                            <a:spcBef>
                              <a:spcPts val="300"/>
                            </a:spcBef>
                            <a:spcAft>
                              <a:spcPts val="300"/>
                            </a:spcAft>
                          </a:pPr>
                          <a:r>
                            <a:rPr lang="en-AU" sz="1400" b="1" dirty="0">
                              <a:effectLst/>
                            </a:rPr>
                            <a:t>Technology</a:t>
                          </a:r>
                          <a:endParaRPr lang="en-AU"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AU" sz="1400" b="1">
                              <a:effectLst/>
                            </a:rPr>
                            <a:t> </a:t>
                          </a:r>
                        </a:p>
                        <a:p>
                          <a:pPr algn="ctr">
                            <a:spcBef>
                              <a:spcPts val="300"/>
                            </a:spcBef>
                            <a:spcAft>
                              <a:spcPts val="300"/>
                            </a:spcAft>
                          </a:pPr>
                          <a:r>
                            <a:rPr lang="en-AU" sz="1400" b="1">
                              <a:effectLst/>
                            </a:rPr>
                            <a:t>Reactor type</a:t>
                          </a: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AU" sz="1400" b="1">
                              <a:effectLst/>
                            </a:rPr>
                            <a:t> </a:t>
                          </a:r>
                        </a:p>
                        <a:p>
                          <a:pPr algn="ctr">
                            <a:spcBef>
                              <a:spcPts val="300"/>
                            </a:spcBef>
                            <a:spcAft>
                              <a:spcPts val="300"/>
                            </a:spcAft>
                          </a:pPr>
                          <a:r>
                            <a:rPr lang="en-AU" sz="1400" b="1">
                              <a:effectLst/>
                            </a:rPr>
                            <a:t>P recovery efficiency (%)</a:t>
                          </a: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AU" sz="1400" b="1" dirty="0">
                              <a:effectLst/>
                            </a:rPr>
                            <a:t> </a:t>
                          </a:r>
                        </a:p>
                        <a:p>
                          <a:pPr algn="ctr">
                            <a:spcBef>
                              <a:spcPts val="300"/>
                            </a:spcBef>
                            <a:spcAft>
                              <a:spcPts val="300"/>
                            </a:spcAft>
                          </a:pPr>
                          <a:r>
                            <a:rPr lang="en-AU" sz="1400" b="1" dirty="0">
                              <a:effectLst/>
                            </a:rPr>
                            <a:t>Struvite</a:t>
                          </a:r>
                        </a:p>
                        <a:p>
                          <a:pPr>
                            <a:spcBef>
                              <a:spcPts val="300"/>
                            </a:spcBef>
                            <a:spcAft>
                              <a:spcPts val="300"/>
                            </a:spcAft>
                          </a:pPr>
                          <a:r>
                            <a:rPr lang="en-AU" sz="1400" b="1" kern="1400" dirty="0">
                              <a:effectLst/>
                            </a:rPr>
                            <a:t> </a:t>
                          </a:r>
                          <a:endParaRPr lang="en-AU" sz="14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AU" sz="1400" b="1" dirty="0">
                              <a:effectLst/>
                            </a:rPr>
                            <a:t>Mg source</a:t>
                          </a:r>
                          <a:endParaRPr lang="en-AU"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8974827"/>
                      </a:ext>
                    </a:extLst>
                  </a:tr>
                  <a:tr h="643575">
                    <a:tc>
                      <a:txBody>
                        <a:bodyPr/>
                        <a:lstStyle/>
                        <a:p>
                          <a:pPr>
                            <a:lnSpc>
                              <a:spcPct val="150000"/>
                            </a:lnSpc>
                            <a:spcBef>
                              <a:spcPts val="300"/>
                            </a:spcBef>
                            <a:spcAft>
                              <a:spcPts val="300"/>
                            </a:spcAft>
                          </a:pPr>
                          <a:r>
                            <a:rPr lang="en-AU" sz="1000" kern="1400">
                              <a:effectLst/>
                            </a:rPr>
                            <a:t>Phosnix</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1000" kern="1400" dirty="0">
                              <a:effectLst/>
                            </a:rPr>
                            <a:t>Fluidized bed</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90</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dirty="0">
                              <a:effectLst/>
                            </a:rPr>
                            <a:t>0.5-1 mm granules</a:t>
                          </a:r>
                        </a:p>
                        <a:p>
                          <a:pPr algn="ctr">
                            <a:lnSpc>
                              <a:spcPct val="150000"/>
                            </a:lnSpc>
                            <a:spcBef>
                              <a:spcPts val="300"/>
                            </a:spcBef>
                            <a:spcAft>
                              <a:spcPts val="300"/>
                            </a:spcAft>
                          </a:pPr>
                          <a:r>
                            <a:rPr lang="en-AU" sz="1000" kern="1400" dirty="0">
                              <a:effectLst/>
                            </a:rPr>
                            <a:t>Raw fertilizer</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743005" t="-153774" r="-1036" b="-400943"/>
                          </a:stretch>
                        </a:blipFill>
                      </a:tcPr>
                    </a:tc>
                    <a:extLst>
                      <a:ext uri="{0D108BD9-81ED-4DB2-BD59-A6C34878D82A}">
                        <a16:rowId xmlns:a16="http://schemas.microsoft.com/office/drawing/2014/main" val="1195856297"/>
                      </a:ext>
                    </a:extLst>
                  </a:tr>
                  <a:tr h="643575">
                    <a:tc>
                      <a:txBody>
                        <a:bodyPr/>
                        <a:lstStyle/>
                        <a:p>
                          <a:pPr>
                            <a:lnSpc>
                              <a:spcPct val="150000"/>
                            </a:lnSpc>
                            <a:spcBef>
                              <a:spcPts val="300"/>
                            </a:spcBef>
                            <a:spcAft>
                              <a:spcPts val="300"/>
                            </a:spcAft>
                          </a:pPr>
                          <a:r>
                            <a:rPr lang="en-AU" sz="1000" kern="1400">
                              <a:effectLst/>
                            </a:rPr>
                            <a:t>Ostara’s pearl</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1000" kern="1400">
                              <a:effectLst/>
                            </a:rPr>
                            <a:t>Fluidized bed</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90</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High-quality </a:t>
                          </a:r>
                        </a:p>
                        <a:p>
                          <a:pPr algn="ctr">
                            <a:lnSpc>
                              <a:spcPct val="150000"/>
                            </a:lnSpc>
                            <a:spcBef>
                              <a:spcPts val="300"/>
                            </a:spcBef>
                            <a:spcAft>
                              <a:spcPts val="300"/>
                            </a:spcAft>
                          </a:pPr>
                          <a:r>
                            <a:rPr lang="en-AU" sz="1000" kern="1400">
                              <a:effectLst/>
                            </a:rPr>
                            <a:t>Ready to use granules</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743005" t="-253774" r="-1036" b="-300943"/>
                          </a:stretch>
                        </a:blipFill>
                      </a:tcPr>
                    </a:tc>
                    <a:extLst>
                      <a:ext uri="{0D108BD9-81ED-4DB2-BD59-A6C34878D82A}">
                        <a16:rowId xmlns:a16="http://schemas.microsoft.com/office/drawing/2014/main" val="2341522650"/>
                      </a:ext>
                    </a:extLst>
                  </a:tr>
                  <a:tr h="643575">
                    <a:tc>
                      <a:txBody>
                        <a:bodyPr/>
                        <a:lstStyle/>
                        <a:p>
                          <a:pPr>
                            <a:lnSpc>
                              <a:spcPct val="150000"/>
                            </a:lnSpc>
                            <a:spcBef>
                              <a:spcPts val="300"/>
                            </a:spcBef>
                            <a:spcAft>
                              <a:spcPts val="300"/>
                            </a:spcAft>
                          </a:pPr>
                          <a:r>
                            <a:rPr lang="en-AU" sz="1000" kern="1400">
                              <a:effectLst/>
                            </a:rPr>
                            <a:t>Multiform</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1000" kern="1400">
                              <a:effectLst/>
                            </a:rPr>
                            <a:t>Fluidized bed</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dirty="0">
                              <a:effectLst/>
                            </a:rPr>
                            <a:t> </a:t>
                          </a:r>
                        </a:p>
                        <a:p>
                          <a:pPr algn="ctr">
                            <a:lnSpc>
                              <a:spcPct val="150000"/>
                            </a:lnSpc>
                            <a:spcBef>
                              <a:spcPts val="300"/>
                            </a:spcBef>
                            <a:spcAft>
                              <a:spcPts val="300"/>
                            </a:spcAft>
                          </a:pPr>
                          <a:r>
                            <a:rPr lang="en-AU" sz="1000" kern="1400" dirty="0">
                              <a:effectLst/>
                            </a:rPr>
                            <a:t>90</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Low-quality </a:t>
                          </a:r>
                        </a:p>
                        <a:p>
                          <a:pPr algn="ctr">
                            <a:lnSpc>
                              <a:spcPct val="150000"/>
                            </a:lnSpc>
                            <a:spcBef>
                              <a:spcPts val="300"/>
                            </a:spcBef>
                            <a:spcAft>
                              <a:spcPts val="300"/>
                            </a:spcAft>
                          </a:pPr>
                          <a:r>
                            <a:rPr lang="en-AU" sz="1000" kern="1400">
                              <a:effectLst/>
                            </a:rPr>
                            <a:t>wet powder fertilizer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743005" t="-353774" r="-1036" b="-200943"/>
                          </a:stretch>
                        </a:blipFill>
                      </a:tcPr>
                    </a:tc>
                    <a:extLst>
                      <a:ext uri="{0D108BD9-81ED-4DB2-BD59-A6C34878D82A}">
                        <a16:rowId xmlns:a16="http://schemas.microsoft.com/office/drawing/2014/main" val="2624700913"/>
                      </a:ext>
                    </a:extLst>
                  </a:tr>
                  <a:tr h="643575">
                    <a:tc>
                      <a:txBody>
                        <a:bodyPr/>
                        <a:lstStyle/>
                        <a:p>
                          <a:pPr>
                            <a:lnSpc>
                              <a:spcPct val="150000"/>
                            </a:lnSpc>
                            <a:spcBef>
                              <a:spcPts val="300"/>
                            </a:spcBef>
                            <a:spcAft>
                              <a:spcPts val="300"/>
                            </a:spcAft>
                          </a:pPr>
                          <a:r>
                            <a:rPr lang="en-AU" sz="1000" kern="1400">
                              <a:effectLst/>
                            </a:rPr>
                            <a:t>Phospaq</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900" kern="1400">
                              <a:effectLst/>
                            </a:rPr>
                            <a:t>Air agitated with Internal separator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80</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0.7 mm granules</a:t>
                          </a:r>
                        </a:p>
                        <a:p>
                          <a:pPr algn="ctr">
                            <a:lnSpc>
                              <a:spcPct val="150000"/>
                            </a:lnSpc>
                            <a:spcBef>
                              <a:spcPts val="300"/>
                            </a:spcBef>
                            <a:spcAft>
                              <a:spcPts val="300"/>
                            </a:spcAft>
                          </a:pPr>
                          <a:r>
                            <a:rPr lang="en-AU" sz="1000" kern="1400">
                              <a:effectLst/>
                            </a:rPr>
                            <a:t>Ready to use fertilizer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743005" t="-458095" r="-1036" b="-102857"/>
                          </a:stretch>
                        </a:blipFill>
                      </a:tcPr>
                    </a:tc>
                    <a:extLst>
                      <a:ext uri="{0D108BD9-81ED-4DB2-BD59-A6C34878D82A}">
                        <a16:rowId xmlns:a16="http://schemas.microsoft.com/office/drawing/2014/main" val="1171809449"/>
                      </a:ext>
                    </a:extLst>
                  </a:tr>
                  <a:tr h="643575">
                    <a:tc>
                      <a:txBody>
                        <a:bodyPr/>
                        <a:lstStyle/>
                        <a:p>
                          <a:pPr>
                            <a:lnSpc>
                              <a:spcPct val="150000"/>
                            </a:lnSpc>
                            <a:spcBef>
                              <a:spcPts val="300"/>
                            </a:spcBef>
                            <a:spcAft>
                              <a:spcPts val="300"/>
                            </a:spcAft>
                          </a:pPr>
                          <a:r>
                            <a:rPr lang="en-AU" sz="1000" kern="1400" dirty="0">
                              <a:effectLst/>
                            </a:rPr>
                            <a:t>NuReSys</a:t>
                          </a:r>
                          <a:endParaRPr lang="en-AU"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AU" sz="900" kern="1400">
                              <a:effectLst/>
                            </a:rPr>
                            <a:t>Stripping tank and top entry agitated crystallizer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1000" kern="1400">
                              <a:effectLst/>
                            </a:rPr>
                            <a:t> </a:t>
                          </a:r>
                        </a:p>
                        <a:p>
                          <a:pPr algn="ctr">
                            <a:lnSpc>
                              <a:spcPct val="150000"/>
                            </a:lnSpc>
                            <a:spcBef>
                              <a:spcPts val="300"/>
                            </a:spcBef>
                            <a:spcAft>
                              <a:spcPts val="300"/>
                            </a:spcAft>
                          </a:pPr>
                          <a:r>
                            <a:rPr lang="en-AU" sz="1000" kern="1400">
                              <a:effectLst/>
                            </a:rPr>
                            <a:t>78</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AU" sz="1000" kern="1400">
                              <a:effectLst/>
                            </a:rPr>
                            <a:t>2-6 mm granules</a:t>
                          </a:r>
                        </a:p>
                        <a:p>
                          <a:pPr algn="ctr">
                            <a:lnSpc>
                              <a:spcPct val="150000"/>
                            </a:lnSpc>
                            <a:spcBef>
                              <a:spcPts val="300"/>
                            </a:spcBef>
                            <a:spcAft>
                              <a:spcPts val="300"/>
                            </a:spcAft>
                          </a:pPr>
                          <a:r>
                            <a:rPr lang="en-AU" sz="1000" kern="1400">
                              <a:effectLst/>
                            </a:rPr>
                            <a:t>Ready to use fertilizer</a:t>
                          </a:r>
                          <a:endParaRPr lang="en-AU"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743005" t="-552830" r="-1036" b="-1887"/>
                          </a:stretch>
                        </a:blipFill>
                      </a:tcPr>
                    </a:tc>
                    <a:extLst>
                      <a:ext uri="{0D108BD9-81ED-4DB2-BD59-A6C34878D82A}">
                        <a16:rowId xmlns:a16="http://schemas.microsoft.com/office/drawing/2014/main" val="3608390808"/>
                      </a:ext>
                    </a:extLst>
                  </a:tr>
                </a:tbl>
              </a:graphicData>
            </a:graphic>
          </p:graphicFrame>
        </mc:Fallback>
      </mc:AlternateContent>
    </p:spTree>
    <p:extLst>
      <p:ext uri="{BB962C8B-B14F-4D97-AF65-F5344CB8AC3E}">
        <p14:creationId xmlns:p14="http://schemas.microsoft.com/office/powerpoint/2010/main" val="4282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312094"/>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LCA Boundary and Functional Unit</a:t>
            </a:r>
          </a:p>
        </p:txBody>
      </p:sp>
      <p:sp>
        <p:nvSpPr>
          <p:cNvPr id="3" name="Slide Number Placeholder 2"/>
          <p:cNvSpPr>
            <a:spLocks noGrp="1"/>
          </p:cNvSpPr>
          <p:nvPr>
            <p:ph type="sldNum" sz="quarter" idx="12"/>
          </p:nvPr>
        </p:nvSpPr>
        <p:spPr/>
        <p:txBody>
          <a:bodyPr/>
          <a:lstStyle/>
          <a:p>
            <a:fld id="{D44CFB51-2F15-4235-9C4B-CC635BDF6F66}" type="slidenum">
              <a:rPr lang="en-GB" smtClean="0"/>
              <a:t>15</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BC8C8D30-17E5-391C-4799-B01EDFCD03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D6DAE72-3995-2C35-E3D1-E40056477FC3}"/>
              </a:ext>
            </a:extLst>
          </p:cNvPr>
          <p:cNvPicPr>
            <a:picLocks noChangeAspect="1"/>
          </p:cNvPicPr>
          <p:nvPr/>
        </p:nvPicPr>
        <p:blipFill>
          <a:blip r:embed="rId5"/>
          <a:stretch>
            <a:fillRect/>
          </a:stretch>
        </p:blipFill>
        <p:spPr>
          <a:xfrm>
            <a:off x="1147762" y="942247"/>
            <a:ext cx="8377238" cy="5726089"/>
          </a:xfrm>
          <a:prstGeom prst="rect">
            <a:avLst/>
          </a:prstGeom>
        </p:spPr>
      </p:pic>
      <p:pic>
        <p:nvPicPr>
          <p:cNvPr id="8" name="Picture 7">
            <a:extLst>
              <a:ext uri="{FF2B5EF4-FFF2-40B4-BE49-F238E27FC236}">
                <a16:creationId xmlns:a16="http://schemas.microsoft.com/office/drawing/2014/main" id="{042E62F9-5DFF-6FEC-1449-55EBD3FED2EE}"/>
              </a:ext>
            </a:extLst>
          </p:cNvPr>
          <p:cNvPicPr>
            <a:picLocks noChangeAspect="1"/>
          </p:cNvPicPr>
          <p:nvPr/>
        </p:nvPicPr>
        <p:blipFill>
          <a:blip r:embed="rId6">
            <a:extLst>
              <a:ext uri="{28A0092B-C50C-407E-A947-70E740481C1C}">
                <a14:useLocalDpi xmlns:a14="http://schemas.microsoft.com/office/drawing/2010/main" val="0"/>
              </a:ext>
            </a:extLst>
          </a:blip>
          <a:srcRect t="11028" b="11028"/>
          <a:stretch/>
        </p:blipFill>
        <p:spPr>
          <a:xfrm>
            <a:off x="8444078" y="3530535"/>
            <a:ext cx="3610137" cy="3316855"/>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0" name="Rectangle 9">
            <a:extLst>
              <a:ext uri="{FF2B5EF4-FFF2-40B4-BE49-F238E27FC236}">
                <a16:creationId xmlns:a16="http://schemas.microsoft.com/office/drawing/2014/main" id="{2BD00274-EFF4-87AF-32F3-C4981BA224FC}"/>
              </a:ext>
            </a:extLst>
          </p:cNvPr>
          <p:cNvSpPr/>
          <p:nvPr/>
        </p:nvSpPr>
        <p:spPr>
          <a:xfrm>
            <a:off x="2791241" y="5486400"/>
            <a:ext cx="1447800" cy="4293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0CBA9916-CF7E-98A5-7C70-2E2EAE0F884E}"/>
              </a:ext>
            </a:extLst>
          </p:cNvPr>
          <p:cNvSpPr/>
          <p:nvPr/>
        </p:nvSpPr>
        <p:spPr>
          <a:xfrm>
            <a:off x="3429000" y="5105400"/>
            <a:ext cx="1905000" cy="1616075"/>
          </a:xfrm>
          <a:prstGeom prst="rect">
            <a:avLst/>
          </a:prstGeom>
          <a:noFill/>
          <a:ln w="57150">
            <a:solidFill>
              <a:srgbClr val="FC00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5089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309409"/>
            <a:ext cx="8394165"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production technologies</a:t>
            </a:r>
          </a:p>
        </p:txBody>
      </p:sp>
      <p:sp>
        <p:nvSpPr>
          <p:cNvPr id="3" name="Slide Number Placeholder 2"/>
          <p:cNvSpPr>
            <a:spLocks noGrp="1"/>
          </p:cNvSpPr>
          <p:nvPr>
            <p:ph type="sldNum" sz="quarter" idx="12"/>
          </p:nvPr>
        </p:nvSpPr>
        <p:spPr/>
        <p:txBody>
          <a:bodyPr/>
          <a:lstStyle/>
          <a:p>
            <a:fld id="{D44CFB51-2F15-4235-9C4B-CC635BDF6F66}" type="slidenum">
              <a:rPr lang="en-GB" smtClean="0"/>
              <a:t>16</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88D30D5-5CCA-40E9-99E2-EE77C5A784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6606" y="1782762"/>
            <a:ext cx="9348292" cy="47561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01BE840-95D5-4205-00CD-800A9A08443A}"/>
              </a:ext>
            </a:extLst>
          </p:cNvPr>
          <p:cNvSpPr txBox="1">
            <a:spLocks/>
          </p:cNvSpPr>
          <p:nvPr/>
        </p:nvSpPr>
        <p:spPr>
          <a:xfrm>
            <a:off x="551329" y="1199230"/>
            <a:ext cx="10183906" cy="6224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2800" dirty="0">
                <a:solidFill>
                  <a:schemeClr val="accent1">
                    <a:lumMod val="50000"/>
                  </a:schemeClr>
                </a:solidFill>
                <a:latin typeface="Times New Roman" panose="02020603050405020304" pitchFamily="18" charset="0"/>
                <a:cs typeface="Times New Roman" panose="02020603050405020304" pitchFamily="18" charset="0"/>
              </a:rPr>
              <a:t>Phosnix</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92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309409"/>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production technologies</a:t>
            </a:r>
          </a:p>
        </p:txBody>
      </p:sp>
      <p:sp>
        <p:nvSpPr>
          <p:cNvPr id="3" name="Slide Number Placeholder 2"/>
          <p:cNvSpPr>
            <a:spLocks noGrp="1"/>
          </p:cNvSpPr>
          <p:nvPr>
            <p:ph type="sldNum" sz="quarter" idx="12"/>
          </p:nvPr>
        </p:nvSpPr>
        <p:spPr/>
        <p:txBody>
          <a:bodyPr/>
          <a:lstStyle/>
          <a:p>
            <a:fld id="{D44CFB51-2F15-4235-9C4B-CC635BDF6F66}" type="slidenum">
              <a:rPr lang="en-GB" smtClean="0"/>
              <a:t>17</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278BD394-0C1C-0FE2-BD09-C6F89BB50EF4}"/>
              </a:ext>
            </a:extLst>
          </p:cNvPr>
          <p:cNvSpPr txBox="1">
            <a:spLocks/>
          </p:cNvSpPr>
          <p:nvPr/>
        </p:nvSpPr>
        <p:spPr>
          <a:xfrm>
            <a:off x="551329" y="1199230"/>
            <a:ext cx="10183906" cy="6224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2800" dirty="0">
                <a:solidFill>
                  <a:schemeClr val="accent1">
                    <a:lumMod val="50000"/>
                  </a:schemeClr>
                </a:solidFill>
                <a:latin typeface="Times New Roman" panose="02020603050405020304" pitchFamily="18" charset="0"/>
                <a:cs typeface="Times New Roman" panose="02020603050405020304" pitchFamily="18" charset="0"/>
              </a:rPr>
              <a:t>OSTARA’ Pearl</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AB766C6-3314-8822-AA85-AA7BD3F3DE37}"/>
              </a:ext>
            </a:extLst>
          </p:cNvPr>
          <p:cNvPicPr>
            <a:picLocks noChangeAspect="1"/>
          </p:cNvPicPr>
          <p:nvPr/>
        </p:nvPicPr>
        <p:blipFill>
          <a:blip r:embed="rId5"/>
          <a:stretch>
            <a:fillRect/>
          </a:stretch>
        </p:blipFill>
        <p:spPr>
          <a:xfrm>
            <a:off x="2895600" y="2266770"/>
            <a:ext cx="6629400" cy="4314825"/>
          </a:xfrm>
          <a:prstGeom prst="rect">
            <a:avLst/>
          </a:prstGeom>
        </p:spPr>
      </p:pic>
    </p:spTree>
    <p:extLst>
      <p:ext uri="{BB962C8B-B14F-4D97-AF65-F5344CB8AC3E}">
        <p14:creationId xmlns:p14="http://schemas.microsoft.com/office/powerpoint/2010/main" val="310252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341069"/>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production technologies</a:t>
            </a:r>
          </a:p>
        </p:txBody>
      </p:sp>
      <p:sp>
        <p:nvSpPr>
          <p:cNvPr id="3" name="Slide Number Placeholder 2"/>
          <p:cNvSpPr>
            <a:spLocks noGrp="1"/>
          </p:cNvSpPr>
          <p:nvPr>
            <p:ph type="sldNum" sz="quarter" idx="12"/>
          </p:nvPr>
        </p:nvSpPr>
        <p:spPr/>
        <p:txBody>
          <a:bodyPr/>
          <a:lstStyle/>
          <a:p>
            <a:fld id="{D44CFB51-2F15-4235-9C4B-CC635BDF6F66}" type="slidenum">
              <a:rPr lang="en-GB" smtClean="0"/>
              <a:t>18</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B2A0737-5DE3-0205-A446-20051EA2C9C4}"/>
              </a:ext>
            </a:extLst>
          </p:cNvPr>
          <p:cNvSpPr txBox="1">
            <a:spLocks/>
          </p:cNvSpPr>
          <p:nvPr/>
        </p:nvSpPr>
        <p:spPr>
          <a:xfrm>
            <a:off x="1066800" y="1600200"/>
            <a:ext cx="10183906" cy="44196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57C05B3-151B-383F-2079-9B828DEC90AD}"/>
              </a:ext>
            </a:extLst>
          </p:cNvPr>
          <p:cNvSpPr txBox="1">
            <a:spLocks/>
          </p:cNvSpPr>
          <p:nvPr/>
        </p:nvSpPr>
        <p:spPr>
          <a:xfrm>
            <a:off x="551329" y="1127255"/>
            <a:ext cx="10183906" cy="6224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3200" dirty="0">
                <a:solidFill>
                  <a:schemeClr val="accent1">
                    <a:lumMod val="50000"/>
                  </a:schemeClr>
                </a:solidFill>
                <a:latin typeface="Times New Roman" panose="02020603050405020304" pitchFamily="18" charset="0"/>
                <a:cs typeface="Times New Roman" panose="02020603050405020304" pitchFamily="18" charset="0"/>
              </a:rPr>
              <a:t>Multiform</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A783D6F-1916-ACBC-2412-E40D81D8D49B}"/>
              </a:ext>
            </a:extLst>
          </p:cNvPr>
          <p:cNvPicPr>
            <a:picLocks noChangeAspect="1"/>
          </p:cNvPicPr>
          <p:nvPr/>
        </p:nvPicPr>
        <p:blipFill>
          <a:blip r:embed="rId5"/>
          <a:stretch>
            <a:fillRect/>
          </a:stretch>
        </p:blipFill>
        <p:spPr>
          <a:xfrm>
            <a:off x="3581401" y="818542"/>
            <a:ext cx="6629400" cy="5982916"/>
          </a:xfrm>
          <a:prstGeom prst="rect">
            <a:avLst/>
          </a:prstGeom>
        </p:spPr>
      </p:pic>
      <p:sp>
        <p:nvSpPr>
          <p:cNvPr id="12" name="Rectangle 11">
            <a:extLst>
              <a:ext uri="{FF2B5EF4-FFF2-40B4-BE49-F238E27FC236}">
                <a16:creationId xmlns:a16="http://schemas.microsoft.com/office/drawing/2014/main" id="{7E6D40B2-D210-D7CE-1F67-D6715D585245}"/>
              </a:ext>
            </a:extLst>
          </p:cNvPr>
          <p:cNvSpPr/>
          <p:nvPr/>
        </p:nvSpPr>
        <p:spPr>
          <a:xfrm>
            <a:off x="3962400" y="1600200"/>
            <a:ext cx="1371600" cy="62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524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36654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production technologies</a:t>
            </a:r>
          </a:p>
        </p:txBody>
      </p:sp>
      <p:sp>
        <p:nvSpPr>
          <p:cNvPr id="3" name="Slide Number Placeholder 2"/>
          <p:cNvSpPr>
            <a:spLocks noGrp="1"/>
          </p:cNvSpPr>
          <p:nvPr>
            <p:ph type="sldNum" sz="quarter" idx="12"/>
          </p:nvPr>
        </p:nvSpPr>
        <p:spPr/>
        <p:txBody>
          <a:bodyPr/>
          <a:lstStyle/>
          <a:p>
            <a:fld id="{D44CFB51-2F15-4235-9C4B-CC635BDF6F66}" type="slidenum">
              <a:rPr lang="en-GB" smtClean="0"/>
              <a:t>19</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B2A0737-5DE3-0205-A446-20051EA2C9C4}"/>
              </a:ext>
            </a:extLst>
          </p:cNvPr>
          <p:cNvSpPr txBox="1">
            <a:spLocks/>
          </p:cNvSpPr>
          <p:nvPr/>
        </p:nvSpPr>
        <p:spPr>
          <a:xfrm>
            <a:off x="1066800" y="1600200"/>
            <a:ext cx="10183906" cy="44196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6E5EF432-2D84-8B8D-6C76-11C4744E7A13}"/>
              </a:ext>
            </a:extLst>
          </p:cNvPr>
          <p:cNvSpPr txBox="1">
            <a:spLocks/>
          </p:cNvSpPr>
          <p:nvPr/>
        </p:nvSpPr>
        <p:spPr>
          <a:xfrm>
            <a:off x="551329" y="1177424"/>
            <a:ext cx="5486400" cy="6224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2800" dirty="0">
                <a:solidFill>
                  <a:schemeClr val="accent1">
                    <a:lumMod val="50000"/>
                  </a:schemeClr>
                </a:solidFill>
                <a:latin typeface="Times New Roman" panose="02020603050405020304" pitchFamily="18" charset="0"/>
                <a:cs typeface="Times New Roman" panose="02020603050405020304" pitchFamily="18" charset="0"/>
              </a:rPr>
              <a:t>Phospaq</a:t>
            </a: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E14A0B7-BFF3-4D26-933E-5D0956228636}"/>
              </a:ext>
            </a:extLst>
          </p:cNvPr>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1310400" y="2447693"/>
            <a:ext cx="9814800" cy="368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2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1067954" y="381000"/>
            <a:ext cx="7886700" cy="1325563"/>
          </a:xfrm>
        </p:spPr>
        <p:txBody>
          <a:bodyPr>
            <a:normAutofit/>
          </a:bodyPr>
          <a:lstStyle/>
          <a:p>
            <a:r>
              <a:rPr lang="en-US" sz="3200" b="1">
                <a:solidFill>
                  <a:srgbClr val="C00000"/>
                </a:solidFill>
                <a:latin typeface="Times New Roman" panose="02020603050405020304" pitchFamily="18" charset="0"/>
                <a:ea typeface="Times New Roman" panose="02020603050405020304" pitchFamily="18" charset="0"/>
                <a:cs typeface="B Titr" panose="00000700000000000000" pitchFamily="2" charset="-78"/>
              </a:rPr>
              <a:t>Outline</a:t>
            </a:r>
            <a:endPar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pic>
        <p:nvPicPr>
          <p:cNvPr id="4" name="Picture 5" descr="RedThinLine.wmf">
            <a:extLst>
              <a:ext uri="{FF2B5EF4-FFF2-40B4-BE49-F238E27FC236}">
                <a16:creationId xmlns:a16="http://schemas.microsoft.com/office/drawing/2014/main" id="{1A67BF19-16ED-4BAD-B8F9-1F9B4CBDE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7" y="2737097"/>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44CFB51-2F15-4235-9C4B-CC635BDF6F66}" type="slidenum">
              <a:rPr lang="en-GB" smtClean="0"/>
              <a:t>2</a:t>
            </a:fld>
            <a:endParaRPr lang="en-GB"/>
          </a:p>
        </p:txBody>
      </p:sp>
      <p:pic>
        <p:nvPicPr>
          <p:cNvPr id="3" name="Picture 2">
            <a:extLst>
              <a:ext uri="{FF2B5EF4-FFF2-40B4-BE49-F238E27FC236}">
                <a16:creationId xmlns:a16="http://schemas.microsoft.com/office/drawing/2014/main" id="{49426203-3F0D-265A-B797-5E53058A25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82" b="28439"/>
          <a:stretch/>
        </p:blipFill>
        <p:spPr bwMode="auto">
          <a:xfrm>
            <a:off x="10515600" y="69760"/>
            <a:ext cx="1479317" cy="622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2">
            <a:extLst>
              <a:ext uri="{FF2B5EF4-FFF2-40B4-BE49-F238E27FC236}">
                <a16:creationId xmlns:a16="http://schemas.microsoft.com/office/drawing/2014/main" id="{D634C00F-873E-D367-3BDD-79DEC6E1AF54}"/>
              </a:ext>
            </a:extLst>
          </p:cNvPr>
          <p:cNvGraphicFramePr/>
          <p:nvPr>
            <p:extLst>
              <p:ext uri="{D42A27DB-BD31-4B8C-83A1-F6EECF244321}">
                <p14:modId xmlns:p14="http://schemas.microsoft.com/office/powerpoint/2010/main" val="279468487"/>
              </p:ext>
            </p:extLst>
          </p:nvPr>
        </p:nvGraphicFramePr>
        <p:xfrm>
          <a:off x="1067954" y="1828800"/>
          <a:ext cx="10362046" cy="38155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542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385646"/>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production technologies</a:t>
            </a:r>
          </a:p>
        </p:txBody>
      </p:sp>
      <p:sp>
        <p:nvSpPr>
          <p:cNvPr id="3" name="Slide Number Placeholder 2"/>
          <p:cNvSpPr>
            <a:spLocks noGrp="1"/>
          </p:cNvSpPr>
          <p:nvPr>
            <p:ph type="sldNum" sz="quarter" idx="12"/>
          </p:nvPr>
        </p:nvSpPr>
        <p:spPr/>
        <p:txBody>
          <a:bodyPr/>
          <a:lstStyle/>
          <a:p>
            <a:fld id="{D44CFB51-2F15-4235-9C4B-CC635BDF6F66}" type="slidenum">
              <a:rPr lang="en-GB" smtClean="0"/>
              <a:t>20</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B2A0737-5DE3-0205-A446-20051EA2C9C4}"/>
              </a:ext>
            </a:extLst>
          </p:cNvPr>
          <p:cNvSpPr txBox="1">
            <a:spLocks/>
          </p:cNvSpPr>
          <p:nvPr/>
        </p:nvSpPr>
        <p:spPr>
          <a:xfrm>
            <a:off x="1066800" y="1600200"/>
            <a:ext cx="10183906" cy="44196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271259A-B87D-C70F-CC39-F5DBA50AF4F2}"/>
              </a:ext>
            </a:extLst>
          </p:cNvPr>
          <p:cNvSpPr txBox="1">
            <a:spLocks/>
          </p:cNvSpPr>
          <p:nvPr/>
        </p:nvSpPr>
        <p:spPr>
          <a:xfrm>
            <a:off x="541388" y="1211338"/>
            <a:ext cx="10183906" cy="6224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2800" dirty="0">
                <a:solidFill>
                  <a:schemeClr val="accent1">
                    <a:lumMod val="50000"/>
                  </a:schemeClr>
                </a:solidFill>
                <a:latin typeface="Times New Roman" panose="02020603050405020304" pitchFamily="18" charset="0"/>
                <a:cs typeface="Times New Roman" panose="02020603050405020304" pitchFamily="18" charset="0"/>
              </a:rPr>
              <a:t>NuReSys</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F48041A-38F0-402B-84CD-010C2258E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866968"/>
            <a:ext cx="8065035" cy="486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8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551329" y="385646"/>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LCA  diagram</a:t>
            </a:r>
          </a:p>
        </p:txBody>
      </p:sp>
      <p:sp>
        <p:nvSpPr>
          <p:cNvPr id="3" name="Slide Number Placeholder 2"/>
          <p:cNvSpPr>
            <a:spLocks noGrp="1"/>
          </p:cNvSpPr>
          <p:nvPr>
            <p:ph type="sldNum" sz="quarter" idx="12"/>
          </p:nvPr>
        </p:nvSpPr>
        <p:spPr/>
        <p:txBody>
          <a:bodyPr/>
          <a:lstStyle/>
          <a:p>
            <a:fld id="{D44CFB51-2F15-4235-9C4B-CC635BDF6F66}" type="slidenum">
              <a:rPr lang="en-GB" smtClean="0"/>
              <a:t>21</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674498" y="-28685"/>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B2A0737-5DE3-0205-A446-20051EA2C9C4}"/>
              </a:ext>
            </a:extLst>
          </p:cNvPr>
          <p:cNvSpPr txBox="1">
            <a:spLocks/>
          </p:cNvSpPr>
          <p:nvPr/>
        </p:nvSpPr>
        <p:spPr>
          <a:xfrm>
            <a:off x="1036974" y="1697989"/>
            <a:ext cx="2802864" cy="4974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Operation electricity</a:t>
            </a:r>
          </a:p>
        </p:txBody>
      </p:sp>
      <p:sp>
        <p:nvSpPr>
          <p:cNvPr id="11" name="Arrow: Right 10">
            <a:extLst>
              <a:ext uri="{FF2B5EF4-FFF2-40B4-BE49-F238E27FC236}">
                <a16:creationId xmlns:a16="http://schemas.microsoft.com/office/drawing/2014/main" id="{E1513543-AD98-2EEB-7F2F-84466E0A5925}"/>
              </a:ext>
            </a:extLst>
          </p:cNvPr>
          <p:cNvSpPr/>
          <p:nvPr/>
        </p:nvSpPr>
        <p:spPr>
          <a:xfrm>
            <a:off x="2811169" y="2095988"/>
            <a:ext cx="2043834" cy="61134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AU" sz="2000" dirty="0"/>
              <a:t>Energy</a:t>
            </a:r>
          </a:p>
        </p:txBody>
      </p:sp>
      <p:sp>
        <p:nvSpPr>
          <p:cNvPr id="12" name="Arrow: Right 11">
            <a:extLst>
              <a:ext uri="{FF2B5EF4-FFF2-40B4-BE49-F238E27FC236}">
                <a16:creationId xmlns:a16="http://schemas.microsoft.com/office/drawing/2014/main" id="{DF925702-D4F6-BC66-ED32-6DA8F5B06E57}"/>
              </a:ext>
            </a:extLst>
          </p:cNvPr>
          <p:cNvSpPr/>
          <p:nvPr/>
        </p:nvSpPr>
        <p:spPr>
          <a:xfrm>
            <a:off x="2817921" y="3324989"/>
            <a:ext cx="2043834" cy="61134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AU" sz="2000" dirty="0"/>
              <a:t>Raw material</a:t>
            </a:r>
          </a:p>
        </p:txBody>
      </p:sp>
      <p:sp>
        <p:nvSpPr>
          <p:cNvPr id="13" name="Arrow: Right 12">
            <a:extLst>
              <a:ext uri="{FF2B5EF4-FFF2-40B4-BE49-F238E27FC236}">
                <a16:creationId xmlns:a16="http://schemas.microsoft.com/office/drawing/2014/main" id="{569AE4FD-6343-3073-2745-055A86D59F37}"/>
              </a:ext>
            </a:extLst>
          </p:cNvPr>
          <p:cNvSpPr/>
          <p:nvPr/>
        </p:nvSpPr>
        <p:spPr>
          <a:xfrm rot="5400000">
            <a:off x="4481704" y="5309651"/>
            <a:ext cx="1987630" cy="61134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AU" sz="2000" dirty="0"/>
              <a:t>Main product</a:t>
            </a:r>
          </a:p>
        </p:txBody>
      </p:sp>
      <p:sp>
        <p:nvSpPr>
          <p:cNvPr id="15" name="Rectangle: Rounded Corners 14">
            <a:extLst>
              <a:ext uri="{FF2B5EF4-FFF2-40B4-BE49-F238E27FC236}">
                <a16:creationId xmlns:a16="http://schemas.microsoft.com/office/drawing/2014/main" id="{CC8D50F9-A6BC-B328-395F-CD5CF4D2BB84}"/>
              </a:ext>
            </a:extLst>
          </p:cNvPr>
          <p:cNvSpPr/>
          <p:nvPr/>
        </p:nvSpPr>
        <p:spPr>
          <a:xfrm>
            <a:off x="4878152" y="1415208"/>
            <a:ext cx="2526434" cy="315036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AU" sz="2800" dirty="0"/>
              <a:t>Process</a:t>
            </a:r>
            <a:endParaRPr lang="en-AU" sz="2000" dirty="0"/>
          </a:p>
        </p:txBody>
      </p:sp>
      <p:sp>
        <p:nvSpPr>
          <p:cNvPr id="16" name="Arrow: Right 15">
            <a:extLst>
              <a:ext uri="{FF2B5EF4-FFF2-40B4-BE49-F238E27FC236}">
                <a16:creationId xmlns:a16="http://schemas.microsoft.com/office/drawing/2014/main" id="{E97FA5A5-8A5F-0670-CE2C-650A60BD4FC6}"/>
              </a:ext>
            </a:extLst>
          </p:cNvPr>
          <p:cNvSpPr/>
          <p:nvPr/>
        </p:nvSpPr>
        <p:spPr>
          <a:xfrm>
            <a:off x="7453778" y="2095988"/>
            <a:ext cx="2381065" cy="61134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AU" sz="2000" dirty="0"/>
              <a:t>Carbon footprint</a:t>
            </a:r>
          </a:p>
        </p:txBody>
      </p:sp>
      <p:sp>
        <p:nvSpPr>
          <p:cNvPr id="17" name="Arrow: Right 16">
            <a:extLst>
              <a:ext uri="{FF2B5EF4-FFF2-40B4-BE49-F238E27FC236}">
                <a16:creationId xmlns:a16="http://schemas.microsoft.com/office/drawing/2014/main" id="{7431BD4D-817F-4030-082C-8B1F674F578B}"/>
              </a:ext>
            </a:extLst>
          </p:cNvPr>
          <p:cNvSpPr/>
          <p:nvPr/>
        </p:nvSpPr>
        <p:spPr>
          <a:xfrm rot="5400000">
            <a:off x="5620097" y="5329912"/>
            <a:ext cx="1987629" cy="61134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AU" sz="2000" dirty="0"/>
              <a:t>Co product</a:t>
            </a:r>
          </a:p>
        </p:txBody>
      </p:sp>
      <p:sp>
        <p:nvSpPr>
          <p:cNvPr id="18" name="Arrow: Right 17">
            <a:extLst>
              <a:ext uri="{FF2B5EF4-FFF2-40B4-BE49-F238E27FC236}">
                <a16:creationId xmlns:a16="http://schemas.microsoft.com/office/drawing/2014/main" id="{4E556EEC-2022-6E9A-B16E-6B2C5A52497D}"/>
              </a:ext>
            </a:extLst>
          </p:cNvPr>
          <p:cNvSpPr/>
          <p:nvPr/>
        </p:nvSpPr>
        <p:spPr>
          <a:xfrm>
            <a:off x="7453778" y="3351540"/>
            <a:ext cx="2381065" cy="61134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AU" sz="2000" dirty="0"/>
              <a:t>Energy footprint</a:t>
            </a:r>
          </a:p>
        </p:txBody>
      </p:sp>
      <p:sp>
        <p:nvSpPr>
          <p:cNvPr id="20" name="Content Placeholder 2">
            <a:extLst>
              <a:ext uri="{FF2B5EF4-FFF2-40B4-BE49-F238E27FC236}">
                <a16:creationId xmlns:a16="http://schemas.microsoft.com/office/drawing/2014/main" id="{DCE705C1-8FD8-F0DF-5C62-59AC97F417C1}"/>
              </a:ext>
            </a:extLst>
          </p:cNvPr>
          <p:cNvSpPr txBox="1">
            <a:spLocks/>
          </p:cNvSpPr>
          <p:nvPr/>
        </p:nvSpPr>
        <p:spPr>
          <a:xfrm>
            <a:off x="765633" y="3975403"/>
            <a:ext cx="4098438" cy="11730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Mg source production embedded energy and CO2 emission </a:t>
            </a:r>
          </a:p>
        </p:txBody>
      </p:sp>
      <p:sp>
        <p:nvSpPr>
          <p:cNvPr id="21" name="Content Placeholder 2">
            <a:extLst>
              <a:ext uri="{FF2B5EF4-FFF2-40B4-BE49-F238E27FC236}">
                <a16:creationId xmlns:a16="http://schemas.microsoft.com/office/drawing/2014/main" id="{207A3BC2-1EB4-E11C-E4D7-14053703A29C}"/>
              </a:ext>
            </a:extLst>
          </p:cNvPr>
          <p:cNvSpPr txBox="1">
            <a:spLocks/>
          </p:cNvSpPr>
          <p:nvPr/>
        </p:nvSpPr>
        <p:spPr>
          <a:xfrm>
            <a:off x="1013825" y="2095988"/>
            <a:ext cx="1524000" cy="4974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(WA mix)</a:t>
            </a:r>
          </a:p>
        </p:txBody>
      </p:sp>
      <p:sp>
        <p:nvSpPr>
          <p:cNvPr id="22" name="Content Placeholder 2">
            <a:extLst>
              <a:ext uri="{FF2B5EF4-FFF2-40B4-BE49-F238E27FC236}">
                <a16:creationId xmlns:a16="http://schemas.microsoft.com/office/drawing/2014/main" id="{BA0C9A59-A3AF-56E8-4E00-A9313CB6B8F5}"/>
              </a:ext>
            </a:extLst>
          </p:cNvPr>
          <p:cNvSpPr txBox="1">
            <a:spLocks/>
          </p:cNvSpPr>
          <p:nvPr/>
        </p:nvSpPr>
        <p:spPr>
          <a:xfrm>
            <a:off x="3833086" y="5788223"/>
            <a:ext cx="1524000" cy="4974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Struvite</a:t>
            </a:r>
          </a:p>
        </p:txBody>
      </p:sp>
      <p:sp>
        <p:nvSpPr>
          <p:cNvPr id="23" name="Content Placeholder 2">
            <a:extLst>
              <a:ext uri="{FF2B5EF4-FFF2-40B4-BE49-F238E27FC236}">
                <a16:creationId xmlns:a16="http://schemas.microsoft.com/office/drawing/2014/main" id="{8330C7C3-ABBF-8442-D954-7D33ECA46EE8}"/>
              </a:ext>
            </a:extLst>
          </p:cNvPr>
          <p:cNvSpPr txBox="1">
            <a:spLocks/>
          </p:cNvSpPr>
          <p:nvPr/>
        </p:nvSpPr>
        <p:spPr>
          <a:xfrm>
            <a:off x="6919585" y="5688408"/>
            <a:ext cx="1524000" cy="4974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Effluent</a:t>
            </a:r>
          </a:p>
        </p:txBody>
      </p:sp>
      <p:sp>
        <p:nvSpPr>
          <p:cNvPr id="24" name="Content Placeholder 2">
            <a:extLst>
              <a:ext uri="{FF2B5EF4-FFF2-40B4-BE49-F238E27FC236}">
                <a16:creationId xmlns:a16="http://schemas.microsoft.com/office/drawing/2014/main" id="{FC933B91-748B-DF20-92C9-85952EECE249}"/>
              </a:ext>
            </a:extLst>
          </p:cNvPr>
          <p:cNvSpPr txBox="1">
            <a:spLocks/>
          </p:cNvSpPr>
          <p:nvPr/>
        </p:nvSpPr>
        <p:spPr>
          <a:xfrm>
            <a:off x="8367385" y="1751562"/>
            <a:ext cx="2758435" cy="4974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CO2-eq/kg of struvite</a:t>
            </a: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1A8F8932-D075-19A5-EED8-FA3A710B80B8}"/>
              </a:ext>
            </a:extLst>
          </p:cNvPr>
          <p:cNvSpPr txBox="1">
            <a:spLocks/>
          </p:cNvSpPr>
          <p:nvPr/>
        </p:nvSpPr>
        <p:spPr>
          <a:xfrm>
            <a:off x="8034817" y="4029299"/>
            <a:ext cx="2235639" cy="4974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dirty="0">
                <a:solidFill>
                  <a:schemeClr val="accent1">
                    <a:lumMod val="50000"/>
                  </a:schemeClr>
                </a:solidFill>
                <a:latin typeface="Times New Roman" panose="02020603050405020304" pitchFamily="18" charset="0"/>
                <a:cs typeface="Times New Roman" panose="02020603050405020304" pitchFamily="18" charset="0"/>
              </a:rPr>
              <a:t>MJ/kg of struvite</a:t>
            </a:r>
          </a:p>
        </p:txBody>
      </p:sp>
    </p:spTree>
    <p:extLst>
      <p:ext uri="{BB962C8B-B14F-4D97-AF65-F5344CB8AC3E}">
        <p14:creationId xmlns:p14="http://schemas.microsoft.com/office/powerpoint/2010/main" val="172286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27737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Results</a:t>
            </a:r>
          </a:p>
        </p:txBody>
      </p:sp>
      <p:sp>
        <p:nvSpPr>
          <p:cNvPr id="3" name="Slide Number Placeholder 2"/>
          <p:cNvSpPr>
            <a:spLocks noGrp="1"/>
          </p:cNvSpPr>
          <p:nvPr>
            <p:ph type="sldNum" sz="quarter" idx="12"/>
          </p:nvPr>
        </p:nvSpPr>
        <p:spPr/>
        <p:txBody>
          <a:bodyPr/>
          <a:lstStyle/>
          <a:p>
            <a:fld id="{D44CFB51-2F15-4235-9C4B-CC635BDF6F66}" type="slidenum">
              <a:rPr lang="en-GB" smtClean="0"/>
              <a:t>22</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9AA7A66-274B-7E92-AE2F-076CA4CA33CD}"/>
              </a:ext>
            </a:extLst>
          </p:cNvPr>
          <p:cNvPicPr>
            <a:picLocks noChangeAspect="1"/>
          </p:cNvPicPr>
          <p:nvPr/>
        </p:nvPicPr>
        <p:blipFill>
          <a:blip r:embed="rId4"/>
          <a:stretch>
            <a:fillRect/>
          </a:stretch>
        </p:blipFill>
        <p:spPr>
          <a:xfrm>
            <a:off x="861202" y="2059043"/>
            <a:ext cx="5444648" cy="3817762"/>
          </a:xfrm>
          <a:prstGeom prst="rect">
            <a:avLst/>
          </a:prstGeom>
        </p:spPr>
      </p:pic>
      <p:pic>
        <p:nvPicPr>
          <p:cNvPr id="5" name="Picture 5" descr="RedThinLine.wmf">
            <a:extLst>
              <a:ext uri="{FF2B5EF4-FFF2-40B4-BE49-F238E27FC236}">
                <a16:creationId xmlns:a16="http://schemas.microsoft.com/office/drawing/2014/main" id="{6295B632-4CCC-7835-E0A1-CF49C1C4D1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83B4564-6AA2-3B79-66FD-FCDDFF772205}"/>
              </a:ext>
            </a:extLst>
          </p:cNvPr>
          <p:cNvPicPr>
            <a:picLocks noChangeAspect="1"/>
          </p:cNvPicPr>
          <p:nvPr/>
        </p:nvPicPr>
        <p:blipFill>
          <a:blip r:embed="rId6"/>
          <a:stretch>
            <a:fillRect/>
          </a:stretch>
        </p:blipFill>
        <p:spPr>
          <a:xfrm>
            <a:off x="6302956" y="1823819"/>
            <a:ext cx="5797382" cy="4052986"/>
          </a:xfrm>
          <a:prstGeom prst="rect">
            <a:avLst/>
          </a:prstGeom>
        </p:spPr>
      </p:pic>
    </p:spTree>
    <p:extLst>
      <p:ext uri="{BB962C8B-B14F-4D97-AF65-F5344CB8AC3E}">
        <p14:creationId xmlns:p14="http://schemas.microsoft.com/office/powerpoint/2010/main" val="276533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27737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Results</a:t>
            </a:r>
          </a:p>
        </p:txBody>
      </p:sp>
      <p:sp>
        <p:nvSpPr>
          <p:cNvPr id="3" name="Slide Number Placeholder 2"/>
          <p:cNvSpPr>
            <a:spLocks noGrp="1"/>
          </p:cNvSpPr>
          <p:nvPr>
            <p:ph type="sldNum" sz="quarter" idx="12"/>
          </p:nvPr>
        </p:nvSpPr>
        <p:spPr/>
        <p:txBody>
          <a:bodyPr/>
          <a:lstStyle/>
          <a:p>
            <a:fld id="{D44CFB51-2F15-4235-9C4B-CC635BDF6F66}" type="slidenum">
              <a:rPr lang="en-GB" smtClean="0"/>
              <a:t>23</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7036302-94B6-C64B-9D57-81ADD80222CF}"/>
              </a:ext>
            </a:extLst>
          </p:cNvPr>
          <p:cNvPicPr>
            <a:picLocks noChangeAspect="1"/>
          </p:cNvPicPr>
          <p:nvPr/>
        </p:nvPicPr>
        <p:blipFill>
          <a:blip r:embed="rId5"/>
          <a:stretch>
            <a:fillRect/>
          </a:stretch>
        </p:blipFill>
        <p:spPr>
          <a:xfrm>
            <a:off x="2169936" y="1295400"/>
            <a:ext cx="7952499" cy="5454044"/>
          </a:xfrm>
          <a:prstGeom prst="rect">
            <a:avLst/>
          </a:prstGeom>
        </p:spPr>
      </p:pic>
    </p:spTree>
    <p:extLst>
      <p:ext uri="{BB962C8B-B14F-4D97-AF65-F5344CB8AC3E}">
        <p14:creationId xmlns:p14="http://schemas.microsoft.com/office/powerpoint/2010/main" val="108769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27737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Results</a:t>
            </a:r>
          </a:p>
        </p:txBody>
      </p:sp>
      <p:sp>
        <p:nvSpPr>
          <p:cNvPr id="3" name="Slide Number Placeholder 2"/>
          <p:cNvSpPr>
            <a:spLocks noGrp="1"/>
          </p:cNvSpPr>
          <p:nvPr>
            <p:ph type="sldNum" sz="quarter" idx="12"/>
          </p:nvPr>
        </p:nvSpPr>
        <p:spPr/>
        <p:txBody>
          <a:bodyPr/>
          <a:lstStyle/>
          <a:p>
            <a:fld id="{D44CFB51-2F15-4235-9C4B-CC635BDF6F66}" type="slidenum">
              <a:rPr lang="en-GB" smtClean="0"/>
              <a:t>24</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356AEDE-14C7-A9C9-8858-ED96470A29FB}"/>
              </a:ext>
            </a:extLst>
          </p:cNvPr>
          <p:cNvPicPr>
            <a:picLocks noChangeAspect="1"/>
          </p:cNvPicPr>
          <p:nvPr/>
        </p:nvPicPr>
        <p:blipFill>
          <a:blip r:embed="rId5"/>
          <a:stretch>
            <a:fillRect/>
          </a:stretch>
        </p:blipFill>
        <p:spPr>
          <a:xfrm>
            <a:off x="730741" y="1795548"/>
            <a:ext cx="5610950" cy="3928783"/>
          </a:xfrm>
          <a:prstGeom prst="rect">
            <a:avLst/>
          </a:prstGeom>
        </p:spPr>
      </p:pic>
      <p:pic>
        <p:nvPicPr>
          <p:cNvPr id="9" name="Picture 8">
            <a:extLst>
              <a:ext uri="{FF2B5EF4-FFF2-40B4-BE49-F238E27FC236}">
                <a16:creationId xmlns:a16="http://schemas.microsoft.com/office/drawing/2014/main" id="{BDC9DE7D-1CF3-589F-F456-3A1528E818F2}"/>
              </a:ext>
            </a:extLst>
          </p:cNvPr>
          <p:cNvPicPr>
            <a:picLocks noChangeAspect="1"/>
          </p:cNvPicPr>
          <p:nvPr/>
        </p:nvPicPr>
        <p:blipFill>
          <a:blip r:embed="rId6"/>
          <a:stretch>
            <a:fillRect/>
          </a:stretch>
        </p:blipFill>
        <p:spPr>
          <a:xfrm>
            <a:off x="6808812" y="1887160"/>
            <a:ext cx="5365259" cy="3745558"/>
          </a:xfrm>
          <a:prstGeom prst="rect">
            <a:avLst/>
          </a:prstGeom>
        </p:spPr>
      </p:pic>
    </p:spTree>
    <p:extLst>
      <p:ext uri="{BB962C8B-B14F-4D97-AF65-F5344CB8AC3E}">
        <p14:creationId xmlns:p14="http://schemas.microsoft.com/office/powerpoint/2010/main" val="12858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27737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Results</a:t>
            </a:r>
          </a:p>
        </p:txBody>
      </p:sp>
      <p:sp>
        <p:nvSpPr>
          <p:cNvPr id="3" name="Slide Number Placeholder 2"/>
          <p:cNvSpPr>
            <a:spLocks noGrp="1"/>
          </p:cNvSpPr>
          <p:nvPr>
            <p:ph type="sldNum" sz="quarter" idx="12"/>
          </p:nvPr>
        </p:nvSpPr>
        <p:spPr/>
        <p:txBody>
          <a:bodyPr/>
          <a:lstStyle/>
          <a:p>
            <a:fld id="{D44CFB51-2F15-4235-9C4B-CC635BDF6F66}" type="slidenum">
              <a:rPr lang="en-GB" smtClean="0"/>
              <a:t>25</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1AF81D7-E86F-F7BF-24FE-5C87FD369C68}"/>
              </a:ext>
            </a:extLst>
          </p:cNvPr>
          <p:cNvPicPr>
            <a:picLocks noChangeAspect="1"/>
          </p:cNvPicPr>
          <p:nvPr/>
        </p:nvPicPr>
        <p:blipFill>
          <a:blip r:embed="rId5"/>
          <a:stretch>
            <a:fillRect/>
          </a:stretch>
        </p:blipFill>
        <p:spPr>
          <a:xfrm>
            <a:off x="1905000" y="1470859"/>
            <a:ext cx="7800099" cy="5349523"/>
          </a:xfrm>
          <a:prstGeom prst="rect">
            <a:avLst/>
          </a:prstGeom>
        </p:spPr>
      </p:pic>
    </p:spTree>
    <p:extLst>
      <p:ext uri="{BB962C8B-B14F-4D97-AF65-F5344CB8AC3E}">
        <p14:creationId xmlns:p14="http://schemas.microsoft.com/office/powerpoint/2010/main" val="200411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16435" y="277370"/>
            <a:ext cx="9906000" cy="685800"/>
          </a:xfrm>
        </p:spPr>
        <p:txBody>
          <a:bodyPr>
            <a:normAutofit/>
          </a:bodyPr>
          <a:lstStyle/>
          <a:p>
            <a:r>
              <a:rPr lang="en-US" sz="28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Conclusions</a:t>
            </a:r>
          </a:p>
        </p:txBody>
      </p:sp>
      <p:sp>
        <p:nvSpPr>
          <p:cNvPr id="3" name="Slide Number Placeholder 2"/>
          <p:cNvSpPr>
            <a:spLocks noGrp="1"/>
          </p:cNvSpPr>
          <p:nvPr>
            <p:ph type="sldNum" sz="quarter" idx="12"/>
          </p:nvPr>
        </p:nvSpPr>
        <p:spPr/>
        <p:txBody>
          <a:bodyPr/>
          <a:lstStyle/>
          <a:p>
            <a:fld id="{D44CFB51-2F15-4235-9C4B-CC635BDF6F66}" type="slidenum">
              <a:rPr lang="en-GB" smtClean="0"/>
              <a:t>26</a:t>
            </a:fld>
            <a:endParaRPr lang="en-GB"/>
          </a:p>
        </p:txBody>
      </p:sp>
      <p:pic>
        <p:nvPicPr>
          <p:cNvPr id="4" name="Picture 3">
            <a:extLst>
              <a:ext uri="{FF2B5EF4-FFF2-40B4-BE49-F238E27FC236}">
                <a16:creationId xmlns:a16="http://schemas.microsoft.com/office/drawing/2014/main" id="{A277E4EB-67FE-B3C6-7FFB-A1AD4F840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dThinLine.wmf">
            <a:extLst>
              <a:ext uri="{FF2B5EF4-FFF2-40B4-BE49-F238E27FC236}">
                <a16:creationId xmlns:a16="http://schemas.microsoft.com/office/drawing/2014/main" id="{AA5BD211-6E59-29F9-A043-CBD9F7E6A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AB8CCCBE-8F01-1FA8-E293-C3854827E800}"/>
              </a:ext>
            </a:extLst>
          </p:cNvPr>
          <p:cNvSpPr txBox="1">
            <a:spLocks/>
          </p:cNvSpPr>
          <p:nvPr/>
        </p:nvSpPr>
        <p:spPr>
          <a:xfrm>
            <a:off x="1066800" y="1600200"/>
            <a:ext cx="10183906" cy="446493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A gate-to-gate LCA of struvite recovery from wastewater via five commercialised technologies.</a:t>
            </a:r>
          </a:p>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Energy footprint  2.16 to 28.12 MJ/kg of struvite</a:t>
            </a:r>
          </a:p>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Carbon footprint 240.62 to 47435 g CO2-eq/kg of struvite</a:t>
            </a:r>
          </a:p>
          <a:p>
            <a:pPr algn="just">
              <a:buFont typeface="Wingdings" panose="05000000000000000000" pitchFamily="2" charset="2"/>
              <a:buChar char="§"/>
            </a:pP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Energy footprint order</a:t>
            </a:r>
          </a:p>
          <a:p>
            <a:pPr marL="0" indent="0" algn="just">
              <a:buNone/>
            </a:pPr>
            <a:r>
              <a:rPr lang="en-US" sz="2300" dirty="0">
                <a:solidFill>
                  <a:schemeClr val="accent1">
                    <a:lumMod val="50000"/>
                  </a:schemeClr>
                </a:solidFill>
                <a:latin typeface="Times New Roman" panose="02020603050405020304" pitchFamily="18" charset="0"/>
                <a:cs typeface="Times New Roman" panose="02020603050405020304" pitchFamily="18" charset="0"/>
              </a:rPr>
              <a:t>Phosnix&gt;Phospaq&gt;Ostara’s Pearl&gt;NuReSys&gt;Multiform</a:t>
            </a:r>
          </a:p>
          <a:p>
            <a:pPr marL="0" indent="0" algn="just">
              <a:buNone/>
            </a:pP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Carbon footprint order</a:t>
            </a:r>
          </a:p>
          <a:p>
            <a:pPr marL="0" indent="0">
              <a:buNone/>
            </a:pPr>
            <a:r>
              <a:rPr lang="en-US" sz="2300" dirty="0">
                <a:solidFill>
                  <a:schemeClr val="accent1">
                    <a:lumMod val="50000"/>
                  </a:schemeClr>
                </a:solidFill>
                <a:latin typeface="Times New Roman" panose="02020603050405020304" pitchFamily="18" charset="0"/>
                <a:cs typeface="Times New Roman" panose="02020603050405020304" pitchFamily="18" charset="0"/>
              </a:rPr>
              <a:t>Phosnix&gt;Ostara’s Pearl&gt;Phospaq&gt;NuReSys&gt;Multiform</a:t>
            </a: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10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64F31B-23FA-4075-AF7D-6228CFD12F03}" type="slidenum">
              <a:rPr lang="en-US" smtClean="0"/>
              <a:t>27</a:t>
            </a:fld>
            <a:endParaRPr lang="en-US" dirty="0"/>
          </a:p>
        </p:txBody>
      </p:sp>
      <p:pic>
        <p:nvPicPr>
          <p:cNvPr id="16" name="Picture 15"/>
          <p:cNvPicPr>
            <a:picLocks noChangeAspect="1"/>
          </p:cNvPicPr>
          <p:nvPr/>
        </p:nvPicPr>
        <p:blipFill>
          <a:blip r:embed="rId3">
            <a:duotone>
              <a:prstClr val="black"/>
              <a:srgbClr val="FF0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49944" y="304800"/>
            <a:ext cx="11163300" cy="4505450"/>
          </a:xfrm>
          <a:prstGeom prst="rect">
            <a:avLst/>
          </a:prstGeom>
          <a:ln>
            <a:noFill/>
          </a:ln>
          <a:effectLst>
            <a:outerShdw blurRad="292100" dist="139700" dir="2700000" algn="tl" rotWithShape="0">
              <a:srgbClr val="333333">
                <a:alpha val="65000"/>
              </a:srgbClr>
            </a:outerShdw>
          </a:effectLst>
        </p:spPr>
      </p:pic>
      <p:pic>
        <p:nvPicPr>
          <p:cNvPr id="17" name="Picture 5" descr="RedThinLine.wmf">
            <a:extLst>
              <a:ext uri="{FF2B5EF4-FFF2-40B4-BE49-F238E27FC236}">
                <a16:creationId xmlns:a16="http://schemas.microsoft.com/office/drawing/2014/main" id="{1A67BF19-16ED-4BAD-B8F9-1F9B4CBDE5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944" y="3733800"/>
            <a:ext cx="3124200" cy="3124200"/>
          </a:xfrm>
          <a:prstGeom prst="rect">
            <a:avLst/>
          </a:prstGeom>
        </p:spPr>
      </p:pic>
      <p:pic>
        <p:nvPicPr>
          <p:cNvPr id="2" name="Picture 1">
            <a:extLst>
              <a:ext uri="{FF2B5EF4-FFF2-40B4-BE49-F238E27FC236}">
                <a16:creationId xmlns:a16="http://schemas.microsoft.com/office/drawing/2014/main" id="{57981949-07E5-1C33-CBB8-238D16DBA1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0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80555" y="322586"/>
            <a:ext cx="5539398" cy="807648"/>
          </a:xfrm>
        </p:spPr>
        <p:txBody>
          <a:bodyPr>
            <a:normAutofit/>
          </a:bodyPr>
          <a:lstStyle/>
          <a:p>
            <a:r>
              <a:rPr lang="en-US" sz="30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Current phosphorus cycle</a:t>
            </a:r>
          </a:p>
        </p:txBody>
      </p:sp>
      <p:sp>
        <p:nvSpPr>
          <p:cNvPr id="7" name="Content Placeholder 2"/>
          <p:cNvSpPr txBox="1">
            <a:spLocks/>
          </p:cNvSpPr>
          <p:nvPr/>
        </p:nvSpPr>
        <p:spPr>
          <a:xfrm>
            <a:off x="762000" y="1905000"/>
            <a:ext cx="7161568" cy="38155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a-IR" sz="23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5988718" y="-97019"/>
            <a:ext cx="5890602" cy="6768353"/>
          </a:xfrm>
          <a:prstGeom prst="rect">
            <a:avLst/>
          </a:prstGeom>
        </p:spPr>
      </p:pic>
      <p:sp>
        <p:nvSpPr>
          <p:cNvPr id="3" name="Slide Number Placeholder 2"/>
          <p:cNvSpPr>
            <a:spLocks noGrp="1"/>
          </p:cNvSpPr>
          <p:nvPr>
            <p:ph type="sldNum" sz="quarter" idx="12"/>
          </p:nvPr>
        </p:nvSpPr>
        <p:spPr/>
        <p:txBody>
          <a:bodyPr/>
          <a:lstStyle/>
          <a:p>
            <a:fld id="{D44CFB51-2F15-4235-9C4B-CC635BDF6F66}" type="slidenum">
              <a:rPr lang="en-GB" smtClean="0"/>
              <a:t>3</a:t>
            </a:fld>
            <a:endParaRPr lang="en-GB" dirty="0"/>
          </a:p>
        </p:txBody>
      </p:sp>
      <p:sp>
        <p:nvSpPr>
          <p:cNvPr id="5" name="Rectangle 4"/>
          <p:cNvSpPr/>
          <p:nvPr/>
        </p:nvSpPr>
        <p:spPr>
          <a:xfrm>
            <a:off x="-28903" y="6567586"/>
            <a:ext cx="4036426" cy="307777"/>
          </a:xfrm>
          <a:prstGeom prst="rect">
            <a:avLst/>
          </a:prstGeom>
        </p:spPr>
        <p:txBody>
          <a:bodyPr wrap="none">
            <a:spAutoFit/>
          </a:bodyPr>
          <a:lstStyle/>
          <a:p>
            <a:r>
              <a:rPr lang="en-US" sz="1400" dirty="0"/>
              <a:t>Adapted from www.veoliawatertechnologies.com</a:t>
            </a:r>
          </a:p>
        </p:txBody>
      </p:sp>
      <p:pic>
        <p:nvPicPr>
          <p:cNvPr id="4" name="Picture 3">
            <a:extLst>
              <a:ext uri="{FF2B5EF4-FFF2-40B4-BE49-F238E27FC236}">
                <a16:creationId xmlns:a16="http://schemas.microsoft.com/office/drawing/2014/main" id="{49166169-616B-482F-6819-5032FAE8A0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82" b="28439"/>
          <a:stretch/>
        </p:blipFill>
        <p:spPr bwMode="auto">
          <a:xfrm>
            <a:off x="10532663" y="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30F41C-8767-3AC5-FDA3-51ADBBAFDC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900" y="2007432"/>
            <a:ext cx="5460435" cy="3479689"/>
          </a:xfrm>
          <a:prstGeom prst="rect">
            <a:avLst/>
          </a:prstGeom>
        </p:spPr>
      </p:pic>
      <p:sp>
        <p:nvSpPr>
          <p:cNvPr id="10" name="Rectangle 9">
            <a:extLst>
              <a:ext uri="{FF2B5EF4-FFF2-40B4-BE49-F238E27FC236}">
                <a16:creationId xmlns:a16="http://schemas.microsoft.com/office/drawing/2014/main" id="{895A423F-7537-DF9D-3C63-0BE264CBE8AB}"/>
              </a:ext>
            </a:extLst>
          </p:cNvPr>
          <p:cNvSpPr/>
          <p:nvPr/>
        </p:nvSpPr>
        <p:spPr>
          <a:xfrm>
            <a:off x="3810000" y="6585200"/>
            <a:ext cx="7400553" cy="307777"/>
          </a:xfrm>
          <a:prstGeom prst="rect">
            <a:avLst/>
          </a:prstGeom>
        </p:spPr>
        <p:txBody>
          <a:bodyPr wrap="square">
            <a:spAutoFit/>
          </a:bodyPr>
          <a:lstStyle/>
          <a:p>
            <a:r>
              <a:rPr lang="en-US" sz="1400" dirty="0">
                <a:hlinkClick r:id="rId6"/>
              </a:rPr>
              <a:t>Handbook of Environmental Materials Management</a:t>
            </a:r>
            <a:r>
              <a:rPr lang="en-US" sz="1400" dirty="0"/>
              <a:t> pp 821-868</a:t>
            </a:r>
          </a:p>
        </p:txBody>
      </p:sp>
      <p:graphicFrame>
        <p:nvGraphicFramePr>
          <p:cNvPr id="11" name="Diagram 10">
            <a:extLst>
              <a:ext uri="{FF2B5EF4-FFF2-40B4-BE49-F238E27FC236}">
                <a16:creationId xmlns:a16="http://schemas.microsoft.com/office/drawing/2014/main" id="{0908D590-C660-37B5-EAC6-B4022AF28B68}"/>
              </a:ext>
            </a:extLst>
          </p:cNvPr>
          <p:cNvGraphicFramePr/>
          <p:nvPr>
            <p:extLst>
              <p:ext uri="{D42A27DB-BD31-4B8C-83A1-F6EECF244321}">
                <p14:modId xmlns:p14="http://schemas.microsoft.com/office/powerpoint/2010/main" val="1656873694"/>
              </p:ext>
            </p:extLst>
          </p:nvPr>
        </p:nvGraphicFramePr>
        <p:xfrm>
          <a:off x="630818" y="2986893"/>
          <a:ext cx="6074782" cy="2743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362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7833" r="1" b="1"/>
          <a:stretch/>
        </p:blipFill>
        <p:spPr>
          <a:xfrm>
            <a:off x="2611255" y="2631921"/>
            <a:ext cx="4599756" cy="4226079"/>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46"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3" b="14529"/>
          <a:stretch/>
        </p:blipFill>
        <p:spPr>
          <a:xfrm>
            <a:off x="5820457" y="-2770"/>
            <a:ext cx="4464256" cy="381554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8" name="Picture 7"/>
          <p:cNvPicPr>
            <a:picLocks noChangeAspect="1"/>
          </p:cNvPicPr>
          <p:nvPr/>
        </p:nvPicPr>
        <p:blipFill rotWithShape="1">
          <a:blip r:embed="rId5"/>
          <a:srcRect l="12538" r="25324"/>
          <a:stretch/>
        </p:blipFill>
        <p:spPr>
          <a:xfrm>
            <a:off x="9488455" y="2130207"/>
            <a:ext cx="2700497" cy="4250256"/>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3" name="Slide Number Placeholder 2"/>
          <p:cNvSpPr>
            <a:spLocks noGrp="1"/>
          </p:cNvSpPr>
          <p:nvPr>
            <p:ph type="sldNum" sz="quarter" idx="12"/>
          </p:nvPr>
        </p:nvSpPr>
        <p:spPr>
          <a:xfrm>
            <a:off x="10437374" y="6356349"/>
            <a:ext cx="916425" cy="365125"/>
          </a:xfrm>
        </p:spPr>
        <p:txBody>
          <a:bodyPr vert="horz" lIns="91440" tIns="45720" rIns="91440" bIns="45720" rtlCol="0" anchor="ctr">
            <a:normAutofit/>
          </a:bodyPr>
          <a:lstStyle/>
          <a:p>
            <a:pPr>
              <a:spcAft>
                <a:spcPts val="600"/>
              </a:spcAft>
            </a:pPr>
            <a:fld id="{D44CFB51-2F15-4235-9C4B-CC635BDF6F66}" type="slidenum">
              <a:rPr lang="en-US" smtClean="0"/>
              <a:pPr>
                <a:spcAft>
                  <a:spcPts val="600"/>
                </a:spcAft>
              </a:pPr>
              <a:t>4</a:t>
            </a:fld>
            <a:endParaRPr lang="en-US"/>
          </a:p>
        </p:txBody>
      </p:sp>
      <p:sp>
        <p:nvSpPr>
          <p:cNvPr id="7" name="Content Placeholder 2"/>
          <p:cNvSpPr txBox="1">
            <a:spLocks/>
          </p:cNvSpPr>
          <p:nvPr/>
        </p:nvSpPr>
        <p:spPr>
          <a:xfrm>
            <a:off x="990600" y="1905000"/>
            <a:ext cx="7161568" cy="38155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300" b="1" dirty="0">
                <a:solidFill>
                  <a:schemeClr val="accent1">
                    <a:lumMod val="50000"/>
                  </a:schemeClr>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FF4351FD-439F-F56D-84F9-0B57883FDB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482" b="28439"/>
          <a:stretch/>
        </p:blipFill>
        <p:spPr bwMode="auto">
          <a:xfrm>
            <a:off x="10614141" y="0"/>
            <a:ext cx="1479317" cy="6224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7266AC5-A589-826D-3D65-0C1F11E9FF3D}"/>
              </a:ext>
            </a:extLst>
          </p:cNvPr>
          <p:cNvSpPr/>
          <p:nvPr/>
        </p:nvSpPr>
        <p:spPr>
          <a:xfrm>
            <a:off x="463682" y="6539209"/>
            <a:ext cx="9007829" cy="584775"/>
          </a:xfrm>
          <a:prstGeom prst="rect">
            <a:avLst/>
          </a:prstGeom>
        </p:spPr>
        <p:txBody>
          <a:bodyPr wrap="square">
            <a:spAutoFit/>
          </a:bodyPr>
          <a:lstStyle/>
          <a:p>
            <a:r>
              <a:rPr lang="en-US" sz="1600" dirty="0"/>
              <a:t>www.thespruce.com</a:t>
            </a:r>
          </a:p>
          <a:p>
            <a:endParaRPr lang="en-US" sz="1600" dirty="0"/>
          </a:p>
        </p:txBody>
      </p:sp>
      <p:sp>
        <p:nvSpPr>
          <p:cNvPr id="13" name="Title 1">
            <a:extLst>
              <a:ext uri="{FF2B5EF4-FFF2-40B4-BE49-F238E27FC236}">
                <a16:creationId xmlns:a16="http://schemas.microsoft.com/office/drawing/2014/main" id="{79717669-FC99-066C-0795-2AC5968C7EAD}"/>
              </a:ext>
            </a:extLst>
          </p:cNvPr>
          <p:cNvSpPr>
            <a:spLocks noGrp="1"/>
          </p:cNvSpPr>
          <p:nvPr>
            <p:ph type="title"/>
          </p:nvPr>
        </p:nvSpPr>
        <p:spPr>
          <a:xfrm>
            <a:off x="302177" y="305323"/>
            <a:ext cx="9370874" cy="534344"/>
          </a:xfrm>
        </p:spPr>
        <p:txBody>
          <a:bodyPr>
            <a:normAutofit/>
          </a:bodyPr>
          <a:lstStyle/>
          <a:p>
            <a:r>
              <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Importance of P Removal</a:t>
            </a:r>
          </a:p>
        </p:txBody>
      </p:sp>
      <p:pic>
        <p:nvPicPr>
          <p:cNvPr id="14" name="Picture 5" descr="RedThinLine.wmf">
            <a:extLst>
              <a:ext uri="{FF2B5EF4-FFF2-40B4-BE49-F238E27FC236}">
                <a16:creationId xmlns:a16="http://schemas.microsoft.com/office/drawing/2014/main" id="{43DA8414-D143-F137-711A-B16BF1DCAC5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18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302177" y="305323"/>
            <a:ext cx="9370874" cy="534344"/>
          </a:xfrm>
        </p:spPr>
        <p:txBody>
          <a:bodyPr>
            <a:normAutofit/>
          </a:bodyPr>
          <a:lstStyle/>
          <a:p>
            <a:r>
              <a:rPr lang="en-US" sz="3200" b="1">
                <a:solidFill>
                  <a:srgbClr val="C00000"/>
                </a:solidFill>
                <a:latin typeface="Times New Roman" panose="02020603050405020304" pitchFamily="18" charset="0"/>
                <a:ea typeface="Times New Roman" panose="02020603050405020304" pitchFamily="18" charset="0"/>
                <a:cs typeface="B Titr" panose="00000700000000000000" pitchFamily="2" charset="-78"/>
              </a:rPr>
              <a:t>Importance of P recovery from WWTP</a:t>
            </a:r>
            <a:endPar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44CFB51-2F15-4235-9C4B-CC635BDF6F66}" type="slidenum">
              <a:rPr lang="en-GB" smtClean="0"/>
              <a:t>5</a:t>
            </a:fld>
            <a:endParaRPr lang="en-GB"/>
          </a:p>
        </p:txBody>
      </p:sp>
      <p:pic>
        <p:nvPicPr>
          <p:cNvPr id="4" name="Picture 3">
            <a:extLst>
              <a:ext uri="{FF2B5EF4-FFF2-40B4-BE49-F238E27FC236}">
                <a16:creationId xmlns:a16="http://schemas.microsoft.com/office/drawing/2014/main" id="{91C4F063-CCC3-4F4C-42BE-22D378B0A3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82" b="28439"/>
          <a:stretch/>
        </p:blipFill>
        <p:spPr bwMode="auto">
          <a:xfrm>
            <a:off x="10614141" y="0"/>
            <a:ext cx="1479317" cy="622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414A12-EE60-40E5-BE21-8DEB06FA7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53" y="1447800"/>
            <a:ext cx="4850644" cy="2733067"/>
          </a:xfrm>
          <a:prstGeom prst="rect">
            <a:avLst/>
          </a:prstGeom>
        </p:spPr>
      </p:pic>
      <p:pic>
        <p:nvPicPr>
          <p:cNvPr id="8" name="Picture 7">
            <a:extLst>
              <a:ext uri="{FF2B5EF4-FFF2-40B4-BE49-F238E27FC236}">
                <a16:creationId xmlns:a16="http://schemas.microsoft.com/office/drawing/2014/main" id="{4EAF4D72-CE83-C929-3107-57F670C6348E}"/>
              </a:ext>
            </a:extLst>
          </p:cNvPr>
          <p:cNvPicPr>
            <a:picLocks noChangeAspect="1"/>
          </p:cNvPicPr>
          <p:nvPr/>
        </p:nvPicPr>
        <p:blipFill>
          <a:blip r:embed="rId5"/>
          <a:stretch>
            <a:fillRect/>
          </a:stretch>
        </p:blipFill>
        <p:spPr>
          <a:xfrm>
            <a:off x="732253" y="4305655"/>
            <a:ext cx="4830347" cy="2221959"/>
          </a:xfrm>
          <a:prstGeom prst="rect">
            <a:avLst/>
          </a:prstGeom>
        </p:spPr>
      </p:pic>
      <p:pic>
        <p:nvPicPr>
          <p:cNvPr id="9" name="Picture 5" descr="RedThinLine.wmf">
            <a:extLst>
              <a:ext uri="{FF2B5EF4-FFF2-40B4-BE49-F238E27FC236}">
                <a16:creationId xmlns:a16="http://schemas.microsoft.com/office/drawing/2014/main" id="{2AA9AFE4-AF21-90F8-9328-4987A6219F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Struvite formation pipe">
            <a:extLst>
              <a:ext uri="{FF2B5EF4-FFF2-40B4-BE49-F238E27FC236}">
                <a16:creationId xmlns:a16="http://schemas.microsoft.com/office/drawing/2014/main" id="{255B625B-C7B0-DA27-3879-D11A44A70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372" y="1716878"/>
            <a:ext cx="5764375" cy="46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8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751609" y="234583"/>
            <a:ext cx="7886700" cy="1325563"/>
          </a:xfrm>
        </p:spPr>
        <p:txBody>
          <a:bodyPr>
            <a:normAutofit/>
          </a:bodyPr>
          <a:lstStyle/>
          <a:p>
            <a:r>
              <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benefits as a fertilizer</a:t>
            </a:r>
          </a:p>
        </p:txBody>
      </p:sp>
      <p:pic>
        <p:nvPicPr>
          <p:cNvPr id="4" name="Picture 5" descr="RedThinLine.wmf">
            <a:extLst>
              <a:ext uri="{FF2B5EF4-FFF2-40B4-BE49-F238E27FC236}">
                <a16:creationId xmlns:a16="http://schemas.microsoft.com/office/drawing/2014/main" id="{1A67BF19-16ED-4BAD-B8F9-1F9B4CBDE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58869"/>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0" y="930576"/>
            <a:ext cx="4783987" cy="3099889"/>
          </a:xfrm>
          <a:prstGeom prst="rect">
            <a:avLst/>
          </a:prstGeom>
        </p:spPr>
      </p:pic>
      <p:sp>
        <p:nvSpPr>
          <p:cNvPr id="9" name="Content Placeholder 2"/>
          <p:cNvSpPr txBox="1">
            <a:spLocks/>
          </p:cNvSpPr>
          <p:nvPr/>
        </p:nvSpPr>
        <p:spPr>
          <a:xfrm>
            <a:off x="778999" y="1363016"/>
            <a:ext cx="6150645" cy="29690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Slow nutrient release</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Successfully has been used on different plants.</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Great fertilizer for those need magnesium.</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Effective eco friendly fertilizer for fruit trees.</a:t>
            </a:r>
          </a:p>
        </p:txBody>
      </p:sp>
      <p:sp>
        <p:nvSpPr>
          <p:cNvPr id="3" name="Slide Number Placeholder 2"/>
          <p:cNvSpPr>
            <a:spLocks noGrp="1"/>
          </p:cNvSpPr>
          <p:nvPr>
            <p:ph type="sldNum" sz="quarter" idx="12"/>
          </p:nvPr>
        </p:nvSpPr>
        <p:spPr/>
        <p:txBody>
          <a:bodyPr/>
          <a:lstStyle/>
          <a:p>
            <a:fld id="{D44CFB51-2F15-4235-9C4B-CC635BDF6F66}" type="slidenum">
              <a:rPr lang="en-GB" smtClean="0"/>
              <a:t>6</a:t>
            </a:fld>
            <a:endParaRPr lang="en-GB"/>
          </a:p>
        </p:txBody>
      </p:sp>
      <p:sp>
        <p:nvSpPr>
          <p:cNvPr id="7" name="Rectangle 6"/>
          <p:cNvSpPr/>
          <p:nvPr/>
        </p:nvSpPr>
        <p:spPr>
          <a:xfrm>
            <a:off x="8534400" y="4021365"/>
            <a:ext cx="1734321" cy="276999"/>
          </a:xfrm>
          <a:prstGeom prst="rect">
            <a:avLst/>
          </a:prstGeom>
        </p:spPr>
        <p:txBody>
          <a:bodyPr wrap="none">
            <a:spAutoFit/>
          </a:bodyPr>
          <a:lstStyle/>
          <a:p>
            <a:r>
              <a:rPr lang="en-US" sz="1200" dirty="0"/>
              <a:t>www.agchemigroup.eu</a:t>
            </a:r>
            <a:endParaRPr lang="en-US" dirty="0"/>
          </a:p>
        </p:txBody>
      </p:sp>
      <p:sp>
        <p:nvSpPr>
          <p:cNvPr id="10" name="Content Placeholder 2"/>
          <p:cNvSpPr txBox="1">
            <a:spLocks/>
          </p:cNvSpPr>
          <p:nvPr/>
        </p:nvSpPr>
        <p:spPr>
          <a:xfrm>
            <a:off x="779964" y="4633618"/>
            <a:ext cx="8056419" cy="136682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Higher phosphorus uptake rate than other phosphate fertilizers</a:t>
            </a: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A profitable investment in the agricultural sector</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Reduction in the greenhouse-gas emissions</a:t>
            </a:r>
          </a:p>
        </p:txBody>
      </p:sp>
      <p:pic>
        <p:nvPicPr>
          <p:cNvPr id="5" name="Picture 4">
            <a:extLst>
              <a:ext uri="{FF2B5EF4-FFF2-40B4-BE49-F238E27FC236}">
                <a16:creationId xmlns:a16="http://schemas.microsoft.com/office/drawing/2014/main" id="{8886846D-35A3-D332-CE03-8367E6F220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4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edThinLine.wmf">
            <a:extLst>
              <a:ext uri="{FF2B5EF4-FFF2-40B4-BE49-F238E27FC236}">
                <a16:creationId xmlns:a16="http://schemas.microsoft.com/office/drawing/2014/main" id="{1A67BF19-16ED-4BAD-B8F9-1F9B4CBDE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003465" y="1630363"/>
            <a:ext cx="10820400" cy="43894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n-US" sz="2300" b="1"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682" y="6539209"/>
            <a:ext cx="9007829" cy="261610"/>
          </a:xfrm>
          <a:prstGeom prst="rect">
            <a:avLst/>
          </a:prstGeom>
        </p:spPr>
        <p:txBody>
          <a:bodyPr wrap="square">
            <a:spAutoFit/>
          </a:bodyPr>
          <a:lstStyle/>
          <a:p>
            <a:r>
              <a:rPr lang="en-US" sz="1100" dirty="0"/>
              <a:t>Source: capl@washjeff.edu </a:t>
            </a:r>
            <a:endParaRPr lang="en-US" sz="1600" dirty="0"/>
          </a:p>
        </p:txBody>
      </p:sp>
      <mc:AlternateContent xmlns:mc="http://schemas.openxmlformats.org/markup-compatibility/2006" xmlns:a14="http://schemas.microsoft.com/office/drawing/2010/main">
        <mc:Choice Requires="a14">
          <p:sp>
            <p:nvSpPr>
              <p:cNvPr id="10" name="Rectangle 9"/>
              <p:cNvSpPr/>
              <p:nvPr/>
            </p:nvSpPr>
            <p:spPr>
              <a:xfrm>
                <a:off x="2195392" y="5431910"/>
                <a:ext cx="8270830" cy="529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𝑁</m:t>
                      </m:r>
                      <m:sSubSup>
                        <m:sSubSupPr>
                          <m:ctrlPr>
                            <a:rPr lang="en-US" sz="2800" i="1">
                              <a:latin typeface="Cambria Math" panose="02040503050406030204" pitchFamily="18" charset="0"/>
                            </a:rPr>
                          </m:ctrlPr>
                        </m:sSubSupPr>
                        <m:e>
                          <m:r>
                            <a:rPr lang="en-US" sz="2800" i="1">
                              <a:latin typeface="Cambria Math" panose="02040503050406030204" pitchFamily="18" charset="0"/>
                            </a:rPr>
                            <m:t>𝐻</m:t>
                          </m:r>
                        </m:e>
                        <m:sub>
                          <m:r>
                            <a:rPr lang="en-US" sz="2800">
                              <a:latin typeface="Cambria Math" panose="02040503050406030204" pitchFamily="18" charset="0"/>
                            </a:rPr>
                            <m:t>4</m:t>
                          </m:r>
                        </m:sub>
                        <m:sup>
                          <m:r>
                            <a:rPr lang="en-US" sz="2800">
                              <a:latin typeface="Cambria Math" panose="02040503050406030204" pitchFamily="18" charset="0"/>
                            </a:rPr>
                            <m:t>+</m:t>
                          </m:r>
                        </m:sup>
                      </m:sSubSup>
                      <m:r>
                        <a:rPr lang="en-US" sz="2800">
                          <a:latin typeface="Cambria Math" panose="02040503050406030204" pitchFamily="18" charset="0"/>
                        </a:rPr>
                        <m:t>+</m:t>
                      </m:r>
                      <m:r>
                        <a:rPr lang="en-US" sz="2800" i="1">
                          <a:latin typeface="Cambria Math" panose="02040503050406030204" pitchFamily="18" charset="0"/>
                        </a:rPr>
                        <m:t>𝑃</m:t>
                      </m:r>
                      <m:sSubSup>
                        <m:sSubSupPr>
                          <m:ctrlPr>
                            <a:rPr lang="en-US" sz="2800" i="1">
                              <a:latin typeface="Cambria Math" panose="02040503050406030204" pitchFamily="18" charset="0"/>
                            </a:rPr>
                          </m:ctrlPr>
                        </m:sSubSupPr>
                        <m:e>
                          <m:r>
                            <a:rPr lang="en-US" sz="2800" i="1">
                              <a:latin typeface="Cambria Math" panose="02040503050406030204" pitchFamily="18" charset="0"/>
                            </a:rPr>
                            <m:t>𝑂</m:t>
                          </m:r>
                        </m:e>
                        <m:sub>
                          <m:r>
                            <a:rPr lang="en-US" sz="2800">
                              <a:latin typeface="Cambria Math" panose="02040503050406030204" pitchFamily="18" charset="0"/>
                            </a:rPr>
                            <m:t>4</m:t>
                          </m:r>
                        </m:sub>
                        <m:sup>
                          <m:r>
                            <a:rPr lang="en-US" sz="2800">
                              <a:latin typeface="Cambria Math" panose="02040503050406030204" pitchFamily="18" charset="0"/>
                            </a:rPr>
                            <m:t>3−</m:t>
                          </m:r>
                        </m:sup>
                      </m:sSubSup>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𝑀𝑔</m:t>
                          </m:r>
                        </m:e>
                        <m:sup>
                          <m:r>
                            <a:rPr lang="en-US" sz="2800">
                              <a:latin typeface="Cambria Math" panose="02040503050406030204" pitchFamily="18" charset="0"/>
                            </a:rPr>
                            <m:t>2+</m:t>
                          </m:r>
                        </m:sup>
                      </m:sSup>
                      <m:r>
                        <a:rPr lang="en-US" sz="2800">
                          <a:latin typeface="Cambria Math" panose="02040503050406030204" pitchFamily="18" charset="0"/>
                        </a:rPr>
                        <m:t>+6</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a:latin typeface="Cambria Math" panose="02040503050406030204" pitchFamily="18" charset="0"/>
                            </a:rPr>
                            <m:t>2</m:t>
                          </m:r>
                        </m:sub>
                      </m:sSub>
                      <m:r>
                        <a:rPr lang="en-US" sz="2800" i="1">
                          <a:latin typeface="Cambria Math" panose="02040503050406030204" pitchFamily="18" charset="0"/>
                        </a:rPr>
                        <m:t>𝑂</m:t>
                      </m:r>
                      <m:r>
                        <a:rPr lang="en-US" sz="2800">
                          <a:latin typeface="Cambria Math" panose="02040503050406030204" pitchFamily="18" charset="0"/>
                        </a:rPr>
                        <m:t>→</m:t>
                      </m:r>
                      <m:r>
                        <a:rPr lang="en-US" sz="2800" i="1">
                          <a:latin typeface="Cambria Math" panose="02040503050406030204" pitchFamily="18" charset="0"/>
                        </a:rPr>
                        <m:t>𝑀𝑔𝑁</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a:latin typeface="Cambria Math" panose="02040503050406030204" pitchFamily="18" charset="0"/>
                            </a:rPr>
                            <m:t>4</m:t>
                          </m:r>
                        </m:sub>
                      </m:sSub>
                      <m:r>
                        <a:rPr lang="en-US" sz="2800" i="1">
                          <a:latin typeface="Cambria Math" panose="02040503050406030204" pitchFamily="18" charset="0"/>
                        </a:rPr>
                        <m:t>𝑃</m:t>
                      </m:r>
                      <m:sSub>
                        <m:sSubPr>
                          <m:ctrlPr>
                            <a:rPr lang="en-US" sz="2800" i="1">
                              <a:latin typeface="Cambria Math" panose="02040503050406030204" pitchFamily="18" charset="0"/>
                            </a:rPr>
                          </m:ctrlPr>
                        </m:sSubPr>
                        <m:e>
                          <m:r>
                            <a:rPr lang="en-US" sz="2800" i="1">
                              <a:latin typeface="Cambria Math" panose="02040503050406030204" pitchFamily="18" charset="0"/>
                            </a:rPr>
                            <m:t>𝑂</m:t>
                          </m:r>
                        </m:e>
                        <m:sub>
                          <m:r>
                            <a:rPr lang="en-US" sz="2800">
                              <a:latin typeface="Cambria Math" panose="02040503050406030204" pitchFamily="18" charset="0"/>
                            </a:rPr>
                            <m:t>4</m:t>
                          </m:r>
                        </m:sub>
                      </m:sSub>
                      <m:r>
                        <a:rPr lang="en-US" sz="2800">
                          <a:latin typeface="Cambria Math" panose="02040503050406030204" pitchFamily="18" charset="0"/>
                        </a:rPr>
                        <m:t>.6</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a:latin typeface="Cambria Math" panose="02040503050406030204" pitchFamily="18" charset="0"/>
                            </a:rPr>
                            <m:t>2</m:t>
                          </m:r>
                        </m:sub>
                      </m:sSub>
                      <m:r>
                        <a:rPr lang="en-US" sz="2800" i="1">
                          <a:latin typeface="Cambria Math" panose="02040503050406030204" pitchFamily="18" charset="0"/>
                        </a:rPr>
                        <m:t>𝑂</m:t>
                      </m:r>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2195392" y="5431910"/>
                <a:ext cx="8270830" cy="529376"/>
              </a:xfrm>
              <a:prstGeom prst="rect">
                <a:avLst/>
              </a:prstGeom>
              <a:blipFill>
                <a:blip r:embed="rId5"/>
                <a:stretch>
                  <a:fillRect/>
                </a:stretch>
              </a:blipFill>
            </p:spPr>
            <p:txBody>
              <a:bodyPr/>
              <a:lstStyle/>
              <a:p>
                <a:r>
                  <a:rPr lang="en-US">
                    <a:noFill/>
                  </a:rPr>
                  <a:t> </a:t>
                </a:r>
              </a:p>
            </p:txBody>
          </p:sp>
        </mc:Fallback>
      </mc:AlternateContent>
      <p:sp>
        <p:nvSpPr>
          <p:cNvPr id="11" name="Oval 10"/>
          <p:cNvSpPr/>
          <p:nvPr/>
        </p:nvSpPr>
        <p:spPr>
          <a:xfrm>
            <a:off x="2071404" y="5345630"/>
            <a:ext cx="2438400" cy="7362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96419" y="5343436"/>
            <a:ext cx="939784" cy="73622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D44CFB51-2F15-4235-9C4B-CC635BDF6F66}" type="slidenum">
              <a:rPr lang="en-GB" smtClean="0"/>
              <a:t>7</a:t>
            </a:fld>
            <a:endParaRPr lang="en-GB" dirty="0"/>
          </a:p>
        </p:txBody>
      </p:sp>
      <p:sp>
        <p:nvSpPr>
          <p:cNvPr id="18" name="Title 1">
            <a:extLst>
              <a:ext uri="{FF2B5EF4-FFF2-40B4-BE49-F238E27FC236}">
                <a16:creationId xmlns:a16="http://schemas.microsoft.com/office/drawing/2014/main" id="{011C731E-DB9D-EA4A-A967-705B0C62F269}"/>
              </a:ext>
            </a:extLst>
          </p:cNvPr>
          <p:cNvSpPr>
            <a:spLocks noGrp="1"/>
          </p:cNvSpPr>
          <p:nvPr>
            <p:ph type="title"/>
          </p:nvPr>
        </p:nvSpPr>
        <p:spPr>
          <a:xfrm>
            <a:off x="685800" y="240044"/>
            <a:ext cx="6336722" cy="827068"/>
          </a:xfrm>
        </p:spPr>
        <p:txBody>
          <a:bodyPr>
            <a:normAutofit/>
          </a:bodyPr>
          <a:lstStyle/>
          <a:p>
            <a:r>
              <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Struvite formation</a:t>
            </a:r>
          </a:p>
        </p:txBody>
      </p:sp>
      <p:pic>
        <p:nvPicPr>
          <p:cNvPr id="2" name="Picture 1">
            <a:extLst>
              <a:ext uri="{FF2B5EF4-FFF2-40B4-BE49-F238E27FC236}">
                <a16:creationId xmlns:a16="http://schemas.microsoft.com/office/drawing/2014/main" id="{16C34ED5-B2D2-C721-6E79-4338925B05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FD25011-07DD-AA78-1E4D-D74647CA1B82}"/>
              </a:ext>
            </a:extLst>
          </p:cNvPr>
          <p:cNvGrpSpPr/>
          <p:nvPr/>
        </p:nvGrpSpPr>
        <p:grpSpPr>
          <a:xfrm>
            <a:off x="1003465" y="1558011"/>
            <a:ext cx="8035609" cy="2969501"/>
            <a:chOff x="5933484" y="1855944"/>
            <a:chExt cx="7995126" cy="3139396"/>
          </a:xfrm>
        </p:grpSpPr>
        <p:sp>
          <p:nvSpPr>
            <p:cNvPr id="6" name="Right Arrow 9">
              <a:extLst>
                <a:ext uri="{FF2B5EF4-FFF2-40B4-BE49-F238E27FC236}">
                  <a16:creationId xmlns:a16="http://schemas.microsoft.com/office/drawing/2014/main" id="{DB5C7954-6F5F-8B80-7215-89C601058C24}"/>
                </a:ext>
              </a:extLst>
            </p:cNvPr>
            <p:cNvSpPr/>
            <p:nvPr/>
          </p:nvSpPr>
          <p:spPr>
            <a:xfrm>
              <a:off x="7297271" y="4029837"/>
              <a:ext cx="1160929" cy="57504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ight Arrow 10">
              <a:extLst>
                <a:ext uri="{FF2B5EF4-FFF2-40B4-BE49-F238E27FC236}">
                  <a16:creationId xmlns:a16="http://schemas.microsoft.com/office/drawing/2014/main" id="{FE4B937E-BB74-80B7-376E-C35EE0260EB4}"/>
                </a:ext>
              </a:extLst>
            </p:cNvPr>
            <p:cNvSpPr/>
            <p:nvPr/>
          </p:nvSpPr>
          <p:spPr>
            <a:xfrm>
              <a:off x="7297271" y="3276600"/>
              <a:ext cx="1160929" cy="57504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4">
              <a:extLst>
                <a:ext uri="{FF2B5EF4-FFF2-40B4-BE49-F238E27FC236}">
                  <a16:creationId xmlns:a16="http://schemas.microsoft.com/office/drawing/2014/main" id="{AADC5C92-6B54-0B6C-FE6C-0E5101EB26DE}"/>
                </a:ext>
              </a:extLst>
            </p:cNvPr>
            <p:cNvSpPr txBox="1"/>
            <p:nvPr/>
          </p:nvSpPr>
          <p:spPr>
            <a:xfrm>
              <a:off x="6060887" y="2541172"/>
              <a:ext cx="2702112" cy="3904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Wastewater (N, P)</a:t>
              </a:r>
            </a:p>
          </p:txBody>
        </p:sp>
        <p:sp>
          <p:nvSpPr>
            <p:cNvPr id="20" name="TextBox 19">
              <a:extLst>
                <a:ext uri="{FF2B5EF4-FFF2-40B4-BE49-F238E27FC236}">
                  <a16:creationId xmlns:a16="http://schemas.microsoft.com/office/drawing/2014/main" id="{57F70C57-0A33-BD82-0575-DF721788294F}"/>
                </a:ext>
              </a:extLst>
            </p:cNvPr>
            <p:cNvSpPr txBox="1"/>
            <p:nvPr/>
          </p:nvSpPr>
          <p:spPr>
            <a:xfrm>
              <a:off x="5933484" y="4604877"/>
              <a:ext cx="2829515" cy="3904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Source of Mg</a:t>
              </a:r>
            </a:p>
          </p:txBody>
        </p:sp>
        <p:sp>
          <p:nvSpPr>
            <p:cNvPr id="21" name="Right Arrow 15">
              <a:extLst>
                <a:ext uri="{FF2B5EF4-FFF2-40B4-BE49-F238E27FC236}">
                  <a16:creationId xmlns:a16="http://schemas.microsoft.com/office/drawing/2014/main" id="{729B31FC-07A1-C7BC-C91F-8597AE185341}"/>
                </a:ext>
              </a:extLst>
            </p:cNvPr>
            <p:cNvSpPr/>
            <p:nvPr/>
          </p:nvSpPr>
          <p:spPr>
            <a:xfrm>
              <a:off x="10573871" y="3653218"/>
              <a:ext cx="1160929" cy="57504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EC7F71F1-220D-34CB-13BD-D5D89A8F87FF}"/>
                </a:ext>
              </a:extLst>
            </p:cNvPr>
            <p:cNvSpPr txBox="1"/>
            <p:nvPr/>
          </p:nvSpPr>
          <p:spPr>
            <a:xfrm>
              <a:off x="11853280" y="3190406"/>
              <a:ext cx="2075330" cy="9761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struvite</a:t>
              </a:r>
            </a:p>
            <a:p>
              <a:pPr algn="ctr"/>
              <a:endParaRPr lang="en-US" b="1" dirty="0"/>
            </a:p>
            <a:p>
              <a:pPr algn="ctr"/>
              <a:r>
                <a:rPr lang="en-US" b="1" dirty="0"/>
                <a:t>MgNH</a:t>
              </a:r>
              <a:r>
                <a:rPr lang="en-US" b="1" baseline="-25000" dirty="0"/>
                <a:t>4</a:t>
              </a:r>
              <a:r>
                <a:rPr lang="en-US" b="1" dirty="0"/>
                <a:t>PO</a:t>
              </a:r>
              <a:r>
                <a:rPr lang="en-US" b="1" baseline="-25000" dirty="0"/>
                <a:t>4</a:t>
              </a:r>
              <a:r>
                <a:rPr lang="en-US" b="1" dirty="0"/>
                <a:t>.6H</a:t>
              </a:r>
              <a:r>
                <a:rPr lang="en-US" b="1" baseline="-25000" dirty="0"/>
                <a:t>2</a:t>
              </a:r>
              <a:r>
                <a:rPr lang="en-US" b="1" dirty="0"/>
                <a:t>O</a:t>
              </a:r>
            </a:p>
          </p:txBody>
        </p:sp>
        <p:sp>
          <p:nvSpPr>
            <p:cNvPr id="23" name="Rounded Rectangle 19">
              <a:extLst>
                <a:ext uri="{FF2B5EF4-FFF2-40B4-BE49-F238E27FC236}">
                  <a16:creationId xmlns:a16="http://schemas.microsoft.com/office/drawing/2014/main" id="{39AB343C-471E-7BA2-70F0-C4DAD040DC5C}"/>
                </a:ext>
              </a:extLst>
            </p:cNvPr>
            <p:cNvSpPr/>
            <p:nvPr/>
          </p:nvSpPr>
          <p:spPr>
            <a:xfrm>
              <a:off x="8832011" y="3351958"/>
              <a:ext cx="1201270" cy="1177560"/>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4" name="Straight Connector 23">
              <a:extLst>
                <a:ext uri="{FF2B5EF4-FFF2-40B4-BE49-F238E27FC236}">
                  <a16:creationId xmlns:a16="http://schemas.microsoft.com/office/drawing/2014/main" id="{C3EAFDAF-F390-C814-91D7-AB9920362E72}"/>
                </a:ext>
              </a:extLst>
            </p:cNvPr>
            <p:cNvCxnSpPr/>
            <p:nvPr/>
          </p:nvCxnSpPr>
          <p:spPr>
            <a:xfrm flipH="1" flipV="1">
              <a:off x="8652293" y="2991678"/>
              <a:ext cx="221411" cy="434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FC1247-B5B6-B5B4-4B26-7CF33C89491F}"/>
                </a:ext>
              </a:extLst>
            </p:cNvPr>
            <p:cNvCxnSpPr/>
            <p:nvPr/>
          </p:nvCxnSpPr>
          <p:spPr>
            <a:xfrm flipH="1">
              <a:off x="9991588" y="2991678"/>
              <a:ext cx="221411" cy="434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CCDDDC-3CEA-7682-0B95-D11786C29FDD}"/>
                </a:ext>
              </a:extLst>
            </p:cNvPr>
            <p:cNvCxnSpPr/>
            <p:nvPr/>
          </p:nvCxnSpPr>
          <p:spPr>
            <a:xfrm flipV="1">
              <a:off x="10212023" y="2286000"/>
              <a:ext cx="0" cy="705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64B47C-4690-D4DC-A191-2FCBE81176F6}"/>
                </a:ext>
              </a:extLst>
            </p:cNvPr>
            <p:cNvCxnSpPr/>
            <p:nvPr/>
          </p:nvCxnSpPr>
          <p:spPr>
            <a:xfrm flipV="1">
              <a:off x="8652293" y="2286000"/>
              <a:ext cx="0" cy="705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863E3A-DF5A-DFCC-C613-2624F231C5C3}"/>
                </a:ext>
              </a:extLst>
            </p:cNvPr>
            <p:cNvCxnSpPr/>
            <p:nvPr/>
          </p:nvCxnSpPr>
          <p:spPr>
            <a:xfrm>
              <a:off x="8647063" y="2286000"/>
              <a:ext cx="15637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9">
              <a:extLst>
                <a:ext uri="{FF2B5EF4-FFF2-40B4-BE49-F238E27FC236}">
                  <a16:creationId xmlns:a16="http://schemas.microsoft.com/office/drawing/2014/main" id="{7E966712-C262-91A9-C785-D1E9EA445FE5}"/>
                </a:ext>
              </a:extLst>
            </p:cNvPr>
            <p:cNvSpPr txBox="1"/>
            <p:nvPr/>
          </p:nvSpPr>
          <p:spPr>
            <a:xfrm>
              <a:off x="8543666" y="1855944"/>
              <a:ext cx="17705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Reactor</a:t>
              </a:r>
            </a:p>
          </p:txBody>
        </p:sp>
      </p:grpSp>
      <p:pic>
        <p:nvPicPr>
          <p:cNvPr id="30" name="Picture 29">
            <a:extLst>
              <a:ext uri="{FF2B5EF4-FFF2-40B4-BE49-F238E27FC236}">
                <a16:creationId xmlns:a16="http://schemas.microsoft.com/office/drawing/2014/main" id="{3712318E-52BA-39D4-EB82-B73FDEC34C03}"/>
              </a:ext>
            </a:extLst>
          </p:cNvPr>
          <p:cNvPicPr>
            <a:picLocks noChangeAspect="1"/>
          </p:cNvPicPr>
          <p:nvPr/>
        </p:nvPicPr>
        <p:blipFill>
          <a:blip r:embed="rId7"/>
          <a:stretch>
            <a:fillRect/>
          </a:stretch>
        </p:blipFill>
        <p:spPr>
          <a:xfrm>
            <a:off x="9637187" y="1249459"/>
            <a:ext cx="1779491" cy="1779491"/>
          </a:xfrm>
          <a:prstGeom prst="rect">
            <a:avLst/>
          </a:prstGeom>
        </p:spPr>
      </p:pic>
      <p:pic>
        <p:nvPicPr>
          <p:cNvPr id="31" name="Picture 30">
            <a:extLst>
              <a:ext uri="{FF2B5EF4-FFF2-40B4-BE49-F238E27FC236}">
                <a16:creationId xmlns:a16="http://schemas.microsoft.com/office/drawing/2014/main" id="{8EA2C854-31EB-39FA-8387-76F1E5BF30CF}"/>
              </a:ext>
            </a:extLst>
          </p:cNvPr>
          <p:cNvPicPr>
            <a:picLocks noChangeAspect="1"/>
          </p:cNvPicPr>
          <p:nvPr/>
        </p:nvPicPr>
        <p:blipFill>
          <a:blip r:embed="rId8"/>
          <a:stretch>
            <a:fillRect/>
          </a:stretch>
        </p:blipFill>
        <p:spPr>
          <a:xfrm>
            <a:off x="9637187" y="3172631"/>
            <a:ext cx="1779491" cy="1819570"/>
          </a:xfrm>
          <a:prstGeom prst="rect">
            <a:avLst/>
          </a:prstGeom>
        </p:spPr>
      </p:pic>
    </p:spTree>
    <p:extLst>
      <p:ext uri="{BB962C8B-B14F-4D97-AF65-F5344CB8AC3E}">
        <p14:creationId xmlns:p14="http://schemas.microsoft.com/office/powerpoint/2010/main" val="408992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228600" y="236110"/>
            <a:ext cx="4953000" cy="1094672"/>
          </a:xfrm>
        </p:spPr>
        <p:txBody>
          <a:bodyPr>
            <a:normAutofit/>
          </a:bodyPr>
          <a:lstStyle/>
          <a:p>
            <a:r>
              <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Modified phosphorus cycle</a:t>
            </a:r>
          </a:p>
        </p:txBody>
      </p:sp>
      <p:pic>
        <p:nvPicPr>
          <p:cNvPr id="3" name="Picture 2"/>
          <p:cNvPicPr>
            <a:picLocks noChangeAspect="1"/>
          </p:cNvPicPr>
          <p:nvPr/>
        </p:nvPicPr>
        <p:blipFill>
          <a:blip r:embed="rId3"/>
          <a:stretch>
            <a:fillRect/>
          </a:stretch>
        </p:blipFill>
        <p:spPr>
          <a:xfrm>
            <a:off x="5363163" y="50318"/>
            <a:ext cx="6242632" cy="6753917"/>
          </a:xfrm>
          <a:prstGeom prst="rect">
            <a:avLst/>
          </a:prstGeom>
        </p:spPr>
      </p:pic>
      <p:pic>
        <p:nvPicPr>
          <p:cNvPr id="5" name="Picture 4"/>
          <p:cNvPicPr>
            <a:picLocks noChangeAspect="1"/>
          </p:cNvPicPr>
          <p:nvPr/>
        </p:nvPicPr>
        <p:blipFill>
          <a:blip r:embed="rId4"/>
          <a:stretch>
            <a:fillRect/>
          </a:stretch>
        </p:blipFill>
        <p:spPr>
          <a:xfrm>
            <a:off x="10073185" y="4180478"/>
            <a:ext cx="1177815" cy="685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351" y="1259941"/>
            <a:ext cx="990600" cy="645059"/>
          </a:xfrm>
          <a:prstGeom prst="rect">
            <a:avLst/>
          </a:prstGeom>
        </p:spPr>
      </p:pic>
      <p:sp>
        <p:nvSpPr>
          <p:cNvPr id="7" name="Content Placeholder 2"/>
          <p:cNvSpPr txBox="1">
            <a:spLocks/>
          </p:cNvSpPr>
          <p:nvPr/>
        </p:nvSpPr>
        <p:spPr>
          <a:xfrm>
            <a:off x="762000" y="1905000"/>
            <a:ext cx="7161568" cy="38155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a-IR" sz="23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D44CFB51-2F15-4235-9C4B-CC635BDF6F66}" type="slidenum">
              <a:rPr lang="en-GB" smtClean="0"/>
              <a:t>8</a:t>
            </a:fld>
            <a:endParaRPr lang="en-GB"/>
          </a:p>
        </p:txBody>
      </p:sp>
      <p:sp>
        <p:nvSpPr>
          <p:cNvPr id="10" name="Rectangle 9"/>
          <p:cNvSpPr/>
          <p:nvPr/>
        </p:nvSpPr>
        <p:spPr>
          <a:xfrm>
            <a:off x="0" y="6660082"/>
            <a:ext cx="3227165" cy="261610"/>
          </a:xfrm>
          <a:prstGeom prst="rect">
            <a:avLst/>
          </a:prstGeom>
        </p:spPr>
        <p:txBody>
          <a:bodyPr wrap="none">
            <a:spAutoFit/>
          </a:bodyPr>
          <a:lstStyle/>
          <a:p>
            <a:r>
              <a:rPr lang="en-US" sz="1100" dirty="0"/>
              <a:t>Adapted from www.veoliawatertechnologies.com</a:t>
            </a:r>
          </a:p>
        </p:txBody>
      </p:sp>
      <p:graphicFrame>
        <p:nvGraphicFramePr>
          <p:cNvPr id="12" name="Diagram 11"/>
          <p:cNvGraphicFramePr/>
          <p:nvPr>
            <p:extLst>
              <p:ext uri="{D42A27DB-BD31-4B8C-83A1-F6EECF244321}">
                <p14:modId xmlns:p14="http://schemas.microsoft.com/office/powerpoint/2010/main" val="2767086640"/>
              </p:ext>
            </p:extLst>
          </p:nvPr>
        </p:nvGraphicFramePr>
        <p:xfrm>
          <a:off x="354950" y="3550888"/>
          <a:ext cx="6979920" cy="27438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10"/>
          <p:cNvPicPr>
            <a:picLocks noChangeAspect="1"/>
          </p:cNvPicPr>
          <p:nvPr/>
        </p:nvPicPr>
        <p:blipFill>
          <a:blip r:embed="rId11"/>
          <a:stretch>
            <a:fillRect/>
          </a:stretch>
        </p:blipFill>
        <p:spPr>
          <a:xfrm>
            <a:off x="4639081" y="1298029"/>
            <a:ext cx="724082" cy="699664"/>
          </a:xfrm>
          <a:prstGeom prst="rect">
            <a:avLst/>
          </a:prstGeom>
        </p:spPr>
      </p:pic>
      <p:pic>
        <p:nvPicPr>
          <p:cNvPr id="19" name="Picture 12"/>
          <p:cNvPicPr>
            <a:picLocks noChangeAspect="1"/>
          </p:cNvPicPr>
          <p:nvPr/>
        </p:nvPicPr>
        <p:blipFill>
          <a:blip r:embed="rId11"/>
          <a:stretch>
            <a:fillRect/>
          </a:stretch>
        </p:blipFill>
        <p:spPr>
          <a:xfrm>
            <a:off x="10045504" y="5413332"/>
            <a:ext cx="774896" cy="748764"/>
          </a:xfrm>
          <a:prstGeom prst="rect">
            <a:avLst/>
          </a:prstGeom>
        </p:spPr>
      </p:pic>
      <p:pic>
        <p:nvPicPr>
          <p:cNvPr id="20" name="Picture 13"/>
          <p:cNvPicPr>
            <a:picLocks noChangeAspect="1"/>
          </p:cNvPicPr>
          <p:nvPr/>
        </p:nvPicPr>
        <p:blipFill>
          <a:blip r:embed="rId11"/>
          <a:stretch>
            <a:fillRect/>
          </a:stretch>
        </p:blipFill>
        <p:spPr>
          <a:xfrm>
            <a:off x="11256562" y="4076387"/>
            <a:ext cx="817459" cy="789891"/>
          </a:xfrm>
          <a:prstGeom prst="rect">
            <a:avLst/>
          </a:prstGeom>
        </p:spPr>
      </p:pic>
      <p:pic>
        <p:nvPicPr>
          <p:cNvPr id="22" name="Picture 3"/>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461568" y="3300355"/>
            <a:ext cx="789432" cy="880123"/>
          </a:xfrm>
          <a:prstGeom prst="rect">
            <a:avLst/>
          </a:prstGeom>
        </p:spPr>
      </p:pic>
      <p:pic>
        <p:nvPicPr>
          <p:cNvPr id="23" name="Picture 15"/>
          <p:cNvPicPr>
            <a:picLocks noChangeAspect="1"/>
          </p:cNvPicPr>
          <p:nvPr/>
        </p:nvPicPr>
        <p:blipFill>
          <a:blip r:embed="rId11"/>
          <a:stretch>
            <a:fillRect/>
          </a:stretch>
        </p:blipFill>
        <p:spPr>
          <a:xfrm>
            <a:off x="11256562" y="3203736"/>
            <a:ext cx="817459" cy="789891"/>
          </a:xfrm>
          <a:prstGeom prst="rect">
            <a:avLst/>
          </a:prstGeom>
        </p:spPr>
      </p:pic>
      <p:pic>
        <p:nvPicPr>
          <p:cNvPr id="24" name="Picture 16"/>
          <p:cNvPicPr>
            <a:picLocks noChangeAspect="1"/>
          </p:cNvPicPr>
          <p:nvPr/>
        </p:nvPicPr>
        <p:blipFill>
          <a:blip r:embed="rId11"/>
          <a:stretch>
            <a:fillRect/>
          </a:stretch>
        </p:blipFill>
        <p:spPr>
          <a:xfrm>
            <a:off x="7450500" y="3387029"/>
            <a:ext cx="735788" cy="645059"/>
          </a:xfrm>
          <a:prstGeom prst="rect">
            <a:avLst/>
          </a:prstGeom>
        </p:spPr>
      </p:pic>
      <p:pic>
        <p:nvPicPr>
          <p:cNvPr id="4" name="Picture 3">
            <a:extLst>
              <a:ext uri="{FF2B5EF4-FFF2-40B4-BE49-F238E27FC236}">
                <a16:creationId xmlns:a16="http://schemas.microsoft.com/office/drawing/2014/main" id="{9597239E-80B8-B5F0-FA58-E0557D2C2AC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600" fill="hold"/>
                                        <p:tgtEl>
                                          <p:spTgt spid="18"/>
                                        </p:tgtEl>
                                        <p:attrNameLst>
                                          <p:attrName>ppt_w</p:attrName>
                                        </p:attrNameLst>
                                      </p:cBhvr>
                                      <p:tavLst>
                                        <p:tav tm="0">
                                          <p:val>
                                            <p:fltVal val="0"/>
                                          </p:val>
                                        </p:tav>
                                        <p:tav tm="100000">
                                          <p:val>
                                            <p:strVal val="#ppt_w"/>
                                          </p:val>
                                        </p:tav>
                                      </p:tavLst>
                                    </p:anim>
                                    <p:anim calcmode="lin" valueType="num">
                                      <p:cBhvr>
                                        <p:cTn id="8" dur="600" fill="hold"/>
                                        <p:tgtEl>
                                          <p:spTgt spid="18"/>
                                        </p:tgtEl>
                                        <p:attrNameLst>
                                          <p:attrName>ppt_h</p:attrName>
                                        </p:attrNameLst>
                                      </p:cBhvr>
                                      <p:tavLst>
                                        <p:tav tm="0">
                                          <p:val>
                                            <p:fltVal val="0"/>
                                          </p:val>
                                        </p:tav>
                                        <p:tav tm="100000">
                                          <p:val>
                                            <p:strVal val="#ppt_h"/>
                                          </p:val>
                                        </p:tav>
                                      </p:tavLst>
                                    </p:anim>
                                    <p:animEffect transition="in" filter="fade">
                                      <p:cBhvr>
                                        <p:cTn id="9" dur="6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600" fill="hold"/>
                                        <p:tgtEl>
                                          <p:spTgt spid="20"/>
                                        </p:tgtEl>
                                        <p:attrNameLst>
                                          <p:attrName>ppt_w</p:attrName>
                                        </p:attrNameLst>
                                      </p:cBhvr>
                                      <p:tavLst>
                                        <p:tav tm="0">
                                          <p:val>
                                            <p:fltVal val="0"/>
                                          </p:val>
                                        </p:tav>
                                        <p:tav tm="100000">
                                          <p:val>
                                            <p:strVal val="#ppt_w"/>
                                          </p:val>
                                        </p:tav>
                                      </p:tavLst>
                                    </p:anim>
                                    <p:anim calcmode="lin" valueType="num">
                                      <p:cBhvr>
                                        <p:cTn id="15" dur="600" fill="hold"/>
                                        <p:tgtEl>
                                          <p:spTgt spid="20"/>
                                        </p:tgtEl>
                                        <p:attrNameLst>
                                          <p:attrName>ppt_h</p:attrName>
                                        </p:attrNameLst>
                                      </p:cBhvr>
                                      <p:tavLst>
                                        <p:tav tm="0">
                                          <p:val>
                                            <p:fltVal val="0"/>
                                          </p:val>
                                        </p:tav>
                                        <p:tav tm="100000">
                                          <p:val>
                                            <p:strVal val="#ppt_h"/>
                                          </p:val>
                                        </p:tav>
                                      </p:tavLst>
                                    </p:anim>
                                    <p:animEffect transition="in" filter="fade">
                                      <p:cBhvr>
                                        <p:cTn id="16" dur="6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600" fill="hold"/>
                                        <p:tgtEl>
                                          <p:spTgt spid="23"/>
                                        </p:tgtEl>
                                        <p:attrNameLst>
                                          <p:attrName>ppt_w</p:attrName>
                                        </p:attrNameLst>
                                      </p:cBhvr>
                                      <p:tavLst>
                                        <p:tav tm="0">
                                          <p:val>
                                            <p:fltVal val="0"/>
                                          </p:val>
                                        </p:tav>
                                        <p:tav tm="100000">
                                          <p:val>
                                            <p:strVal val="#ppt_w"/>
                                          </p:val>
                                        </p:tav>
                                      </p:tavLst>
                                    </p:anim>
                                    <p:anim calcmode="lin" valueType="num">
                                      <p:cBhvr>
                                        <p:cTn id="22" dur="600" fill="hold"/>
                                        <p:tgtEl>
                                          <p:spTgt spid="23"/>
                                        </p:tgtEl>
                                        <p:attrNameLst>
                                          <p:attrName>ppt_h</p:attrName>
                                        </p:attrNameLst>
                                      </p:cBhvr>
                                      <p:tavLst>
                                        <p:tav tm="0">
                                          <p:val>
                                            <p:fltVal val="0"/>
                                          </p:val>
                                        </p:tav>
                                        <p:tav tm="100000">
                                          <p:val>
                                            <p:strVal val="#ppt_h"/>
                                          </p:val>
                                        </p:tav>
                                      </p:tavLst>
                                    </p:anim>
                                    <p:animEffect transition="in" filter="fade">
                                      <p:cBhvr>
                                        <p:cTn id="23" dur="6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600" fill="hold"/>
                                        <p:tgtEl>
                                          <p:spTgt spid="19"/>
                                        </p:tgtEl>
                                        <p:attrNameLst>
                                          <p:attrName>ppt_w</p:attrName>
                                        </p:attrNameLst>
                                      </p:cBhvr>
                                      <p:tavLst>
                                        <p:tav tm="0">
                                          <p:val>
                                            <p:fltVal val="0"/>
                                          </p:val>
                                        </p:tav>
                                        <p:tav tm="100000">
                                          <p:val>
                                            <p:strVal val="#ppt_w"/>
                                          </p:val>
                                        </p:tav>
                                      </p:tavLst>
                                    </p:anim>
                                    <p:anim calcmode="lin" valueType="num">
                                      <p:cBhvr>
                                        <p:cTn id="29" dur="600" fill="hold"/>
                                        <p:tgtEl>
                                          <p:spTgt spid="19"/>
                                        </p:tgtEl>
                                        <p:attrNameLst>
                                          <p:attrName>ppt_h</p:attrName>
                                        </p:attrNameLst>
                                      </p:cBhvr>
                                      <p:tavLst>
                                        <p:tav tm="0">
                                          <p:val>
                                            <p:fltVal val="0"/>
                                          </p:val>
                                        </p:tav>
                                        <p:tav tm="100000">
                                          <p:val>
                                            <p:strVal val="#ppt_h"/>
                                          </p:val>
                                        </p:tav>
                                      </p:tavLst>
                                    </p:anim>
                                    <p:animEffect transition="in" filter="fade">
                                      <p:cBhvr>
                                        <p:cTn id="30" dur="6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600" fill="hold"/>
                                        <p:tgtEl>
                                          <p:spTgt spid="24"/>
                                        </p:tgtEl>
                                        <p:attrNameLst>
                                          <p:attrName>ppt_w</p:attrName>
                                        </p:attrNameLst>
                                      </p:cBhvr>
                                      <p:tavLst>
                                        <p:tav tm="0">
                                          <p:val>
                                            <p:fltVal val="0"/>
                                          </p:val>
                                        </p:tav>
                                        <p:tav tm="100000">
                                          <p:val>
                                            <p:strVal val="#ppt_w"/>
                                          </p:val>
                                        </p:tav>
                                      </p:tavLst>
                                    </p:anim>
                                    <p:anim calcmode="lin" valueType="num">
                                      <p:cBhvr>
                                        <p:cTn id="36" dur="600" fill="hold"/>
                                        <p:tgtEl>
                                          <p:spTgt spid="24"/>
                                        </p:tgtEl>
                                        <p:attrNameLst>
                                          <p:attrName>ppt_h</p:attrName>
                                        </p:attrNameLst>
                                      </p:cBhvr>
                                      <p:tavLst>
                                        <p:tav tm="0">
                                          <p:val>
                                            <p:fltVal val="0"/>
                                          </p:val>
                                        </p:tav>
                                        <p:tav tm="100000">
                                          <p:val>
                                            <p:strVal val="#ppt_h"/>
                                          </p:val>
                                        </p:tav>
                                      </p:tavLst>
                                    </p:anim>
                                    <p:animEffect transition="in" filter="fade">
                                      <p:cBhvr>
                                        <p:cTn id="37" dur="6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731E-DB9D-EA4A-A967-705B0C62F269}"/>
              </a:ext>
            </a:extLst>
          </p:cNvPr>
          <p:cNvSpPr>
            <a:spLocks noGrp="1"/>
          </p:cNvSpPr>
          <p:nvPr>
            <p:ph type="title"/>
          </p:nvPr>
        </p:nvSpPr>
        <p:spPr>
          <a:xfrm>
            <a:off x="838200" y="496402"/>
            <a:ext cx="9507071" cy="622479"/>
          </a:xfrm>
        </p:spPr>
        <p:txBody>
          <a:bodyPr>
            <a:normAutofit/>
          </a:bodyPr>
          <a:lstStyle/>
          <a:p>
            <a:r>
              <a:rPr lang="en-US" sz="32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Motivations </a:t>
            </a:r>
            <a:r>
              <a:rPr lang="en-US" sz="2400" b="1" dirty="0">
                <a:solidFill>
                  <a:srgbClr val="C00000"/>
                </a:solidFill>
                <a:latin typeface="Times New Roman" panose="02020603050405020304" pitchFamily="18" charset="0"/>
                <a:cs typeface="B Titr" panose="00000700000000000000" pitchFamily="2" charset="-78"/>
              </a:rPr>
              <a:t>for</a:t>
            </a:r>
          </a:p>
        </p:txBody>
      </p:sp>
      <p:pic>
        <p:nvPicPr>
          <p:cNvPr id="4" name="Picture 5" descr="RedThinLine.wmf">
            <a:extLst>
              <a:ext uri="{FF2B5EF4-FFF2-40B4-BE49-F238E27FC236}">
                <a16:creationId xmlns:a16="http://schemas.microsoft.com/office/drawing/2014/main" id="{1A67BF19-16ED-4BAD-B8F9-1F9B4CBDE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 y="2755900"/>
            <a:ext cx="533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762000" y="1112837"/>
            <a:ext cx="10183906" cy="524351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Advanced Nutrient Refinery and Recovery Systems</a:t>
            </a:r>
          </a:p>
          <a:p>
            <a:pPr marL="0" indent="0">
              <a:buNone/>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There has been a strong increase in technological developments for struvite recovery from wastewaters.</a:t>
            </a:r>
          </a:p>
          <a:p>
            <a:pPr>
              <a:buFont typeface="Wingdings" panose="05000000000000000000" pitchFamily="2" charset="2"/>
              <a:buChar char="§"/>
            </a:pPr>
            <a:endParaRPr lang="en-US"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300" dirty="0">
                <a:solidFill>
                  <a:schemeClr val="accent1">
                    <a:lumMod val="50000"/>
                  </a:schemeClr>
                </a:solidFill>
                <a:latin typeface="Times New Roman" panose="02020603050405020304" pitchFamily="18" charset="0"/>
                <a:cs typeface="Times New Roman" panose="02020603050405020304" pitchFamily="18" charset="0"/>
              </a:rPr>
              <a:t>Full-scale struvite recovery plants have been shown to be technologically and economically feasible</a:t>
            </a: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Nutrient recovery technologies are becoming increasingly competitive with the conventional production technologies.</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Stricter regulatory demands concerning wastewater treatment.</a:t>
            </a:r>
          </a:p>
          <a:p>
            <a:pPr>
              <a:buFont typeface="Wingdings" panose="05000000000000000000" pitchFamily="2" charset="2"/>
              <a:buChar char="§"/>
            </a:pPr>
            <a:endParaRPr lang="en-AU" sz="2300" dirty="0">
              <a:solidFill>
                <a:schemeClr val="accent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sz="2300" dirty="0">
                <a:solidFill>
                  <a:schemeClr val="accent1">
                    <a:lumMod val="50000"/>
                  </a:schemeClr>
                </a:solidFill>
                <a:latin typeface="Times New Roman" panose="02020603050405020304" pitchFamily="18" charset="0"/>
                <a:cs typeface="Times New Roman" panose="02020603050405020304" pitchFamily="18" charset="0"/>
              </a:rPr>
              <a:t>Direct use of struvite as fertilizer on land.</a:t>
            </a:r>
          </a:p>
          <a:p>
            <a:pPr marL="0" indent="0">
              <a:buNone/>
            </a:pPr>
            <a:endParaRPr lang="en-AU" sz="23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44CFB51-2F15-4235-9C4B-CC635BDF6F66}" type="slidenum">
              <a:rPr lang="en-GB" smtClean="0"/>
              <a:t>9</a:t>
            </a:fld>
            <a:endParaRPr lang="en-GB"/>
          </a:p>
        </p:txBody>
      </p:sp>
      <p:pic>
        <p:nvPicPr>
          <p:cNvPr id="6" name="Picture 5">
            <a:extLst>
              <a:ext uri="{FF2B5EF4-FFF2-40B4-BE49-F238E27FC236}">
                <a16:creationId xmlns:a16="http://schemas.microsoft.com/office/drawing/2014/main" id="{C5451F9A-188C-D3AD-4AFF-1F06A84829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82" b="28439"/>
          <a:stretch/>
        </p:blipFill>
        <p:spPr bwMode="auto">
          <a:xfrm>
            <a:off x="10574898" y="29830"/>
            <a:ext cx="1479317" cy="62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5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396862_Conveyor belt gear graphic_AAS_v4" id="{AF84E342-2162-4476-BF08-509E8E45B636}" vid="{006D8744-3EF5-4EEC-9EDE-5ECFC08AC1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E21284-D391-4961-8FCA-2A0620109E49}">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71af3243-3dd4-4a8d-8c0d-dd76da1f02a5"/>
    <ds:schemaRef ds:uri="http://schemas.microsoft.com/office/infopath/2007/PartnerControl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84394D8A-8011-417A-9C7D-AB726F1EB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D3B508-FF6A-493E-AEEF-0FB161A59C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tf11396862</Template>
  <TotalTime>0</TotalTime>
  <Words>1830</Words>
  <Application>Microsoft Office PowerPoint</Application>
  <PresentationFormat>Widescreen</PresentationFormat>
  <Paragraphs>295</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Cambria Math</vt:lpstr>
      <vt:lpstr>Garamond-Light</vt:lpstr>
      <vt:lpstr>Times New Roman</vt:lpstr>
      <vt:lpstr>Wingdings</vt:lpstr>
      <vt:lpstr>Office Theme</vt:lpstr>
      <vt:lpstr>                                           Nutrient Recovery from Wastewater  Life Cycle Assessment of  COMMERCIAL STRUVITE RECOVERY PLANTS      </vt:lpstr>
      <vt:lpstr>Outline</vt:lpstr>
      <vt:lpstr>Current phosphorus cycle</vt:lpstr>
      <vt:lpstr>Importance of P Removal</vt:lpstr>
      <vt:lpstr>Importance of P recovery from WWTP</vt:lpstr>
      <vt:lpstr>Struvite benefits as a fertilizer</vt:lpstr>
      <vt:lpstr>Struvite formation</vt:lpstr>
      <vt:lpstr>Modified phosphorus cycle</vt:lpstr>
      <vt:lpstr>Motivations for</vt:lpstr>
      <vt:lpstr>PowerPoint Presentation</vt:lpstr>
      <vt:lpstr>Possible Locations for Struvite Recovery in WWTP</vt:lpstr>
      <vt:lpstr>Process for struvite precipitation and recovery</vt:lpstr>
      <vt:lpstr>PowerPoint Presentation</vt:lpstr>
      <vt:lpstr>Life Cycle Inventory summary</vt:lpstr>
      <vt:lpstr>LCA Boundary and Functional Unit</vt:lpstr>
      <vt:lpstr>Struvite production technologies</vt:lpstr>
      <vt:lpstr>Struvite production technologies</vt:lpstr>
      <vt:lpstr>Struvite production technologies</vt:lpstr>
      <vt:lpstr>Struvite production technologies</vt:lpstr>
      <vt:lpstr>Struvite production technologies</vt:lpstr>
      <vt:lpstr>LCA  diagram</vt:lpstr>
      <vt:lpstr>Results</vt:lpstr>
      <vt:lpstr>Results</vt:lpstr>
      <vt:lpstr>Results</vt:lpstr>
      <vt:lpstr>Results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2020-05-10T15:30:13Z</dcterms:created>
  <dcterms:modified xsi:type="dcterms:W3CDTF">2023-02-06T11:29:59Z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