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1"/>
  </p:sldMasterIdLst>
  <p:notesMasterIdLst>
    <p:notesMasterId r:id="rId22"/>
  </p:notesMasterIdLst>
  <p:handoutMasterIdLst>
    <p:handoutMasterId r:id="rId23"/>
  </p:handoutMasterIdLst>
  <p:sldIdLst>
    <p:sldId id="436" r:id="rId2"/>
    <p:sldId id="456" r:id="rId3"/>
    <p:sldId id="438" r:id="rId4"/>
    <p:sldId id="448" r:id="rId5"/>
    <p:sldId id="437" r:id="rId6"/>
    <p:sldId id="443" r:id="rId7"/>
    <p:sldId id="441" r:id="rId8"/>
    <p:sldId id="453" r:id="rId9"/>
    <p:sldId id="374" r:id="rId10"/>
    <p:sldId id="316" r:id="rId11"/>
    <p:sldId id="439" r:id="rId12"/>
    <p:sldId id="452" r:id="rId13"/>
    <p:sldId id="363" r:id="rId14"/>
    <p:sldId id="440" r:id="rId15"/>
    <p:sldId id="455" r:id="rId16"/>
    <p:sldId id="346" r:id="rId17"/>
    <p:sldId id="435" r:id="rId18"/>
    <p:sldId id="454" r:id="rId19"/>
    <p:sldId id="457" r:id="rId20"/>
    <p:sldId id="4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D5DE"/>
    <a:srgbClr val="274660"/>
    <a:srgbClr val="7E96AB"/>
    <a:srgbClr val="28455E"/>
    <a:srgbClr val="294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30"/>
    <p:restoredTop sz="94474"/>
  </p:normalViewPr>
  <p:slideViewPr>
    <p:cSldViewPr snapToGrid="0" snapToObjects="1">
      <p:cViewPr varScale="1">
        <p:scale>
          <a:sx n="123" d="100"/>
          <a:sy n="123" d="100"/>
        </p:scale>
        <p:origin x="81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40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EFD4B9-4F70-F8B7-4B23-EFD89EEFB9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87FFC-0651-B89B-AFF8-C95B4DC37A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EE09-AB9C-014C-8D80-F803E4AAC772}" type="datetimeFigureOut">
              <a:rPr lang="en-US" smtClean="0"/>
              <a:t>1/27/23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B4AD8-34FD-9C95-E297-70F03899A9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B24D4-DC79-E482-C3F3-0D263F056F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ED583-459A-9646-BD22-D2AF4A4D9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35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1FAFD-F95D-7F46-948C-104B1235003A}" type="datetimeFigureOut">
              <a:rPr lang="en-US" smtClean="0"/>
              <a:t>1/27/23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95186-8FC1-CC46-BE0D-8E66B647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5186-8FC1-CC46-BE0D-8E66B64732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94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D4FCC31-2720-1D18-230E-9497C2091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7EBD97-1FEA-3A42-A909-5E88432F9B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462DB653-B603-E97D-B8B2-88CBC548B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E4326891-8398-FF08-DE48-2C017428C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A3F3C0E-F878-9A8E-EB0B-0F929A0266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73E05-C862-0F4F-9419-5C3104149BA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43042" name="Rectangle 2">
            <a:extLst>
              <a:ext uri="{FF2B5EF4-FFF2-40B4-BE49-F238E27FC236}">
                <a16:creationId xmlns:a16="http://schemas.microsoft.com/office/drawing/2014/main" id="{317D22BA-6FB9-0432-2249-4DFE846C0F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>
            <a:extLst>
              <a:ext uri="{FF2B5EF4-FFF2-40B4-BE49-F238E27FC236}">
                <a16:creationId xmlns:a16="http://schemas.microsoft.com/office/drawing/2014/main" id="{2B9F53A5-C741-B488-E3E7-E8AB61CA8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Insert picture of cake application on rangeland (Application &amp; results at Stulp’s)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A181AF-E3A2-6CF5-92CD-E1851FEF4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36EA8-C37E-F0B3-05D9-EEB8B3B6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746FF-22EA-A88C-5974-5A6FE00B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2CDE-C2EF-4F43-919C-7C14BB2D75E6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0E46E-EEC2-185E-FEBA-E039BCDF9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5B7CD-DE07-FF40-CF17-125B6CA1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0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F339-9882-A4AE-985F-531236CE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635B2-35CF-78C1-1370-C9AAD646E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1205D4-2A01-5F63-BFA3-B14AE78B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157C4-46C4-EF46-AE34-F25ED1D3EC64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8D48D-0E5F-3A1A-7652-5EC255F42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ADDF69-9FB7-791E-025B-579647390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6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7A1D3-F8A0-FD6B-0BBA-C0D17C38F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67842-63A1-BDED-0BF0-CA26F135F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BD261E-682B-A90D-0397-D0A55C28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ECF8-BFFD-3547-806D-DC0ABF32887A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3380EE-6E40-D29C-1405-4CD5039C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BCC5D-3458-48B7-544F-71A306D1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1A921-BBBA-743B-55D8-E569A26E1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05FEBB-829E-9219-FA92-188B2976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8744F-5207-3944-B0C7-FF3B5BA524F0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6E673-5816-C1C2-F2E8-C4591D9F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b="0" i="0" u="none" strike="noStrike" smtClean="0">
                <a:effectLst/>
              </a:defRPr>
            </a:lvl1pPr>
          </a:lstStyle>
          <a:p>
            <a:r>
              <a:rPr lang="en-US" dirty="0"/>
              <a:t>Waste Should Not Be Wasted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50CD9-9F88-9BAA-5F81-BDACF15C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9B2F65-3A29-5698-2752-2E0126AA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426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654C-7A09-B547-2FE4-154E88B63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500187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D1C02-1E51-A066-CF47-584D787DC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099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DE3D7-EEB5-2450-8005-2ABBF3680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08F4-44C0-8349-B797-E20C7A412897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0BB7CB-052D-FDA5-D915-A405AE95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EBD620-28CD-A591-B906-20E3B44A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5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C1C0-6948-D6D4-56FE-FF2A13E4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F5A-35AF-E7D9-BF61-667D284880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D79FA-BBE1-13B5-5034-9B8C51701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BA0C5DA-53A9-DCD5-165C-7A18A4EF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18B6-090F-5A4C-BB18-2481D4CACF93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C7B0DFA-28D3-004D-DDAD-4BECF7F6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631E1ED-10D3-C235-3885-04F05E93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7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53E60-832D-7B1E-715C-5F48A098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60082-7367-7F9A-007C-9184A3AAD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20CD4-9F2A-6EBD-F587-0B3F74937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945F0-A8CC-0538-E955-1172A4B0A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E0DCB6-F98C-FB58-E7AA-33728E034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25D483E-EBB9-FE4C-88E3-AA9A20CC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274B8-5044-A04A-9875-5F5A052ECE1E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74F4456-F805-5B04-27D9-6942B67C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424394-44CD-E3CD-F4C6-248DA926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41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 P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891F7-9780-6CFA-A324-D93DEF7545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42062"/>
            <a:ext cx="10515600" cy="1175658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add Slide Message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CFF539A-FA7B-07C7-1313-E98B29CB9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112" b="22913"/>
          <a:stretch/>
        </p:blipFill>
        <p:spPr>
          <a:xfrm>
            <a:off x="2495550" y="2057400"/>
            <a:ext cx="7200900" cy="138466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62D8DF8-3D05-3BBA-F4B5-B08DA2D3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906" t="32212" r="16538" b="19947"/>
          <a:stretch/>
        </p:blipFill>
        <p:spPr>
          <a:xfrm>
            <a:off x="-198120" y="-198121"/>
            <a:ext cx="5532120" cy="71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1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E641B7E-50D0-8F92-E638-BF6227E0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7A0D4-323D-8B4D-A62F-1E073DCB335D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DBAD170-D1EB-66E3-D2B3-D65AA112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42C5EF-8C80-9AFA-C4BE-7DD0F30D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6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D7CF-F370-EC7D-4245-149055C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DCBD3-1A73-639E-C03E-01C9EEF05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53E3F-916B-CB6A-3F9A-FF65E76DF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C2150AA-F389-E14E-3B81-4AFA2E5A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5957-B34C-9F4D-882A-E3766E5E6374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42C6CC-0162-F9C8-0100-FB8BFD455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B8EF99-F620-ECA4-456D-3C9D94414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4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300E-6671-7FCB-21E5-19D53B91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F4F35-5ACC-B13B-F547-8622BF84A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CC4F9-92A5-F583-6DA9-DE1A9E6DB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7483CD-BE18-45AE-848E-44D46436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60FD-8F40-CF45-8866-CA989D2D371B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5F3963-4C81-EC53-2791-16F0F9BC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D31B10-A663-EAB9-6BF5-AD90ACE0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1AC827-BECE-CDC6-074D-7BD1FD854634}"/>
              </a:ext>
            </a:extLst>
          </p:cNvPr>
          <p:cNvSpPr/>
          <p:nvPr userDrawn="1"/>
        </p:nvSpPr>
        <p:spPr>
          <a:xfrm>
            <a:off x="0" y="6257109"/>
            <a:ext cx="12192000" cy="600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360DC0-D972-CB5B-7083-C43633314A8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51167" y="6416286"/>
            <a:ext cx="1482109" cy="28997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2C31D5-F096-5C3B-EB6B-2C0E2823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7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32710-3057-6658-DC55-FFDC8FF22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9C2C0-013C-A512-5963-2D4AD2C08F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76436" y="6257110"/>
            <a:ext cx="722370" cy="6008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BD5DE"/>
                </a:solidFill>
              </a:defRPr>
            </a:lvl1pPr>
          </a:lstStyle>
          <a:p>
            <a:fld id="{55F88C49-A9B8-9F44-950F-C9A6F86A2F7F}" type="datetime1">
              <a:rPr lang="en-US" smtClean="0"/>
              <a:t>1/27/23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B1273-2BFC-51DC-9B0F-66096DF26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33060" y="6356351"/>
            <a:ext cx="1325880" cy="3499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BD5DE"/>
                </a:solidFill>
              </a:defRPr>
            </a:lvl1pPr>
          </a:lstStyle>
          <a:p>
            <a:pPr algn="ctr"/>
            <a:fld id="{862F3815-D967-D348-9D73-35D61BAE49CF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899362-0687-77F4-4874-EA9223520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953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BD5DE"/>
                </a:solidFill>
              </a:defRPr>
            </a:lvl1pPr>
          </a:lstStyle>
          <a:p>
            <a:r>
              <a:rPr lang="en-US"/>
              <a:t>Waste Should Not Be Wasted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8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i="0" kern="1200" dirty="0" smtClean="0">
          <a:solidFill>
            <a:srgbClr val="274660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stem Font Regular"/>
        <a:buChar char="⁃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stem Font Regular"/>
        <a:buChar char="⁃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0BB9F6B-C575-A3DD-DD9F-7AFA8BD2F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778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PRESENTED BY:</a:t>
            </a:r>
          </a:p>
          <a:p>
            <a:r>
              <a:rPr lang="en-US" dirty="0"/>
              <a:t>Mike Scharp, CPSS</a:t>
            </a:r>
          </a:p>
          <a:p>
            <a:r>
              <a:rPr lang="en-US" dirty="0"/>
              <a:t>Vice President – Sales and Environmental Services</a:t>
            </a:r>
          </a:p>
          <a:p>
            <a:r>
              <a:rPr lang="en-US" dirty="0"/>
              <a:t>Rocky Mountain Region</a:t>
            </a:r>
          </a:p>
          <a:p>
            <a:r>
              <a:rPr lang="en-US" dirty="0"/>
              <a:t>Denali Water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CA9C0-0C43-FE0C-CF63-54D39D0F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26600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LONG-TERM REVIEW OF PRACTICES PUBLIC ACCEPTANCE FOR BIOSOLIDS LAND APPLICATION IN COLORADO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6125F-2B96-4F02-FD70-31E693DC8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023649"/>
            <a:ext cx="3082290" cy="2312253"/>
          </a:xfrm>
          <a:prstGeom prst="rect">
            <a:avLst/>
          </a:prstGeom>
          <a:noFill/>
          <a:effectLst>
            <a:outerShdw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5A5B19A-E2B8-7D91-68BC-ED7D3D78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985" y="2023649"/>
            <a:ext cx="3488753" cy="23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13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F:\MyFiles\Projects\Misc\2000\W170\BuffCK6.jpg">
            <a:extLst>
              <a:ext uri="{FF2B5EF4-FFF2-40B4-BE49-F238E27FC236}">
                <a16:creationId xmlns:a16="http://schemas.microsoft.com/office/drawing/2014/main" id="{D0923020-8D92-C922-1322-A2DA8DDC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23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9D2A-4F74-47DD-33F2-BCC806F14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Regulators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0553-FD9E-34FB-058A-EDF95E9061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Know your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Know the science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ALWAYS comply</a:t>
            </a:r>
          </a:p>
          <a:p>
            <a:pPr marL="1143000" lvl="1" indent="-457200"/>
            <a:r>
              <a:rPr lang="en-US" dirty="0"/>
              <a:t>Report on yourself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Inspections</a:t>
            </a:r>
          </a:p>
          <a:p>
            <a:pPr marL="1143000" lvl="1" indent="-457200"/>
            <a:r>
              <a:rPr lang="en-US" dirty="0"/>
              <a:t>Without notice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Weekly Notices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E0CA0-099F-C869-A9F4-5B37F4522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93ED2-DFA5-0C71-491C-A653E4D5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11</a:t>
            </a:fld>
            <a:endParaRPr lang="en-US" dirty="0"/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D7E714B5-52CF-4049-3BC9-67F68C4D58E2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825625"/>
            <a:ext cx="3950970" cy="3032125"/>
            <a:chOff x="2496" y="2256"/>
            <a:chExt cx="2304" cy="1728"/>
          </a:xfrm>
        </p:grpSpPr>
        <p:pic>
          <p:nvPicPr>
            <p:cNvPr id="8" name="Picture 6" descr="IMGP0885">
              <a:extLst>
                <a:ext uri="{FF2B5EF4-FFF2-40B4-BE49-F238E27FC236}">
                  <a16:creationId xmlns:a16="http://schemas.microsoft.com/office/drawing/2014/main" id="{880278E8-5BE9-E2A8-24FF-8E9A2AD26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256"/>
              <a:ext cx="2304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FADB3D72-BBD7-7C91-343E-F699E7381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256"/>
              <a:ext cx="2304" cy="172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7843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615CEA-0BAD-B8D4-159C-931656D48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D0CD12-7926-1D0B-2E10-1C628A68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F6E23-36F9-351D-08AF-5C9912856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70751" y="1831822"/>
            <a:ext cx="5172938" cy="2912364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534A3D61-F824-8E36-BC3F-DEB079C9B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336" y="701535"/>
            <a:ext cx="6708107" cy="37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6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45F046-0249-C3C4-39E0-FB5A4D82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November 30, 2003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D37B9A6-F9D5-424A-06A4-9414DBC54A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C7DC8B-F9CF-B44B-B434-E1840175A92F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212996" name="Picture 4">
            <a:extLst>
              <a:ext uri="{FF2B5EF4-FFF2-40B4-BE49-F238E27FC236}">
                <a16:creationId xmlns:a16="http://schemas.microsoft.com/office/drawing/2014/main" id="{40696FF3-762D-BDE5-1D38-0825F192D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35" y="781526"/>
            <a:ext cx="7059930" cy="529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6265A-599F-7DAE-D28D-B8E2FDF8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Neighbors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6376C-AB30-8996-FCF8-1AAAC0EDE8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Know the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Dog on the farm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 respectful</a:t>
            </a:r>
          </a:p>
          <a:p>
            <a:pPr marL="1143000" lvl="1" indent="-457200"/>
            <a:r>
              <a:rPr lang="en-US" dirty="0"/>
              <a:t>Weekend wedding/Holidays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Slow down</a:t>
            </a:r>
          </a:p>
          <a:p>
            <a:pPr marL="1143000" lvl="1" indent="-457200"/>
            <a:r>
              <a:rPr lang="en-US" dirty="0"/>
              <a:t>Phone call from a neighbor you had complained many time just to say thanks for slowing down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810E4-4468-D628-69CE-414430BE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E9C1A-B420-29B6-51A8-CEFCC3E6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E4103F-E595-D74B-275E-2553CB61D7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3550" y="2540794"/>
            <a:ext cx="38989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0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9051-5048-CA6B-59C6-5FEFBCDDC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2970D-B211-99C0-1B86-E5AE1F8A1D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Partners but typically not connected to the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Garbage in the biosolids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Working on the “bottom” of the tanks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Bad weather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Different weather from plant to application sites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879E9-D800-3DAD-6101-D0199318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C9FF2-4762-F84A-D1E0-13188907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20482" name="Picture 2" descr="Wastewater Treatment | City of Fruita Colorado">
            <a:extLst>
              <a:ext uri="{FF2B5EF4-FFF2-40B4-BE49-F238E27FC236}">
                <a16:creationId xmlns:a16="http://schemas.microsoft.com/office/drawing/2014/main" id="{6F6F4E7E-B6DB-13CF-90C1-DCF66C1064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420144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F9498E-7DC2-0B98-7DE1-8BD71D2FBC53}"/>
              </a:ext>
            </a:extLst>
          </p:cNvPr>
          <p:cNvSpPr txBox="1"/>
          <p:nvPr/>
        </p:nvSpPr>
        <p:spPr>
          <a:xfrm>
            <a:off x="7646670" y="1931670"/>
            <a:ext cx="298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City of Fruita, CO</a:t>
            </a:r>
          </a:p>
        </p:txBody>
      </p:sp>
    </p:spTree>
    <p:extLst>
      <p:ext uri="{BB962C8B-B14F-4D97-AF65-F5344CB8AC3E}">
        <p14:creationId xmlns:p14="http://schemas.microsoft.com/office/powerpoint/2010/main" val="52669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>
            <a:extLst>
              <a:ext uri="{FF2B5EF4-FFF2-40B4-BE49-F238E27FC236}">
                <a16:creationId xmlns:a16="http://schemas.microsoft.com/office/drawing/2014/main" id="{FFA51850-B424-644B-0966-45157A5E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1758726"/>
            <a:ext cx="5818909" cy="43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" name="Text Box 3">
            <a:extLst>
              <a:ext uri="{FF2B5EF4-FFF2-40B4-BE49-F238E27FC236}">
                <a16:creationId xmlns:a16="http://schemas.microsoft.com/office/drawing/2014/main" id="{30B2424E-90F0-73A5-70A2-1FB6FCB34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33400"/>
            <a:ext cx="327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Before…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DB9D85A-A922-416E-9511-F80A5F2F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3" y="228600"/>
            <a:ext cx="6206836" cy="46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7C09-E31D-A089-450E-50F55937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6FB53-BA3B-EBA5-BC58-6EB872BC8E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Empower one person at a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do you tell your “Aunt Millie” what you do for a living?</a:t>
            </a:r>
          </a:p>
          <a:p>
            <a:pPr marL="1143000" lvl="1" indent="-457200"/>
            <a:r>
              <a:rPr lang="en-US" dirty="0"/>
              <a:t>I haul fertilizer</a:t>
            </a:r>
          </a:p>
          <a:p>
            <a:pPr marL="1143000" lvl="1" indent="-457200"/>
            <a:r>
              <a:rPr lang="en-US" dirty="0"/>
              <a:t>I am part of the industry keeping the waters of our nation clean</a:t>
            </a:r>
          </a:p>
          <a:p>
            <a:pPr marL="1143000" lvl="1" indent="-457200"/>
            <a:r>
              <a:rPr lang="en-US" dirty="0"/>
              <a:t>I am a poo hauler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Truckers have business cards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Why is this important?</a:t>
            </a:r>
          </a:p>
          <a:p>
            <a:pPr marL="1143000" lvl="1" indent="-457200"/>
            <a:r>
              <a:rPr lang="en-US" dirty="0"/>
              <a:t>Frustration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9FC68-7CE0-4181-9798-66DD63B7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4FE7D-FE18-439B-5D69-87E04149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51260AB-6A3B-3B00-016C-4D794D7FBC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5664"/>
            <a:ext cx="5181600" cy="3891260"/>
          </a:xfrm>
        </p:spPr>
      </p:pic>
    </p:spTree>
    <p:extLst>
      <p:ext uri="{BB962C8B-B14F-4D97-AF65-F5344CB8AC3E}">
        <p14:creationId xmlns:p14="http://schemas.microsoft.com/office/powerpoint/2010/main" val="4014983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D0A7-A173-2920-7635-E80ACADC0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Actual Accident in Denver, 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47025-4C32-EFB8-C9C1-F6F49CC3E0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Not actually this picture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Accident caused by other driver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Load of biosolids spilled on highway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Law enforcement asked the driver what it was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After mumbling for a while driver says it is a load of poop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Next thing you know this turns into an evening news event with helicopters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A70C7-0DF2-6BA5-C008-1D662FA4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7AC74-8ACF-4BFE-45F4-DBC3BF89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18</a:t>
            </a:fld>
            <a:endParaRPr lang="en-US" dirty="0"/>
          </a:p>
        </p:txBody>
      </p:sp>
      <p:pic>
        <p:nvPicPr>
          <p:cNvPr id="14338" name="Picture 2" descr="Semi rolls over, spills human waste onto interstate | The Seattle Times">
            <a:extLst>
              <a:ext uri="{FF2B5EF4-FFF2-40B4-BE49-F238E27FC236}">
                <a16:creationId xmlns:a16="http://schemas.microsoft.com/office/drawing/2014/main" id="{7AB01C2F-1625-377C-B7F4-D4227774A2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25" y="1825625"/>
            <a:ext cx="49530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60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8C6CF-7137-B849-D2DE-57CD2EF3F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Somethings that have not worked for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58583-9202-1679-03F8-C7E8A99A24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</a:p>
          <a:p>
            <a:pPr marL="1143000" lvl="1" indent="-457200"/>
            <a:r>
              <a:rPr lang="en-US" dirty="0"/>
              <a:t>You can say No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Public meetings</a:t>
            </a:r>
          </a:p>
          <a:p>
            <a:pPr marL="1143000" lvl="1" indent="-457200"/>
            <a:r>
              <a:rPr lang="en-US" dirty="0"/>
              <a:t>Depends on it was set up</a:t>
            </a:r>
          </a:p>
          <a:p>
            <a:pPr marL="1143000" lvl="1" indent="-457200"/>
            <a:r>
              <a:rPr lang="en-US" dirty="0"/>
              <a:t>KY example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Farm Days</a:t>
            </a:r>
          </a:p>
          <a:p>
            <a:pPr marL="1143000" lvl="1" indent="-457200"/>
            <a:r>
              <a:rPr lang="en-US" dirty="0"/>
              <a:t>Your own guys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Researchers</a:t>
            </a:r>
          </a:p>
          <a:p>
            <a:pPr marL="1143000" lvl="1" indent="-457200"/>
            <a:r>
              <a:rPr lang="en-US" dirty="0"/>
              <a:t>What are they really supporting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BB896-DEB5-5080-68E1-349A589BD8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Professional Crop Advisors/Ag Agents Etc.</a:t>
            </a:r>
          </a:p>
          <a:p>
            <a:pPr marL="1143000" lvl="1" indent="-457200"/>
            <a:r>
              <a:rPr lang="en-US" dirty="0"/>
              <a:t>Some just don’t know about biosolids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Doctors</a:t>
            </a:r>
          </a:p>
          <a:p>
            <a:pPr marL="1143000" lvl="1" indent="-457200"/>
            <a:r>
              <a:rPr lang="en-US" dirty="0"/>
              <a:t>Doctor of Theology is not the same as a Doctor of Soil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Peer Review articles</a:t>
            </a:r>
          </a:p>
          <a:p>
            <a:pPr marL="1143000" lvl="1" indent="-457200"/>
            <a:r>
              <a:rPr lang="en-US" dirty="0"/>
              <a:t>Much less of them today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F7CBD-ED0A-34A0-94CC-BA49030D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02681-FBA0-A5FE-4906-56DCDE17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9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2867A0-BCFD-A0D3-8DB6-18B9AD0A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D70BF-FD40-0F7A-EF35-69D8B9AF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1DCEB-5CC4-62AD-E775-D69BB9A0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36" y="1968152"/>
            <a:ext cx="6078474" cy="4050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373BA-8985-E390-E14A-86603FF15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740" y="836309"/>
            <a:ext cx="3036570" cy="40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1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Text Box 4">
            <a:extLst>
              <a:ext uri="{FF2B5EF4-FFF2-40B4-BE49-F238E27FC236}">
                <a16:creationId xmlns:a16="http://schemas.microsoft.com/office/drawing/2014/main" id="{2CC5A24D-2CDA-2AC1-B0E3-6E6F5B2D7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04800"/>
            <a:ext cx="327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</a:rPr>
              <a:t>Cake biosolids application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143A5-FBAC-C79A-55F2-9CD620E3162E}"/>
              </a:ext>
            </a:extLst>
          </p:cNvPr>
          <p:cNvSpPr txBox="1"/>
          <p:nvPr/>
        </p:nvSpPr>
        <p:spPr>
          <a:xfrm>
            <a:off x="5703570" y="4628703"/>
            <a:ext cx="409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Mike Scharp</a:t>
            </a:r>
          </a:p>
          <a:p>
            <a:r>
              <a:rPr lang="en-US" dirty="0"/>
              <a:t>Mike.Scharp@denaliwater.com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FA17-649E-0B03-7AC2-BA96A997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Details about Colorado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F3729-3B5E-3F9B-E93D-FCB078F3E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5.7 million people live in Colorado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but 1 million live in Front Range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Fort Collins – North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Pueblo – South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30 - 50 km 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Vast majority of biosolids land applied in Weld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66 m acres total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24 m acres is federal (36%)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32 m acres is farmland  (50%)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70565-9CD7-F46B-7D29-02421D7D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33A57-E9C9-D944-7084-5206F3E8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89BB73-47CC-A126-8288-D7085841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412" y="987424"/>
            <a:ext cx="6299528" cy="52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5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D16D46-C95D-7E98-9E8D-DB7CACA80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B10E3-377B-C346-314D-D8837D1F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D4208-6134-9158-1A28-2B4FCAEF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70" y="941332"/>
            <a:ext cx="6652260" cy="497533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3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5534-82B3-53D6-7ADA-1E9F0E0B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Biosolids in Colorado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80EA4EA-E1EB-75E6-91A9-1C28A8C13F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149" r="414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97203-8890-88AE-B869-4785BD0EF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75,000 DMT produced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Predominately land applied to dry land winter wheat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MWRD (Denver metro area) produces and est. 30,000 DMT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Denali is the primary sludge contract in Colorado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two large scale composting operations in Colorado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83C71-DF5F-33E6-A206-A613D3CF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8E736-9B7E-9BF3-1975-6A6F1173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75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DDE07-8A23-9632-F86F-ABABEE42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Main Gate Keepers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15B3C-85C2-3F3C-AFD2-0DB42D555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81163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What is a gatekeeper?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E47DA-B576-2867-733F-EAA4C0B338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Users – Farmers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Regulators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Employees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Neighbors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Generators</a:t>
            </a: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AFDFD8-2F8C-58DA-0147-B74C9A21C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D0646-42AA-2FDB-9A2A-5C24D195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4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80405-E12B-ACFB-FC31-394C005A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Users - Farmers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A15F5-92C4-3B15-BAF7-0710976AD4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Equip your end-users with info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They are your spokesmen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are his fertilizer agent – treat is as such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sell Class B cake biosolids to farmers $1/WT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Get the best farmers</a:t>
            </a:r>
          </a:p>
          <a:p>
            <a:pPr marL="1143000" lvl="1" indent="-457200"/>
            <a:r>
              <a:rPr lang="en-US" dirty="0"/>
              <a:t>Former Commissioners of Agriculture</a:t>
            </a:r>
          </a:p>
          <a:p>
            <a:pPr marL="1143000" lvl="1" indent="-457200"/>
            <a:r>
              <a:rPr lang="en-US" dirty="0"/>
              <a:t>Large respected farmers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D2CD0-B199-645B-B4CD-B94EBC6DE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5BCBA-1A92-54DB-716A-D9DF76D4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AF6E51F-DEC2-CC09-B5B4-9B76A5CAC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2674"/>
            <a:ext cx="5181600" cy="2917240"/>
          </a:xfrm>
        </p:spPr>
      </p:pic>
    </p:spTree>
    <p:extLst>
      <p:ext uri="{BB962C8B-B14F-4D97-AF65-F5344CB8AC3E}">
        <p14:creationId xmlns:p14="http://schemas.microsoft.com/office/powerpoint/2010/main" val="2310311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9157C8-6CA0-0A2F-0E90-A2C3BDDE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Waste Should Not Be Wasted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59E71-3F0E-3BE6-EB90-C8FB70C7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62F3815-D967-D348-9D73-35D61BAE49CF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2DF4D8-846E-298A-2DDC-38E41C38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50793"/>
            <a:ext cx="8229600" cy="546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7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DBE527-237C-A0BD-45F9-F33DF76C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November 30, 2003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8DF9D4A-D6C6-FDA8-F205-425A5F8D25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1BE48F-6DB5-2641-88A2-10F138EF552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59367AB3-A54F-4DE7-E9E7-A2A5CC0E92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739372DE-54E3-D22B-87F7-5EA6B283D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4260" name="Picture 4">
            <a:extLst>
              <a:ext uri="{FF2B5EF4-FFF2-40B4-BE49-F238E27FC236}">
                <a16:creationId xmlns:a16="http://schemas.microsoft.com/office/drawing/2014/main" id="{49A61542-E4E1-4B57-F9BE-6CA06258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1" name="Text Box 5">
            <a:extLst>
              <a:ext uri="{FF2B5EF4-FFF2-40B4-BE49-F238E27FC236}">
                <a16:creationId xmlns:a16="http://schemas.microsoft.com/office/drawing/2014/main" id="{1CF137D8-FC0F-6D5D-FE24-37437B6B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5720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This year’s application</a:t>
            </a:r>
          </a:p>
        </p:txBody>
      </p:sp>
      <p:sp>
        <p:nvSpPr>
          <p:cNvPr id="224262" name="Text Box 6">
            <a:extLst>
              <a:ext uri="{FF2B5EF4-FFF2-40B4-BE49-F238E27FC236}">
                <a16:creationId xmlns:a16="http://schemas.microsoft.com/office/drawing/2014/main" id="{26D2D207-1408-0140-77E4-57B3D3E9F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8288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Last year’s application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Denali 2022">
      <a:dk1>
        <a:srgbClr val="000000"/>
      </a:dk1>
      <a:lt1>
        <a:srgbClr val="FFFFFF"/>
      </a:lt1>
      <a:dk2>
        <a:srgbClr val="7E96AB"/>
      </a:dk2>
      <a:lt2>
        <a:srgbClr val="E7E6E6"/>
      </a:lt2>
      <a:accent1>
        <a:srgbClr val="28465E"/>
      </a:accent1>
      <a:accent2>
        <a:srgbClr val="3EB3E3"/>
      </a:accent2>
      <a:accent3>
        <a:srgbClr val="7E96AB"/>
      </a:accent3>
      <a:accent4>
        <a:srgbClr val="3887B7"/>
      </a:accent4>
      <a:accent5>
        <a:srgbClr val="5B9BD5"/>
      </a:accent5>
      <a:accent6>
        <a:srgbClr val="AFD0ED"/>
      </a:accent6>
      <a:hlink>
        <a:srgbClr val="0563C1"/>
      </a:hlink>
      <a:folHlink>
        <a:srgbClr val="954F72"/>
      </a:folHlink>
    </a:clrScheme>
    <a:fontScheme name="Veranda">
      <a:majorFont>
        <a:latin typeface="Verdana Bold"/>
        <a:ea typeface=""/>
        <a:cs typeface=""/>
      </a:majorFont>
      <a:minorFont>
        <a:latin typeface="Veran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10309</TotalTime>
  <Words>589</Words>
  <Application>Microsoft Macintosh PowerPoint</Application>
  <PresentationFormat>Widescreen</PresentationFormat>
  <Paragraphs>134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System Font Regular</vt:lpstr>
      <vt:lpstr>Times New Roman</vt:lpstr>
      <vt:lpstr>Veranda</vt:lpstr>
      <vt:lpstr>Verdana Bold</vt:lpstr>
      <vt:lpstr>Custom Design</vt:lpstr>
      <vt:lpstr>LONG-TERM REVIEW OF PRACTICES PUBLIC ACCEPTANCE FOR BIOSOLIDS LAND APPLICATION IN COLORADO</vt:lpstr>
      <vt:lpstr>PowerPoint Presentation</vt:lpstr>
      <vt:lpstr>Details about Colorado</vt:lpstr>
      <vt:lpstr>PowerPoint Presentation</vt:lpstr>
      <vt:lpstr>Biosolids in Colorado</vt:lpstr>
      <vt:lpstr>4 Main Gate Keepers</vt:lpstr>
      <vt:lpstr>Users - Farmers</vt:lpstr>
      <vt:lpstr>PowerPoint Presentation</vt:lpstr>
      <vt:lpstr>PowerPoint Presentation</vt:lpstr>
      <vt:lpstr>PowerPoint Presentation</vt:lpstr>
      <vt:lpstr>Regulators</vt:lpstr>
      <vt:lpstr>PowerPoint Presentation</vt:lpstr>
      <vt:lpstr>PowerPoint Presentation</vt:lpstr>
      <vt:lpstr>Neighbors</vt:lpstr>
      <vt:lpstr>Generators</vt:lpstr>
      <vt:lpstr>PowerPoint Presentation</vt:lpstr>
      <vt:lpstr>Employees</vt:lpstr>
      <vt:lpstr>Actual Accident in Denver, CO</vt:lpstr>
      <vt:lpstr>Somethings that have not worked for 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Payton</dc:creator>
  <cp:lastModifiedBy>Mike Scharp</cp:lastModifiedBy>
  <cp:revision>12</cp:revision>
  <dcterms:created xsi:type="dcterms:W3CDTF">2022-05-20T17:56:35Z</dcterms:created>
  <dcterms:modified xsi:type="dcterms:W3CDTF">2023-01-27T19:52:13Z</dcterms:modified>
</cp:coreProperties>
</file>