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6" r:id="rId5"/>
  </p:sldMasterIdLst>
  <p:notesMasterIdLst>
    <p:notesMasterId r:id="rId30"/>
  </p:notesMasterIdLst>
  <p:sldIdLst>
    <p:sldId id="835" r:id="rId6"/>
    <p:sldId id="259" r:id="rId7"/>
    <p:sldId id="271" r:id="rId8"/>
    <p:sldId id="315" r:id="rId9"/>
    <p:sldId id="308" r:id="rId10"/>
    <p:sldId id="278" r:id="rId11"/>
    <p:sldId id="306" r:id="rId12"/>
    <p:sldId id="307" r:id="rId13"/>
    <p:sldId id="275" r:id="rId14"/>
    <p:sldId id="277" r:id="rId15"/>
    <p:sldId id="285" r:id="rId16"/>
    <p:sldId id="294" r:id="rId17"/>
    <p:sldId id="297" r:id="rId18"/>
    <p:sldId id="300" r:id="rId19"/>
    <p:sldId id="303" r:id="rId20"/>
    <p:sldId id="293" r:id="rId21"/>
    <p:sldId id="298" r:id="rId22"/>
    <p:sldId id="299" r:id="rId23"/>
    <p:sldId id="831" r:id="rId24"/>
    <p:sldId id="832" r:id="rId25"/>
    <p:sldId id="833" r:id="rId26"/>
    <p:sldId id="304" r:id="rId27"/>
    <p:sldId id="305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B31573-BA6E-0ECC-695F-83DE6BB13792}" name="Fairley-Wax, Maddy" initials="MFW" userId="Fairley-Wax, Madd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2A3"/>
    <a:srgbClr val="EDEE58"/>
    <a:srgbClr val="4C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02" autoAdjust="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jacobsengineering-my.sharepoint.com/personal/maddy_fairleywax_jacobs_com/Documents/C.%20Bescii/WEFTEC-Presentation/Gresham_CB_Data_Proof-of-Conce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jacobsengineering-my.sharepoint.com/personal/maddy_fairleywax_jacobs_com/Documents/C.%20Bescii/WEFTEC-Presentation/Encina_Pilot_Data_v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jacobsengineering-my.sharepoint.com/personal/maddy_fairleywax_jacobs_com/Documents/C.%20Bescii/WEFTEC-Presentation/VSR_Calcs_20210616_28Day_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Volatile Solids Reduction of Gresham WWTP Sludge at Lab Scale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4"/>
          <c:order val="0"/>
          <c:tx>
            <c:v>CB VSR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name>CB VSR (2-day average)</c:nam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'Full Plant VSR'!$A$84:$A$109</c:f>
              <c:numCache>
                <c:formatCode>m/d/yyyy</c:formatCode>
                <c:ptCount val="26"/>
                <c:pt idx="0">
                  <c:v>44308</c:v>
                </c:pt>
                <c:pt idx="1">
                  <c:v>44309</c:v>
                </c:pt>
                <c:pt idx="2">
                  <c:v>44310</c:v>
                </c:pt>
                <c:pt idx="3">
                  <c:v>44311</c:v>
                </c:pt>
                <c:pt idx="4">
                  <c:v>44312</c:v>
                </c:pt>
                <c:pt idx="5">
                  <c:v>44313</c:v>
                </c:pt>
                <c:pt idx="6">
                  <c:v>44314</c:v>
                </c:pt>
                <c:pt idx="7">
                  <c:v>44315</c:v>
                </c:pt>
                <c:pt idx="8">
                  <c:v>44316</c:v>
                </c:pt>
                <c:pt idx="9">
                  <c:v>44317</c:v>
                </c:pt>
                <c:pt idx="10">
                  <c:v>44318</c:v>
                </c:pt>
                <c:pt idx="11">
                  <c:v>44319</c:v>
                </c:pt>
                <c:pt idx="12">
                  <c:v>44320</c:v>
                </c:pt>
                <c:pt idx="13">
                  <c:v>44321</c:v>
                </c:pt>
                <c:pt idx="14">
                  <c:v>44322</c:v>
                </c:pt>
                <c:pt idx="15">
                  <c:v>44323</c:v>
                </c:pt>
                <c:pt idx="16">
                  <c:v>44324</c:v>
                </c:pt>
                <c:pt idx="17">
                  <c:v>44325</c:v>
                </c:pt>
                <c:pt idx="18">
                  <c:v>44326</c:v>
                </c:pt>
                <c:pt idx="19">
                  <c:v>44327</c:v>
                </c:pt>
                <c:pt idx="20">
                  <c:v>44328</c:v>
                </c:pt>
                <c:pt idx="21">
                  <c:v>44329</c:v>
                </c:pt>
                <c:pt idx="22">
                  <c:v>44330</c:v>
                </c:pt>
                <c:pt idx="23">
                  <c:v>44331</c:v>
                </c:pt>
                <c:pt idx="24">
                  <c:v>44332</c:v>
                </c:pt>
                <c:pt idx="25">
                  <c:v>44333</c:v>
                </c:pt>
              </c:numCache>
            </c:numRef>
          </c:xVal>
          <c:yVal>
            <c:numRef>
              <c:f>'Full Plant VSR'!$E$84:$E$109</c:f>
              <c:numCache>
                <c:formatCode>0%</c:formatCode>
                <c:ptCount val="26"/>
                <c:pt idx="0">
                  <c:v>0.63036428604381378</c:v>
                </c:pt>
                <c:pt idx="1">
                  <c:v>0.66</c:v>
                </c:pt>
                <c:pt idx="2">
                  <c:v>0.69</c:v>
                </c:pt>
                <c:pt idx="3">
                  <c:v>0.71656587445524633</c:v>
                </c:pt>
                <c:pt idx="4">
                  <c:v>0.71923890609868946</c:v>
                </c:pt>
                <c:pt idx="5">
                  <c:v>0.6654408461588226</c:v>
                </c:pt>
                <c:pt idx="6">
                  <c:v>0.69949214428688733</c:v>
                </c:pt>
                <c:pt idx="7">
                  <c:v>0.6898580304927151</c:v>
                </c:pt>
                <c:pt idx="8">
                  <c:v>0.68703851106780456</c:v>
                </c:pt>
                <c:pt idx="9">
                  <c:v>0.69761999582788092</c:v>
                </c:pt>
                <c:pt idx="10">
                  <c:v>0.67317038097344961</c:v>
                </c:pt>
                <c:pt idx="11">
                  <c:v>0.76991178502836144</c:v>
                </c:pt>
                <c:pt idx="14">
                  <c:v>0.8</c:v>
                </c:pt>
                <c:pt idx="18">
                  <c:v>0.81928493819089943</c:v>
                </c:pt>
                <c:pt idx="22">
                  <c:v>0.73527205052863709</c:v>
                </c:pt>
                <c:pt idx="23">
                  <c:v>0.74366320916092032</c:v>
                </c:pt>
                <c:pt idx="25">
                  <c:v>0.74023226697325917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17-4823-A4AF-6627B694D1C1}"/>
            </c:ext>
          </c:extLst>
        </c:ser>
        <c:ser>
          <c:idx val="2"/>
          <c:order val="1"/>
          <c:tx>
            <c:v>Control VSR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name>Control VSR (2-day average)</c:nam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'Full Plant VSR'!$A$84:$A$109</c:f>
              <c:numCache>
                <c:formatCode>m/d/yyyy</c:formatCode>
                <c:ptCount val="26"/>
                <c:pt idx="0">
                  <c:v>44308</c:v>
                </c:pt>
                <c:pt idx="1">
                  <c:v>44309</c:v>
                </c:pt>
                <c:pt idx="2">
                  <c:v>44310</c:v>
                </c:pt>
                <c:pt idx="3">
                  <c:v>44311</c:v>
                </c:pt>
                <c:pt idx="4">
                  <c:v>44312</c:v>
                </c:pt>
                <c:pt idx="5">
                  <c:v>44313</c:v>
                </c:pt>
                <c:pt idx="6">
                  <c:v>44314</c:v>
                </c:pt>
                <c:pt idx="7">
                  <c:v>44315</c:v>
                </c:pt>
                <c:pt idx="8">
                  <c:v>44316</c:v>
                </c:pt>
                <c:pt idx="9">
                  <c:v>44317</c:v>
                </c:pt>
                <c:pt idx="10">
                  <c:v>44318</c:v>
                </c:pt>
                <c:pt idx="11">
                  <c:v>44319</c:v>
                </c:pt>
                <c:pt idx="12">
                  <c:v>44320</c:v>
                </c:pt>
                <c:pt idx="13">
                  <c:v>44321</c:v>
                </c:pt>
                <c:pt idx="14">
                  <c:v>44322</c:v>
                </c:pt>
                <c:pt idx="15">
                  <c:v>44323</c:v>
                </c:pt>
                <c:pt idx="16">
                  <c:v>44324</c:v>
                </c:pt>
                <c:pt idx="17">
                  <c:v>44325</c:v>
                </c:pt>
                <c:pt idx="18">
                  <c:v>44326</c:v>
                </c:pt>
                <c:pt idx="19">
                  <c:v>44327</c:v>
                </c:pt>
                <c:pt idx="20">
                  <c:v>44328</c:v>
                </c:pt>
                <c:pt idx="21">
                  <c:v>44329</c:v>
                </c:pt>
                <c:pt idx="22">
                  <c:v>44330</c:v>
                </c:pt>
                <c:pt idx="23">
                  <c:v>44331</c:v>
                </c:pt>
                <c:pt idx="24">
                  <c:v>44332</c:v>
                </c:pt>
                <c:pt idx="25">
                  <c:v>44333</c:v>
                </c:pt>
              </c:numCache>
            </c:numRef>
          </c:xVal>
          <c:yVal>
            <c:numRef>
              <c:f>'Full Plant VSR'!$G$84:$G$109</c:f>
              <c:numCache>
                <c:formatCode>0%</c:formatCode>
                <c:ptCount val="26"/>
                <c:pt idx="0">
                  <c:v>0.61341002078283002</c:v>
                </c:pt>
                <c:pt idx="1">
                  <c:v>0.6</c:v>
                </c:pt>
                <c:pt idx="2">
                  <c:v>0.6</c:v>
                </c:pt>
                <c:pt idx="3">
                  <c:v>0.58847524908975579</c:v>
                </c:pt>
                <c:pt idx="4">
                  <c:v>0.56091609573607026</c:v>
                </c:pt>
                <c:pt idx="5">
                  <c:v>0.56199769385891163</c:v>
                </c:pt>
                <c:pt idx="6">
                  <c:v>0.56880852564746376</c:v>
                </c:pt>
                <c:pt idx="7">
                  <c:v>0.56865044851717461</c:v>
                </c:pt>
                <c:pt idx="8">
                  <c:v>0.58007583519028461</c:v>
                </c:pt>
                <c:pt idx="9">
                  <c:v>0.54454037760899421</c:v>
                </c:pt>
                <c:pt idx="10">
                  <c:v>0.55386184728308041</c:v>
                </c:pt>
                <c:pt idx="11">
                  <c:v>0.69899874382955351</c:v>
                </c:pt>
                <c:pt idx="14">
                  <c:v>0.72</c:v>
                </c:pt>
                <c:pt idx="18">
                  <c:v>0.71478185525672588</c:v>
                </c:pt>
                <c:pt idx="22">
                  <c:v>0.61070363961817353</c:v>
                </c:pt>
                <c:pt idx="23">
                  <c:v>0.60399109917414329</c:v>
                </c:pt>
                <c:pt idx="25">
                  <c:v>0.59848558361822379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C17-4823-A4AF-6627B694D1C1}"/>
            </c:ext>
          </c:extLst>
        </c:ser>
        <c:ser>
          <c:idx val="3"/>
          <c:order val="2"/>
          <c:tx>
            <c:v>Gresham Full-Scale VSR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alpha val="70000"/>
                </a:schemeClr>
              </a:solidFill>
              <a:ln w="9525">
                <a:solidFill>
                  <a:schemeClr val="tx1">
                    <a:alpha val="70000"/>
                  </a:schemeClr>
                </a:solidFill>
              </a:ln>
              <a:effectLst/>
            </c:spPr>
          </c:marker>
          <c:trendline>
            <c:name>Gresham Full-Scale VSR (2-day average)</c:name>
            <c:spPr>
              <a:ln w="19050" cap="rnd">
                <a:solidFill>
                  <a:schemeClr val="tx1">
                    <a:alpha val="70000"/>
                  </a:schemeClr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'Full Plant VSR'!$A$70:$A$109</c:f>
              <c:numCache>
                <c:formatCode>m/d/yyyy</c:formatCode>
                <c:ptCount val="40"/>
                <c:pt idx="0">
                  <c:v>44294</c:v>
                </c:pt>
                <c:pt idx="1">
                  <c:v>44295</c:v>
                </c:pt>
                <c:pt idx="2">
                  <c:v>44296</c:v>
                </c:pt>
                <c:pt idx="3">
                  <c:v>44297</c:v>
                </c:pt>
                <c:pt idx="4">
                  <c:v>44298</c:v>
                </c:pt>
                <c:pt idx="5">
                  <c:v>44299</c:v>
                </c:pt>
                <c:pt idx="6">
                  <c:v>44300</c:v>
                </c:pt>
                <c:pt idx="7">
                  <c:v>44301</c:v>
                </c:pt>
                <c:pt idx="8">
                  <c:v>44302</c:v>
                </c:pt>
                <c:pt idx="9">
                  <c:v>44303</c:v>
                </c:pt>
                <c:pt idx="10">
                  <c:v>44304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44310</c:v>
                </c:pt>
                <c:pt idx="17">
                  <c:v>44311</c:v>
                </c:pt>
                <c:pt idx="18">
                  <c:v>44312</c:v>
                </c:pt>
                <c:pt idx="19">
                  <c:v>44313</c:v>
                </c:pt>
                <c:pt idx="20">
                  <c:v>44314</c:v>
                </c:pt>
                <c:pt idx="21">
                  <c:v>44315</c:v>
                </c:pt>
                <c:pt idx="22">
                  <c:v>44316</c:v>
                </c:pt>
                <c:pt idx="23">
                  <c:v>44317</c:v>
                </c:pt>
                <c:pt idx="24">
                  <c:v>44318</c:v>
                </c:pt>
                <c:pt idx="25">
                  <c:v>44319</c:v>
                </c:pt>
                <c:pt idx="26">
                  <c:v>44320</c:v>
                </c:pt>
                <c:pt idx="27">
                  <c:v>44321</c:v>
                </c:pt>
                <c:pt idx="28">
                  <c:v>44322</c:v>
                </c:pt>
                <c:pt idx="29">
                  <c:v>44323</c:v>
                </c:pt>
                <c:pt idx="30">
                  <c:v>44324</c:v>
                </c:pt>
                <c:pt idx="31">
                  <c:v>44325</c:v>
                </c:pt>
                <c:pt idx="32">
                  <c:v>44326</c:v>
                </c:pt>
                <c:pt idx="33">
                  <c:v>44327</c:v>
                </c:pt>
                <c:pt idx="34">
                  <c:v>44328</c:v>
                </c:pt>
                <c:pt idx="35">
                  <c:v>44329</c:v>
                </c:pt>
                <c:pt idx="36">
                  <c:v>44330</c:v>
                </c:pt>
                <c:pt idx="37">
                  <c:v>44331</c:v>
                </c:pt>
                <c:pt idx="38">
                  <c:v>44332</c:v>
                </c:pt>
                <c:pt idx="39">
                  <c:v>44333</c:v>
                </c:pt>
              </c:numCache>
            </c:numRef>
          </c:xVal>
          <c:yVal>
            <c:numRef>
              <c:f>'Full Plant VSR'!$C$70:$C$109</c:f>
              <c:numCache>
                <c:formatCode>General</c:formatCode>
                <c:ptCount val="40"/>
                <c:pt idx="1">
                  <c:v>0.50609999999999999</c:v>
                </c:pt>
                <c:pt idx="2">
                  <c:v>0.61039999999999994</c:v>
                </c:pt>
                <c:pt idx="4">
                  <c:v>0.64170000000000005</c:v>
                </c:pt>
                <c:pt idx="5">
                  <c:v>0.64230000000000009</c:v>
                </c:pt>
                <c:pt idx="6">
                  <c:v>0.64230000000000009</c:v>
                </c:pt>
                <c:pt idx="7">
                  <c:v>0.56020000000000003</c:v>
                </c:pt>
                <c:pt idx="8">
                  <c:v>0.57240000000000002</c:v>
                </c:pt>
                <c:pt idx="9">
                  <c:v>0.56740000000000002</c:v>
                </c:pt>
                <c:pt idx="10">
                  <c:v>0.56230000000000002</c:v>
                </c:pt>
                <c:pt idx="11">
                  <c:v>0.57530000000000003</c:v>
                </c:pt>
                <c:pt idx="12">
                  <c:v>0.66510000000000002</c:v>
                </c:pt>
                <c:pt idx="13">
                  <c:v>0.629</c:v>
                </c:pt>
                <c:pt idx="14">
                  <c:v>0.57350000000000001</c:v>
                </c:pt>
                <c:pt idx="15">
                  <c:v>0.49630000000000002</c:v>
                </c:pt>
                <c:pt idx="16">
                  <c:v>0.59119999999999995</c:v>
                </c:pt>
                <c:pt idx="17">
                  <c:v>0.61529999999999996</c:v>
                </c:pt>
                <c:pt idx="18">
                  <c:v>0.67059999999999997</c:v>
                </c:pt>
                <c:pt idx="19">
                  <c:v>0.64230000000000009</c:v>
                </c:pt>
                <c:pt idx="20">
                  <c:v>0.62829999999999997</c:v>
                </c:pt>
                <c:pt idx="21">
                  <c:v>0.64260000000000006</c:v>
                </c:pt>
                <c:pt idx="22">
                  <c:v>0.61130000000000007</c:v>
                </c:pt>
                <c:pt idx="23">
                  <c:v>0.55100000000000005</c:v>
                </c:pt>
                <c:pt idx="24">
                  <c:v>0.5857</c:v>
                </c:pt>
                <c:pt idx="25">
                  <c:v>0.67559999999999998</c:v>
                </c:pt>
                <c:pt idx="26">
                  <c:v>0.69269999999999998</c:v>
                </c:pt>
                <c:pt idx="27">
                  <c:v>0.58930099612307596</c:v>
                </c:pt>
                <c:pt idx="28">
                  <c:v>0.49534127185555599</c:v>
                </c:pt>
                <c:pt idx="29">
                  <c:v>0.60717295306665398</c:v>
                </c:pt>
                <c:pt idx="30">
                  <c:v>0.565033411393981</c:v>
                </c:pt>
                <c:pt idx="31">
                  <c:v>0.57907027857451199</c:v>
                </c:pt>
                <c:pt idx="32">
                  <c:v>0.59648911577622099</c:v>
                </c:pt>
                <c:pt idx="33">
                  <c:v>0.54690267588182495</c:v>
                </c:pt>
                <c:pt idx="34">
                  <c:v>0.52142709522758002</c:v>
                </c:pt>
                <c:pt idx="35">
                  <c:v>0.62231178306692203</c:v>
                </c:pt>
                <c:pt idx="36">
                  <c:v>0.62731286987833601</c:v>
                </c:pt>
                <c:pt idx="37">
                  <c:v>0.62694578049591998</c:v>
                </c:pt>
                <c:pt idx="38">
                  <c:v>0.61729999999999996</c:v>
                </c:pt>
                <c:pt idx="39">
                  <c:v>0.60929999999999995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C17-4823-A4AF-6627B694D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813312"/>
        <c:axId val="578811016"/>
      </c:scatterChart>
      <c:valAx>
        <c:axId val="578813312"/>
        <c:scaling>
          <c:orientation val="minMax"/>
          <c:max val="44333"/>
          <c:min val="443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811016"/>
        <c:crosses val="autoZero"/>
        <c:crossBetween val="midCat"/>
        <c:majorUnit val="7"/>
      </c:valAx>
      <c:valAx>
        <c:axId val="578811016"/>
        <c:scaling>
          <c:orientation val="minMax"/>
          <c:max val="0.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Volatile Solids Reduction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81331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7318841072358012E-2"/>
          <c:y val="0.92285666236255737"/>
          <c:w val="0.91078199657311032"/>
          <c:h val="6.5055823785820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Volatile Solids Reduction of Sludge from Encina</a:t>
            </a:r>
            <a:r>
              <a:rPr lang="en-US" baseline="0"/>
              <a:t> WPCF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CB VSR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name>CB VSR (3-day Average)</c:nam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3"/>
            <c:dispRSqr val="0"/>
            <c:dispEq val="0"/>
          </c:trendline>
          <c:xVal>
            <c:numRef>
              <c:f>'TS-VS Data'!$A$3:$A$38</c:f>
              <c:numCache>
                <c:formatCode>m/d/yyyy</c:formatCode>
                <c:ptCount val="36"/>
                <c:pt idx="0">
                  <c:v>44466</c:v>
                </c:pt>
                <c:pt idx="1">
                  <c:v>44467</c:v>
                </c:pt>
                <c:pt idx="2">
                  <c:v>44468</c:v>
                </c:pt>
                <c:pt idx="3">
                  <c:v>44469</c:v>
                </c:pt>
                <c:pt idx="4">
                  <c:v>44470</c:v>
                </c:pt>
                <c:pt idx="5">
                  <c:v>44471</c:v>
                </c:pt>
                <c:pt idx="6">
                  <c:v>44472</c:v>
                </c:pt>
                <c:pt idx="7">
                  <c:v>44473</c:v>
                </c:pt>
                <c:pt idx="8">
                  <c:v>44474</c:v>
                </c:pt>
                <c:pt idx="9">
                  <c:v>44475</c:v>
                </c:pt>
                <c:pt idx="10">
                  <c:v>44476</c:v>
                </c:pt>
                <c:pt idx="11">
                  <c:v>44477</c:v>
                </c:pt>
                <c:pt idx="12">
                  <c:v>44478</c:v>
                </c:pt>
                <c:pt idx="13">
                  <c:v>44479</c:v>
                </c:pt>
                <c:pt idx="14">
                  <c:v>44480</c:v>
                </c:pt>
                <c:pt idx="15">
                  <c:v>44481</c:v>
                </c:pt>
                <c:pt idx="16">
                  <c:v>44482</c:v>
                </c:pt>
                <c:pt idx="17">
                  <c:v>44483</c:v>
                </c:pt>
                <c:pt idx="18">
                  <c:v>44487</c:v>
                </c:pt>
                <c:pt idx="19">
                  <c:v>44488</c:v>
                </c:pt>
                <c:pt idx="20">
                  <c:v>44489</c:v>
                </c:pt>
                <c:pt idx="21">
                  <c:v>44490</c:v>
                </c:pt>
                <c:pt idx="22">
                  <c:v>44491</c:v>
                </c:pt>
                <c:pt idx="23">
                  <c:v>44492</c:v>
                </c:pt>
                <c:pt idx="24">
                  <c:v>44493</c:v>
                </c:pt>
                <c:pt idx="25">
                  <c:v>44494</c:v>
                </c:pt>
                <c:pt idx="26">
                  <c:v>44495</c:v>
                </c:pt>
                <c:pt idx="27">
                  <c:v>44496</c:v>
                </c:pt>
                <c:pt idx="28">
                  <c:v>44497</c:v>
                </c:pt>
                <c:pt idx="29">
                  <c:v>44498</c:v>
                </c:pt>
                <c:pt idx="30">
                  <c:v>44499</c:v>
                </c:pt>
                <c:pt idx="31">
                  <c:v>44500</c:v>
                </c:pt>
                <c:pt idx="32">
                  <c:v>44501</c:v>
                </c:pt>
                <c:pt idx="33">
                  <c:v>44504</c:v>
                </c:pt>
                <c:pt idx="34">
                  <c:v>44505</c:v>
                </c:pt>
                <c:pt idx="35">
                  <c:v>44508</c:v>
                </c:pt>
              </c:numCache>
            </c:numRef>
          </c:xVal>
          <c:yVal>
            <c:numRef>
              <c:f>'TS-VS Data'!$AS$3:$AS$38</c:f>
              <c:numCache>
                <c:formatCode>General</c:formatCode>
                <c:ptCount val="36"/>
                <c:pt idx="18" formatCode="0%">
                  <c:v>0.66412966826747077</c:v>
                </c:pt>
                <c:pt idx="19" formatCode="0%">
                  <c:v>0.68773982950727808</c:v>
                </c:pt>
                <c:pt idx="20" formatCode="0%">
                  <c:v>0.74038295495217976</c:v>
                </c:pt>
                <c:pt idx="21" formatCode="0%">
                  <c:v>0.67769448166982993</c:v>
                </c:pt>
                <c:pt idx="22" formatCode="0%">
                  <c:v>0.68115185335551454</c:v>
                </c:pt>
                <c:pt idx="23" formatCode="0%">
                  <c:v>0.76155534581333306</c:v>
                </c:pt>
                <c:pt idx="24" formatCode="0%">
                  <c:v>0.77165463500670906</c:v>
                </c:pt>
                <c:pt idx="25" formatCode="0%">
                  <c:v>0.77732550494430586</c:v>
                </c:pt>
                <c:pt idx="26" formatCode="0%">
                  <c:v>0.7650811172924199</c:v>
                </c:pt>
                <c:pt idx="27" formatCode="0%">
                  <c:v>0.74613271766869171</c:v>
                </c:pt>
                <c:pt idx="28" formatCode="0%">
                  <c:v>0.75433402791020543</c:v>
                </c:pt>
                <c:pt idx="29" formatCode="0%">
                  <c:v>0.75464182952114478</c:v>
                </c:pt>
                <c:pt idx="30" formatCode="0%">
                  <c:v>0.78047404710522572</c:v>
                </c:pt>
                <c:pt idx="31" formatCode="0%">
                  <c:v>0.77345581385874429</c:v>
                </c:pt>
                <c:pt idx="32" formatCode="0%">
                  <c:v>0.75432526850951176</c:v>
                </c:pt>
                <c:pt idx="33" formatCode="0%">
                  <c:v>0.76791533786450095</c:v>
                </c:pt>
                <c:pt idx="34" formatCode="0%">
                  <c:v>0.77897857900208345</c:v>
                </c:pt>
                <c:pt idx="35" formatCode="0%">
                  <c:v>0.77254542641245139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04-4DC6-9CB5-ECBBE1838009}"/>
            </c:ext>
          </c:extLst>
        </c:ser>
        <c:ser>
          <c:idx val="0"/>
          <c:order val="1"/>
          <c:tx>
            <c:v>Control VSR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name>Control VSR (3-day average)</c:nam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movingAvg"/>
            <c:period val="3"/>
            <c:dispRSqr val="0"/>
            <c:dispEq val="0"/>
          </c:trendline>
          <c:xVal>
            <c:numRef>
              <c:f>'TS-VS Data'!$A$3:$A$38</c:f>
              <c:numCache>
                <c:formatCode>m/d/yyyy</c:formatCode>
                <c:ptCount val="36"/>
                <c:pt idx="0">
                  <c:v>44466</c:v>
                </c:pt>
                <c:pt idx="1">
                  <c:v>44467</c:v>
                </c:pt>
                <c:pt idx="2">
                  <c:v>44468</c:v>
                </c:pt>
                <c:pt idx="3">
                  <c:v>44469</c:v>
                </c:pt>
                <c:pt idx="4">
                  <c:v>44470</c:v>
                </c:pt>
                <c:pt idx="5">
                  <c:v>44471</c:v>
                </c:pt>
                <c:pt idx="6">
                  <c:v>44472</c:v>
                </c:pt>
                <c:pt idx="7">
                  <c:v>44473</c:v>
                </c:pt>
                <c:pt idx="8">
                  <c:v>44474</c:v>
                </c:pt>
                <c:pt idx="9">
                  <c:v>44475</c:v>
                </c:pt>
                <c:pt idx="10">
                  <c:v>44476</c:v>
                </c:pt>
                <c:pt idx="11">
                  <c:v>44477</c:v>
                </c:pt>
                <c:pt idx="12">
                  <c:v>44478</c:v>
                </c:pt>
                <c:pt idx="13">
                  <c:v>44479</c:v>
                </c:pt>
                <c:pt idx="14">
                  <c:v>44480</c:v>
                </c:pt>
                <c:pt idx="15">
                  <c:v>44481</c:v>
                </c:pt>
                <c:pt idx="16">
                  <c:v>44482</c:v>
                </c:pt>
                <c:pt idx="17">
                  <c:v>44483</c:v>
                </c:pt>
                <c:pt idx="18">
                  <c:v>44487</c:v>
                </c:pt>
                <c:pt idx="19">
                  <c:v>44488</c:v>
                </c:pt>
                <c:pt idx="20">
                  <c:v>44489</c:v>
                </c:pt>
                <c:pt idx="21">
                  <c:v>44490</c:v>
                </c:pt>
                <c:pt idx="22">
                  <c:v>44491</c:v>
                </c:pt>
                <c:pt idx="23">
                  <c:v>44492</c:v>
                </c:pt>
                <c:pt idx="24">
                  <c:v>44493</c:v>
                </c:pt>
                <c:pt idx="25">
                  <c:v>44494</c:v>
                </c:pt>
                <c:pt idx="26">
                  <c:v>44495</c:v>
                </c:pt>
                <c:pt idx="27">
                  <c:v>44496</c:v>
                </c:pt>
                <c:pt idx="28">
                  <c:v>44497</c:v>
                </c:pt>
                <c:pt idx="29">
                  <c:v>44498</c:v>
                </c:pt>
                <c:pt idx="30">
                  <c:v>44499</c:v>
                </c:pt>
                <c:pt idx="31">
                  <c:v>44500</c:v>
                </c:pt>
                <c:pt idx="32">
                  <c:v>44501</c:v>
                </c:pt>
                <c:pt idx="33">
                  <c:v>44504</c:v>
                </c:pt>
                <c:pt idx="34">
                  <c:v>44505</c:v>
                </c:pt>
                <c:pt idx="35">
                  <c:v>44508</c:v>
                </c:pt>
              </c:numCache>
            </c:numRef>
          </c:xVal>
          <c:yVal>
            <c:numRef>
              <c:f>'TS-VS Data'!$AT$3:$AT$38</c:f>
              <c:numCache>
                <c:formatCode>General</c:formatCode>
                <c:ptCount val="36"/>
                <c:pt idx="18" formatCode="0%">
                  <c:v>0.64632709826329848</c:v>
                </c:pt>
                <c:pt idx="19" formatCode="0%">
                  <c:v>0.65890734511930138</c:v>
                </c:pt>
                <c:pt idx="20" formatCode="0%">
                  <c:v>0.70048230908392495</c:v>
                </c:pt>
                <c:pt idx="21" formatCode="0%">
                  <c:v>0.6277545270407292</c:v>
                </c:pt>
                <c:pt idx="22" formatCode="0%">
                  <c:v>0.65536967299593007</c:v>
                </c:pt>
                <c:pt idx="23" formatCode="0%">
                  <c:v>0.71269779133593025</c:v>
                </c:pt>
                <c:pt idx="24" formatCode="0%">
                  <c:v>0.73779066330223986</c:v>
                </c:pt>
                <c:pt idx="25" formatCode="0%">
                  <c:v>0.73054851618460193</c:v>
                </c:pt>
                <c:pt idx="26" formatCode="0%">
                  <c:v>0.70685747884037231</c:v>
                </c:pt>
                <c:pt idx="27" formatCode="0%">
                  <c:v>0.69811265070124628</c:v>
                </c:pt>
                <c:pt idx="28" formatCode="0%">
                  <c:v>0.69153047398226286</c:v>
                </c:pt>
                <c:pt idx="29" formatCode="0%">
                  <c:v>0.70302894923940007</c:v>
                </c:pt>
                <c:pt idx="30" formatCode="0%">
                  <c:v>0.72501692261674067</c:v>
                </c:pt>
                <c:pt idx="31" formatCode="0%">
                  <c:v>0.68137243482802634</c:v>
                </c:pt>
                <c:pt idx="32" formatCode="0%">
                  <c:v>0.72201423311052082</c:v>
                </c:pt>
                <c:pt idx="33" formatCode="0%">
                  <c:v>0.73510043894089572</c:v>
                </c:pt>
                <c:pt idx="34" formatCode="0%">
                  <c:v>0.67982215152636927</c:v>
                </c:pt>
                <c:pt idx="35" formatCode="0%">
                  <c:v>0.70590578079142219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04-4DC6-9CB5-ECBBE1838009}"/>
            </c:ext>
          </c:extLst>
        </c:ser>
        <c:ser>
          <c:idx val="1"/>
          <c:order val="2"/>
          <c:tx>
            <c:v>Encina WPCF Full-Scale Digester VSR</c:v>
          </c:tx>
          <c:spPr>
            <a:ln w="19050" cap="rnd">
              <a:solidFill>
                <a:schemeClr val="tx1">
                  <a:alpha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'TS-VS Data'!$J$46:$J$65</c:f>
              <c:numCache>
                <c:formatCode>m/d/yyyy</c:formatCode>
                <c:ptCount val="20"/>
                <c:pt idx="0">
                  <c:v>44485</c:v>
                </c:pt>
                <c:pt idx="1">
                  <c:v>44487</c:v>
                </c:pt>
                <c:pt idx="2">
                  <c:v>44488</c:v>
                </c:pt>
                <c:pt idx="3">
                  <c:v>44489</c:v>
                </c:pt>
                <c:pt idx="4">
                  <c:v>44490</c:v>
                </c:pt>
                <c:pt idx="5">
                  <c:v>44491</c:v>
                </c:pt>
                <c:pt idx="6">
                  <c:v>44492</c:v>
                </c:pt>
                <c:pt idx="7">
                  <c:v>44493</c:v>
                </c:pt>
                <c:pt idx="8">
                  <c:v>44494</c:v>
                </c:pt>
                <c:pt idx="9">
                  <c:v>44495</c:v>
                </c:pt>
                <c:pt idx="10">
                  <c:v>44496</c:v>
                </c:pt>
                <c:pt idx="11">
                  <c:v>44497</c:v>
                </c:pt>
                <c:pt idx="12">
                  <c:v>44498</c:v>
                </c:pt>
                <c:pt idx="13">
                  <c:v>44499</c:v>
                </c:pt>
                <c:pt idx="14">
                  <c:v>44500</c:v>
                </c:pt>
                <c:pt idx="15">
                  <c:v>44501</c:v>
                </c:pt>
                <c:pt idx="16">
                  <c:v>44504</c:v>
                </c:pt>
                <c:pt idx="17">
                  <c:v>44505</c:v>
                </c:pt>
                <c:pt idx="18">
                  <c:v>44508</c:v>
                </c:pt>
                <c:pt idx="19">
                  <c:v>44510</c:v>
                </c:pt>
              </c:numCache>
            </c:numRef>
          </c:xVal>
          <c:yVal>
            <c:numRef>
              <c:f>'TS-VS Data'!$K$46:$K$65</c:f>
              <c:numCache>
                <c:formatCode>0%</c:formatCode>
                <c:ptCount val="20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0.6</c:v>
                </c:pt>
                <c:pt idx="15">
                  <c:v>0.6</c:v>
                </c:pt>
                <c:pt idx="16">
                  <c:v>0.6</c:v>
                </c:pt>
                <c:pt idx="17">
                  <c:v>0.6</c:v>
                </c:pt>
                <c:pt idx="18">
                  <c:v>0.6</c:v>
                </c:pt>
                <c:pt idx="19">
                  <c:v>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F04-4DC6-9CB5-ECBBE1838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813312"/>
        <c:axId val="578811016"/>
      </c:scatterChart>
      <c:valAx>
        <c:axId val="578813312"/>
        <c:scaling>
          <c:orientation val="minMax"/>
          <c:max val="44510"/>
          <c:min val="4448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811016"/>
        <c:crosses val="autoZero"/>
        <c:crossBetween val="midCat"/>
        <c:majorUnit val="7"/>
      </c:valAx>
      <c:valAx>
        <c:axId val="578811016"/>
        <c:scaling>
          <c:orientation val="minMax"/>
          <c:max val="0.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Volatile Solids Reduction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81331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7318841072358012E-2"/>
          <c:y val="0.92285666236255737"/>
          <c:w val="0.91078199657311032"/>
          <c:h val="6.5055823785820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Volatile Solids Reduction of THP Sludge at Oakland County’s Clinton</a:t>
            </a:r>
            <a:r>
              <a:rPr lang="en-US" baseline="0" dirty="0"/>
              <a:t> River WRRF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CB Test Digester THP VSR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'28DayFeed_7DayEff'!$A$6:$A$132</c:f>
              <c:numCache>
                <c:formatCode>m/d/yyyy</c:formatCode>
                <c:ptCount val="127"/>
                <c:pt idx="0">
                  <c:v>44251</c:v>
                </c:pt>
                <c:pt idx="1">
                  <c:v>44252</c:v>
                </c:pt>
                <c:pt idx="2">
                  <c:v>44253</c:v>
                </c:pt>
                <c:pt idx="3">
                  <c:v>44254</c:v>
                </c:pt>
                <c:pt idx="4">
                  <c:v>44255</c:v>
                </c:pt>
                <c:pt idx="5">
                  <c:v>44256</c:v>
                </c:pt>
                <c:pt idx="6">
                  <c:v>44257</c:v>
                </c:pt>
                <c:pt idx="7">
                  <c:v>44258</c:v>
                </c:pt>
                <c:pt idx="8">
                  <c:v>44259</c:v>
                </c:pt>
                <c:pt idx="9">
                  <c:v>44260</c:v>
                </c:pt>
                <c:pt idx="10">
                  <c:v>44261</c:v>
                </c:pt>
                <c:pt idx="11">
                  <c:v>44262</c:v>
                </c:pt>
                <c:pt idx="12">
                  <c:v>44263</c:v>
                </c:pt>
                <c:pt idx="13">
                  <c:v>44264</c:v>
                </c:pt>
                <c:pt idx="14">
                  <c:v>44265</c:v>
                </c:pt>
                <c:pt idx="15">
                  <c:v>44266</c:v>
                </c:pt>
                <c:pt idx="16">
                  <c:v>44267</c:v>
                </c:pt>
                <c:pt idx="17">
                  <c:v>44268</c:v>
                </c:pt>
                <c:pt idx="18">
                  <c:v>44269</c:v>
                </c:pt>
                <c:pt idx="19">
                  <c:v>44270</c:v>
                </c:pt>
                <c:pt idx="20">
                  <c:v>44271</c:v>
                </c:pt>
                <c:pt idx="21">
                  <c:v>44272</c:v>
                </c:pt>
                <c:pt idx="22">
                  <c:v>44273</c:v>
                </c:pt>
                <c:pt idx="23">
                  <c:v>44274</c:v>
                </c:pt>
                <c:pt idx="24">
                  <c:v>44275</c:v>
                </c:pt>
                <c:pt idx="25">
                  <c:v>44276</c:v>
                </c:pt>
                <c:pt idx="26">
                  <c:v>44277</c:v>
                </c:pt>
                <c:pt idx="27">
                  <c:v>44278</c:v>
                </c:pt>
                <c:pt idx="28">
                  <c:v>44279</c:v>
                </c:pt>
                <c:pt idx="29">
                  <c:v>44280</c:v>
                </c:pt>
                <c:pt idx="30">
                  <c:v>44281</c:v>
                </c:pt>
                <c:pt idx="31">
                  <c:v>44282</c:v>
                </c:pt>
                <c:pt idx="32">
                  <c:v>44283</c:v>
                </c:pt>
                <c:pt idx="33">
                  <c:v>44284</c:v>
                </c:pt>
                <c:pt idx="34">
                  <c:v>44285</c:v>
                </c:pt>
                <c:pt idx="35">
                  <c:v>44286</c:v>
                </c:pt>
                <c:pt idx="36">
                  <c:v>44287</c:v>
                </c:pt>
                <c:pt idx="37">
                  <c:v>44288</c:v>
                </c:pt>
                <c:pt idx="38">
                  <c:v>44289</c:v>
                </c:pt>
                <c:pt idx="39">
                  <c:v>44290</c:v>
                </c:pt>
                <c:pt idx="40">
                  <c:v>44291</c:v>
                </c:pt>
                <c:pt idx="41">
                  <c:v>44292</c:v>
                </c:pt>
                <c:pt idx="42">
                  <c:v>44293</c:v>
                </c:pt>
                <c:pt idx="43">
                  <c:v>44294</c:v>
                </c:pt>
                <c:pt idx="44">
                  <c:v>44295</c:v>
                </c:pt>
                <c:pt idx="45">
                  <c:v>44296</c:v>
                </c:pt>
                <c:pt idx="46">
                  <c:v>44297</c:v>
                </c:pt>
                <c:pt idx="47">
                  <c:v>44298</c:v>
                </c:pt>
                <c:pt idx="48">
                  <c:v>44299</c:v>
                </c:pt>
                <c:pt idx="49">
                  <c:v>44300</c:v>
                </c:pt>
                <c:pt idx="50">
                  <c:v>44301</c:v>
                </c:pt>
                <c:pt idx="51">
                  <c:v>44302</c:v>
                </c:pt>
                <c:pt idx="52">
                  <c:v>44303</c:v>
                </c:pt>
                <c:pt idx="53">
                  <c:v>44304</c:v>
                </c:pt>
                <c:pt idx="54">
                  <c:v>44305</c:v>
                </c:pt>
                <c:pt idx="55">
                  <c:v>44306</c:v>
                </c:pt>
                <c:pt idx="56">
                  <c:v>44307</c:v>
                </c:pt>
                <c:pt idx="57">
                  <c:v>44308</c:v>
                </c:pt>
                <c:pt idx="58">
                  <c:v>44309</c:v>
                </c:pt>
                <c:pt idx="59">
                  <c:v>44310</c:v>
                </c:pt>
                <c:pt idx="60">
                  <c:v>44311</c:v>
                </c:pt>
                <c:pt idx="61">
                  <c:v>44312</c:v>
                </c:pt>
                <c:pt idx="62">
                  <c:v>44313</c:v>
                </c:pt>
                <c:pt idx="63">
                  <c:v>44314</c:v>
                </c:pt>
                <c:pt idx="64">
                  <c:v>44315</c:v>
                </c:pt>
                <c:pt idx="65">
                  <c:v>44316</c:v>
                </c:pt>
                <c:pt idx="66">
                  <c:v>44317</c:v>
                </c:pt>
                <c:pt idx="67">
                  <c:v>44318</c:v>
                </c:pt>
                <c:pt idx="68">
                  <c:v>44319</c:v>
                </c:pt>
                <c:pt idx="69">
                  <c:v>44320</c:v>
                </c:pt>
                <c:pt idx="70">
                  <c:v>44321</c:v>
                </c:pt>
                <c:pt idx="71">
                  <c:v>44322</c:v>
                </c:pt>
                <c:pt idx="72">
                  <c:v>44323</c:v>
                </c:pt>
                <c:pt idx="73">
                  <c:v>44324</c:v>
                </c:pt>
                <c:pt idx="74">
                  <c:v>44325</c:v>
                </c:pt>
                <c:pt idx="75">
                  <c:v>44326</c:v>
                </c:pt>
                <c:pt idx="76">
                  <c:v>44327</c:v>
                </c:pt>
                <c:pt idx="77">
                  <c:v>44328</c:v>
                </c:pt>
                <c:pt idx="78">
                  <c:v>44329</c:v>
                </c:pt>
                <c:pt idx="79">
                  <c:v>44330</c:v>
                </c:pt>
                <c:pt idx="80">
                  <c:v>44331</c:v>
                </c:pt>
                <c:pt idx="81">
                  <c:v>44332</c:v>
                </c:pt>
                <c:pt idx="82">
                  <c:v>44333</c:v>
                </c:pt>
                <c:pt idx="83">
                  <c:v>44334</c:v>
                </c:pt>
                <c:pt idx="84">
                  <c:v>44335</c:v>
                </c:pt>
                <c:pt idx="85">
                  <c:v>44336</c:v>
                </c:pt>
                <c:pt idx="86">
                  <c:v>44337</c:v>
                </c:pt>
                <c:pt idx="87">
                  <c:v>44338</c:v>
                </c:pt>
                <c:pt idx="88">
                  <c:v>44339</c:v>
                </c:pt>
                <c:pt idx="89">
                  <c:v>44340</c:v>
                </c:pt>
                <c:pt idx="90">
                  <c:v>44341</c:v>
                </c:pt>
                <c:pt idx="91">
                  <c:v>44342</c:v>
                </c:pt>
                <c:pt idx="92">
                  <c:v>44343</c:v>
                </c:pt>
                <c:pt idx="93">
                  <c:v>44344</c:v>
                </c:pt>
                <c:pt idx="94">
                  <c:v>44345</c:v>
                </c:pt>
                <c:pt idx="95">
                  <c:v>44346</c:v>
                </c:pt>
                <c:pt idx="96">
                  <c:v>44347</c:v>
                </c:pt>
                <c:pt idx="97">
                  <c:v>44348</c:v>
                </c:pt>
                <c:pt idx="98">
                  <c:v>44349</c:v>
                </c:pt>
                <c:pt idx="99">
                  <c:v>44350</c:v>
                </c:pt>
                <c:pt idx="100">
                  <c:v>44351</c:v>
                </c:pt>
                <c:pt idx="101">
                  <c:v>44352</c:v>
                </c:pt>
                <c:pt idx="102">
                  <c:v>44353</c:v>
                </c:pt>
                <c:pt idx="103">
                  <c:v>44354</c:v>
                </c:pt>
                <c:pt idx="104">
                  <c:v>44355</c:v>
                </c:pt>
                <c:pt idx="105">
                  <c:v>44356</c:v>
                </c:pt>
                <c:pt idx="106">
                  <c:v>44357</c:v>
                </c:pt>
                <c:pt idx="107">
                  <c:v>44358</c:v>
                </c:pt>
                <c:pt idx="108">
                  <c:v>44359</c:v>
                </c:pt>
                <c:pt idx="109">
                  <c:v>44360</c:v>
                </c:pt>
                <c:pt idx="110">
                  <c:v>44361</c:v>
                </c:pt>
                <c:pt idx="111">
                  <c:v>44362</c:v>
                </c:pt>
                <c:pt idx="112">
                  <c:v>44363</c:v>
                </c:pt>
                <c:pt idx="113">
                  <c:v>44364</c:v>
                </c:pt>
                <c:pt idx="114">
                  <c:v>44365</c:v>
                </c:pt>
                <c:pt idx="115">
                  <c:v>44366</c:v>
                </c:pt>
                <c:pt idx="116">
                  <c:v>44367</c:v>
                </c:pt>
                <c:pt idx="117">
                  <c:v>44368</c:v>
                </c:pt>
                <c:pt idx="118">
                  <c:v>44369</c:v>
                </c:pt>
                <c:pt idx="119">
                  <c:v>44370</c:v>
                </c:pt>
                <c:pt idx="120">
                  <c:v>44371</c:v>
                </c:pt>
                <c:pt idx="121">
                  <c:v>44372</c:v>
                </c:pt>
                <c:pt idx="122">
                  <c:v>44373</c:v>
                </c:pt>
                <c:pt idx="123">
                  <c:v>44374</c:v>
                </c:pt>
                <c:pt idx="124">
                  <c:v>44375</c:v>
                </c:pt>
                <c:pt idx="125">
                  <c:v>44376</c:v>
                </c:pt>
                <c:pt idx="126">
                  <c:v>44377</c:v>
                </c:pt>
              </c:numCache>
            </c:numRef>
          </c:xVal>
          <c:yVal>
            <c:numRef>
              <c:f>'28DayFeed_7DayEff'!$CN$6:$CN$132</c:f>
              <c:numCache>
                <c:formatCode>General</c:formatCode>
                <c:ptCount val="127"/>
                <c:pt idx="29" formatCode="0.0%">
                  <c:v>0.74564931993178607</c:v>
                </c:pt>
                <c:pt idx="30" formatCode="0.0%">
                  <c:v>0.77071545896146854</c:v>
                </c:pt>
                <c:pt idx="31" formatCode="0.0%">
                  <c:v>0.76999424075274148</c:v>
                </c:pt>
                <c:pt idx="32" formatCode="0.0%">
                  <c:v>0.76872406272175686</c:v>
                </c:pt>
                <c:pt idx="33" formatCode="0.0%">
                  <c:v>0.82097804831720322</c:v>
                </c:pt>
                <c:pt idx="34" formatCode="0.0%">
                  <c:v>0.90001281155847856</c:v>
                </c:pt>
                <c:pt idx="35" formatCode="0.0%">
                  <c:v>0.89411857376112069</c:v>
                </c:pt>
                <c:pt idx="36" formatCode="0.0%">
                  <c:v>0.86416443606206816</c:v>
                </c:pt>
                <c:pt idx="37" formatCode="0.0%">
                  <c:v>0.83699688928989435</c:v>
                </c:pt>
                <c:pt idx="38" formatCode="0.0%">
                  <c:v>0.83499061806434605</c:v>
                </c:pt>
                <c:pt idx="39" formatCode="0.0%">
                  <c:v>0.83280809077710893</c:v>
                </c:pt>
                <c:pt idx="40" formatCode="0.0%">
                  <c:v>0.81063178140816816</c:v>
                </c:pt>
                <c:pt idx="41" formatCode="0.0%">
                  <c:v>0.80713069857337838</c:v>
                </c:pt>
                <c:pt idx="42" formatCode="0.0%">
                  <c:v>0.73715127645854439</c:v>
                </c:pt>
                <c:pt idx="43" formatCode="0.0%">
                  <c:v>0.70124848927265615</c:v>
                </c:pt>
                <c:pt idx="44" formatCode="0.0%">
                  <c:v>0.65849269219912376</c:v>
                </c:pt>
                <c:pt idx="45" formatCode="0.0%">
                  <c:v>0.65641903376993671</c:v>
                </c:pt>
                <c:pt idx="46" formatCode="0.0%">
                  <c:v>0.65424320868159536</c:v>
                </c:pt>
                <c:pt idx="47" formatCode="0.0%">
                  <c:v>0.65213727114096365</c:v>
                </c:pt>
                <c:pt idx="48" formatCode="0.0%">
                  <c:v>0.59488859996340693</c:v>
                </c:pt>
                <c:pt idx="49" formatCode="0.0%">
                  <c:v>0.61733115163525087</c:v>
                </c:pt>
                <c:pt idx="50" formatCode="0.0%">
                  <c:v>0.62211919687314876</c:v>
                </c:pt>
                <c:pt idx="51" formatCode="0.0%">
                  <c:v>0.6544194448323124</c:v>
                </c:pt>
                <c:pt idx="52" formatCode="0.0%">
                  <c:v>0.65372022199991686</c:v>
                </c:pt>
                <c:pt idx="53" formatCode="0.0%">
                  <c:v>0.65247304725022304</c:v>
                </c:pt>
                <c:pt idx="54" formatCode="0.0%">
                  <c:v>0.62190202027439334</c:v>
                </c:pt>
                <c:pt idx="55" formatCode="0.0%">
                  <c:v>0.56262753008373467</c:v>
                </c:pt>
                <c:pt idx="56" formatCode="0.0%">
                  <c:v>0.67131680713621777</c:v>
                </c:pt>
                <c:pt idx="57" formatCode="0.0%">
                  <c:v>0.67498122734648025</c:v>
                </c:pt>
                <c:pt idx="58" formatCode="0.0%">
                  <c:v>0.68886383761249281</c:v>
                </c:pt>
                <c:pt idx="59" formatCode="0.0%">
                  <c:v>0.68842913031761954</c:v>
                </c:pt>
                <c:pt idx="60" formatCode="0.0%">
                  <c:v>0.68791053776846967</c:v>
                </c:pt>
                <c:pt idx="61" formatCode="0.0%">
                  <c:v>0.63951508195275231</c:v>
                </c:pt>
                <c:pt idx="62" formatCode="0.0%">
                  <c:v>0.6582674054566231</c:v>
                </c:pt>
                <c:pt idx="63" formatCode="0.0%">
                  <c:v>0.56970939542633514</c:v>
                </c:pt>
                <c:pt idx="64" formatCode="0.0%">
                  <c:v>0.56250265884473682</c:v>
                </c:pt>
                <c:pt idx="65" formatCode="0.0%">
                  <c:v>0.5604318147611328</c:v>
                </c:pt>
                <c:pt idx="66" formatCode="0.0%">
                  <c:v>0.5603148707413701</c:v>
                </c:pt>
                <c:pt idx="67" formatCode="0.0%">
                  <c:v>0.56014111692250956</c:v>
                </c:pt>
                <c:pt idx="68" formatCode="0.0%">
                  <c:v>0.61890252823886915</c:v>
                </c:pt>
                <c:pt idx="69" formatCode="0.0%">
                  <c:v>0.61866743549838221</c:v>
                </c:pt>
                <c:pt idx="70" formatCode="0.0%">
                  <c:v>0.62600858043981411</c:v>
                </c:pt>
                <c:pt idx="71" formatCode="0.0%">
                  <c:v>0.62592446291526638</c:v>
                </c:pt>
                <c:pt idx="72" formatCode="0.0%">
                  <c:v>0.67631557705234568</c:v>
                </c:pt>
                <c:pt idx="73" formatCode="0.0%">
                  <c:v>0.67604611273932702</c:v>
                </c:pt>
                <c:pt idx="74" formatCode="0.0%">
                  <c:v>0.67601370573266562</c:v>
                </c:pt>
                <c:pt idx="75" formatCode="0.0%">
                  <c:v>0.70457087554654063</c:v>
                </c:pt>
                <c:pt idx="76" formatCode="0.0%">
                  <c:v>0.70398116327099247</c:v>
                </c:pt>
                <c:pt idx="77" formatCode="0.0%">
                  <c:v>0.74803325016378885</c:v>
                </c:pt>
                <c:pt idx="78" formatCode="0.0%">
                  <c:v>0.74723137895430891</c:v>
                </c:pt>
                <c:pt idx="79" formatCode="0.0%">
                  <c:v>0.75730609994993503</c:v>
                </c:pt>
                <c:pt idx="80" formatCode="0.0%">
                  <c:v>0.75681458338565755</c:v>
                </c:pt>
                <c:pt idx="81" formatCode="0.0%">
                  <c:v>0.75620394140918656</c:v>
                </c:pt>
                <c:pt idx="82" formatCode="0.0%">
                  <c:v>0.76315504196333972</c:v>
                </c:pt>
                <c:pt idx="83" formatCode="0.0%">
                  <c:v>0.7622749649969931</c:v>
                </c:pt>
                <c:pt idx="84" formatCode="0.0%">
                  <c:v>0.75816734716701362</c:v>
                </c:pt>
                <c:pt idx="85" formatCode="0.0%">
                  <c:v>0.78627859629541663</c:v>
                </c:pt>
                <c:pt idx="86" formatCode="0.0%">
                  <c:v>0.75551412385281436</c:v>
                </c:pt>
                <c:pt idx="87" formatCode="0.0%">
                  <c:v>0.73240424025939255</c:v>
                </c:pt>
                <c:pt idx="88" formatCode="0.0%">
                  <c:v>0.71319666083128785</c:v>
                </c:pt>
                <c:pt idx="89" formatCode="0.0%">
                  <c:v>0.71546660660840378</c:v>
                </c:pt>
                <c:pt idx="90" formatCode="0.0%">
                  <c:v>0.69861092406367908</c:v>
                </c:pt>
                <c:pt idx="91" formatCode="0.0%">
                  <c:v>0.67659253054290047</c:v>
                </c:pt>
                <c:pt idx="92" formatCode="0.0%">
                  <c:v>0.66825643727834982</c:v>
                </c:pt>
                <c:pt idx="93" formatCode="0.0%">
                  <c:v>0.67423552837277478</c:v>
                </c:pt>
                <c:pt idx="94" formatCode="0.0%">
                  <c:v>0.66085860832688303</c:v>
                </c:pt>
                <c:pt idx="95" formatCode="0.0%">
                  <c:v>0.64967173220489005</c:v>
                </c:pt>
                <c:pt idx="96" formatCode="0.0%">
                  <c:v>0.66164680078682792</c:v>
                </c:pt>
                <c:pt idx="97" formatCode="0.0%">
                  <c:v>0.65507357742834371</c:v>
                </c:pt>
                <c:pt idx="98" formatCode="0.0%">
                  <c:v>0.6599313071608276</c:v>
                </c:pt>
                <c:pt idx="99" formatCode="0.0%">
                  <c:v>0.65437261904593769</c:v>
                </c:pt>
                <c:pt idx="100" formatCode="0.0%">
                  <c:v>0.65761255538026031</c:v>
                </c:pt>
                <c:pt idx="101" formatCode="0.0%">
                  <c:v>0.64994387010992427</c:v>
                </c:pt>
                <c:pt idx="102" formatCode="0.0%">
                  <c:v>0.64356048178021719</c:v>
                </c:pt>
                <c:pt idx="103" formatCode="0.0%">
                  <c:v>0.64428443851998762</c:v>
                </c:pt>
                <c:pt idx="104" formatCode="0.0%">
                  <c:v>0.63806289312364461</c:v>
                </c:pt>
                <c:pt idx="105" formatCode="0.0%">
                  <c:v>0.63578158497158732</c:v>
                </c:pt>
                <c:pt idx="106" formatCode="0.0%">
                  <c:v>0.63358119351856879</c:v>
                </c:pt>
                <c:pt idx="107" formatCode="0.0%">
                  <c:v>0.62188103910406067</c:v>
                </c:pt>
                <c:pt idx="108" formatCode="0.0%">
                  <c:v>0.61727522690140912</c:v>
                </c:pt>
                <c:pt idx="109" formatCode="0.0%">
                  <c:v>0.61350499168549077</c:v>
                </c:pt>
                <c:pt idx="110" formatCode="0.0%">
                  <c:v>0.62054126064823123</c:v>
                </c:pt>
                <c:pt idx="111" formatCode="0.0%">
                  <c:v>0.61659374086783558</c:v>
                </c:pt>
                <c:pt idx="112" formatCode="0.0%">
                  <c:v>0.62832756747908491</c:v>
                </c:pt>
                <c:pt idx="113" formatCode="0.0%">
                  <c:v>0.61310412397452096</c:v>
                </c:pt>
                <c:pt idx="114" formatCode="0.0%">
                  <c:v>0.62137564738215501</c:v>
                </c:pt>
                <c:pt idx="115" formatCode="0.0%">
                  <c:v>0.61825944157928614</c:v>
                </c:pt>
                <c:pt idx="116" formatCode="0.0%">
                  <c:v>0.61566805855635898</c:v>
                </c:pt>
                <c:pt idx="117" formatCode="0.0%">
                  <c:v>0.64292625582534424</c:v>
                </c:pt>
                <c:pt idx="118" formatCode="0.0%">
                  <c:v>0.65623626858880391</c:v>
                </c:pt>
                <c:pt idx="119" formatCode="0.0%">
                  <c:v>0.63252977660910115</c:v>
                </c:pt>
                <c:pt idx="120" formatCode="0.0%">
                  <c:v>0.6433339983044648</c:v>
                </c:pt>
                <c:pt idx="121" formatCode="0.0%">
                  <c:v>0.66409692394021613</c:v>
                </c:pt>
                <c:pt idx="122" formatCode="0.0%">
                  <c:v>0.66233779379737046</c:v>
                </c:pt>
                <c:pt idx="123" formatCode="0.0%">
                  <c:v>0.66086295240028903</c:v>
                </c:pt>
                <c:pt idx="124" formatCode="0.0%">
                  <c:v>0.63214838490908087</c:v>
                </c:pt>
                <c:pt idx="125" formatCode="0.0%">
                  <c:v>0.63224355730913595</c:v>
                </c:pt>
                <c:pt idx="126" formatCode="0.0%">
                  <c:v>0.69063874283779414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2B-4FB1-B733-2DFEA7F368F2}"/>
            </c:ext>
          </c:extLst>
        </c:ser>
        <c:ser>
          <c:idx val="4"/>
          <c:order val="1"/>
          <c:tx>
            <c:v>CB Test Digester Daily THP VSR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'VSR - Daily New'!$AO$6:$AO$132</c:f>
              <c:numCache>
                <c:formatCode>m/d/yyyy</c:formatCode>
                <c:ptCount val="127"/>
                <c:pt idx="0">
                  <c:v>44251</c:v>
                </c:pt>
                <c:pt idx="1">
                  <c:v>44252</c:v>
                </c:pt>
                <c:pt idx="2">
                  <c:v>44253</c:v>
                </c:pt>
                <c:pt idx="3">
                  <c:v>44254</c:v>
                </c:pt>
                <c:pt idx="4">
                  <c:v>44255</c:v>
                </c:pt>
                <c:pt idx="5">
                  <c:v>44256</c:v>
                </c:pt>
                <c:pt idx="6">
                  <c:v>44257</c:v>
                </c:pt>
                <c:pt idx="7">
                  <c:v>44258</c:v>
                </c:pt>
                <c:pt idx="8">
                  <c:v>44259</c:v>
                </c:pt>
                <c:pt idx="9">
                  <c:v>44260</c:v>
                </c:pt>
                <c:pt idx="10">
                  <c:v>44261</c:v>
                </c:pt>
                <c:pt idx="11">
                  <c:v>44262</c:v>
                </c:pt>
                <c:pt idx="12">
                  <c:v>44263</c:v>
                </c:pt>
                <c:pt idx="13">
                  <c:v>44264</c:v>
                </c:pt>
                <c:pt idx="14">
                  <c:v>44265</c:v>
                </c:pt>
                <c:pt idx="15">
                  <c:v>44266</c:v>
                </c:pt>
                <c:pt idx="16">
                  <c:v>44267</c:v>
                </c:pt>
                <c:pt idx="17">
                  <c:v>44268</c:v>
                </c:pt>
                <c:pt idx="18">
                  <c:v>44269</c:v>
                </c:pt>
                <c:pt idx="19">
                  <c:v>44270</c:v>
                </c:pt>
                <c:pt idx="20">
                  <c:v>44271</c:v>
                </c:pt>
                <c:pt idx="21">
                  <c:v>44272</c:v>
                </c:pt>
                <c:pt idx="22">
                  <c:v>44273</c:v>
                </c:pt>
                <c:pt idx="23">
                  <c:v>44274</c:v>
                </c:pt>
                <c:pt idx="24">
                  <c:v>44275</c:v>
                </c:pt>
                <c:pt idx="25">
                  <c:v>44276</c:v>
                </c:pt>
                <c:pt idx="26">
                  <c:v>44277</c:v>
                </c:pt>
                <c:pt idx="27">
                  <c:v>44278</c:v>
                </c:pt>
                <c:pt idx="28">
                  <c:v>44279</c:v>
                </c:pt>
                <c:pt idx="29">
                  <c:v>44280</c:v>
                </c:pt>
                <c:pt idx="30">
                  <c:v>44281</c:v>
                </c:pt>
                <c:pt idx="31">
                  <c:v>44282</c:v>
                </c:pt>
                <c:pt idx="32">
                  <c:v>44283</c:v>
                </c:pt>
                <c:pt idx="33">
                  <c:v>44284</c:v>
                </c:pt>
                <c:pt idx="34">
                  <c:v>44285</c:v>
                </c:pt>
                <c:pt idx="35">
                  <c:v>44286</c:v>
                </c:pt>
                <c:pt idx="36">
                  <c:v>44287</c:v>
                </c:pt>
                <c:pt idx="37">
                  <c:v>44288</c:v>
                </c:pt>
                <c:pt idx="38">
                  <c:v>44289</c:v>
                </c:pt>
                <c:pt idx="39">
                  <c:v>44290</c:v>
                </c:pt>
                <c:pt idx="40">
                  <c:v>44291</c:v>
                </c:pt>
                <c:pt idx="41">
                  <c:v>44292</c:v>
                </c:pt>
                <c:pt idx="42">
                  <c:v>44293</c:v>
                </c:pt>
                <c:pt idx="43">
                  <c:v>44294</c:v>
                </c:pt>
                <c:pt idx="44">
                  <c:v>44295</c:v>
                </c:pt>
                <c:pt idx="45">
                  <c:v>44296</c:v>
                </c:pt>
                <c:pt idx="46">
                  <c:v>44297</c:v>
                </c:pt>
                <c:pt idx="47">
                  <c:v>44298</c:v>
                </c:pt>
                <c:pt idx="48">
                  <c:v>44299</c:v>
                </c:pt>
                <c:pt idx="49">
                  <c:v>44300</c:v>
                </c:pt>
                <c:pt idx="50">
                  <c:v>44301</c:v>
                </c:pt>
                <c:pt idx="51">
                  <c:v>44302</c:v>
                </c:pt>
                <c:pt idx="52">
                  <c:v>44303</c:v>
                </c:pt>
                <c:pt idx="53">
                  <c:v>44304</c:v>
                </c:pt>
                <c:pt idx="54">
                  <c:v>44305</c:v>
                </c:pt>
                <c:pt idx="55">
                  <c:v>44306</c:v>
                </c:pt>
                <c:pt idx="56">
                  <c:v>44307</c:v>
                </c:pt>
                <c:pt idx="57">
                  <c:v>44308</c:v>
                </c:pt>
                <c:pt idx="58">
                  <c:v>44309</c:v>
                </c:pt>
                <c:pt idx="59">
                  <c:v>44310</c:v>
                </c:pt>
                <c:pt idx="60">
                  <c:v>44311</c:v>
                </c:pt>
                <c:pt idx="61">
                  <c:v>44312</c:v>
                </c:pt>
                <c:pt idx="62">
                  <c:v>44313</c:v>
                </c:pt>
                <c:pt idx="63">
                  <c:v>44314</c:v>
                </c:pt>
                <c:pt idx="64">
                  <c:v>44315</c:v>
                </c:pt>
                <c:pt idx="65">
                  <c:v>44316</c:v>
                </c:pt>
                <c:pt idx="66">
                  <c:v>44317</c:v>
                </c:pt>
                <c:pt idx="67">
                  <c:v>44318</c:v>
                </c:pt>
                <c:pt idx="68">
                  <c:v>44319</c:v>
                </c:pt>
                <c:pt idx="69">
                  <c:v>44320</c:v>
                </c:pt>
                <c:pt idx="70">
                  <c:v>44321</c:v>
                </c:pt>
                <c:pt idx="71">
                  <c:v>44322</c:v>
                </c:pt>
                <c:pt idx="72">
                  <c:v>44323</c:v>
                </c:pt>
                <c:pt idx="73">
                  <c:v>44324</c:v>
                </c:pt>
                <c:pt idx="74">
                  <c:v>44325</c:v>
                </c:pt>
                <c:pt idx="75">
                  <c:v>44326</c:v>
                </c:pt>
                <c:pt idx="76">
                  <c:v>44327</c:v>
                </c:pt>
                <c:pt idx="77">
                  <c:v>44328</c:v>
                </c:pt>
                <c:pt idx="78">
                  <c:v>44329</c:v>
                </c:pt>
                <c:pt idx="79">
                  <c:v>44330</c:v>
                </c:pt>
                <c:pt idx="80">
                  <c:v>44331</c:v>
                </c:pt>
                <c:pt idx="81">
                  <c:v>44332</c:v>
                </c:pt>
                <c:pt idx="82">
                  <c:v>44333</c:v>
                </c:pt>
                <c:pt idx="83">
                  <c:v>44334</c:v>
                </c:pt>
                <c:pt idx="84">
                  <c:v>44335</c:v>
                </c:pt>
                <c:pt idx="85">
                  <c:v>44336</c:v>
                </c:pt>
                <c:pt idx="86">
                  <c:v>44337</c:v>
                </c:pt>
                <c:pt idx="87">
                  <c:v>44338</c:v>
                </c:pt>
                <c:pt idx="88">
                  <c:v>44339</c:v>
                </c:pt>
                <c:pt idx="89">
                  <c:v>44340</c:v>
                </c:pt>
                <c:pt idx="90">
                  <c:v>44341</c:v>
                </c:pt>
                <c:pt idx="91">
                  <c:v>44342</c:v>
                </c:pt>
                <c:pt idx="92">
                  <c:v>44343</c:v>
                </c:pt>
                <c:pt idx="93">
                  <c:v>44344</c:v>
                </c:pt>
                <c:pt idx="94">
                  <c:v>44345</c:v>
                </c:pt>
                <c:pt idx="95">
                  <c:v>44346</c:v>
                </c:pt>
                <c:pt idx="96">
                  <c:v>44347</c:v>
                </c:pt>
                <c:pt idx="97">
                  <c:v>44348</c:v>
                </c:pt>
                <c:pt idx="98">
                  <c:v>44349</c:v>
                </c:pt>
                <c:pt idx="99">
                  <c:v>44350</c:v>
                </c:pt>
                <c:pt idx="100">
                  <c:v>44351</c:v>
                </c:pt>
                <c:pt idx="101">
                  <c:v>44352</c:v>
                </c:pt>
                <c:pt idx="102">
                  <c:v>44353</c:v>
                </c:pt>
                <c:pt idx="103">
                  <c:v>44354</c:v>
                </c:pt>
                <c:pt idx="104">
                  <c:v>44355</c:v>
                </c:pt>
                <c:pt idx="105">
                  <c:v>44356</c:v>
                </c:pt>
                <c:pt idx="106">
                  <c:v>44357</c:v>
                </c:pt>
                <c:pt idx="107">
                  <c:v>44358</c:v>
                </c:pt>
                <c:pt idx="108">
                  <c:v>44359</c:v>
                </c:pt>
                <c:pt idx="109">
                  <c:v>44360</c:v>
                </c:pt>
                <c:pt idx="110">
                  <c:v>44361</c:v>
                </c:pt>
                <c:pt idx="111">
                  <c:v>44362</c:v>
                </c:pt>
                <c:pt idx="112">
                  <c:v>44363</c:v>
                </c:pt>
                <c:pt idx="113">
                  <c:v>44364</c:v>
                </c:pt>
                <c:pt idx="114">
                  <c:v>44365</c:v>
                </c:pt>
                <c:pt idx="115">
                  <c:v>44366</c:v>
                </c:pt>
                <c:pt idx="116">
                  <c:v>44367</c:v>
                </c:pt>
                <c:pt idx="117">
                  <c:v>44368</c:v>
                </c:pt>
                <c:pt idx="118">
                  <c:v>44369</c:v>
                </c:pt>
                <c:pt idx="119">
                  <c:v>44370</c:v>
                </c:pt>
                <c:pt idx="120">
                  <c:v>44371</c:v>
                </c:pt>
                <c:pt idx="121">
                  <c:v>44372</c:v>
                </c:pt>
                <c:pt idx="122">
                  <c:v>44373</c:v>
                </c:pt>
                <c:pt idx="123">
                  <c:v>44374</c:v>
                </c:pt>
                <c:pt idx="124">
                  <c:v>44375</c:v>
                </c:pt>
                <c:pt idx="125">
                  <c:v>44376</c:v>
                </c:pt>
                <c:pt idx="126">
                  <c:v>44377</c:v>
                </c:pt>
              </c:numCache>
            </c:numRef>
          </c:xVal>
          <c:yVal>
            <c:numRef>
              <c:f>'VSR - Daily New'!$CN$6:$CN$132</c:f>
              <c:numCache>
                <c:formatCode>General</c:formatCode>
                <c:ptCount val="127"/>
                <c:pt idx="27" formatCode="0.0%">
                  <c:v>0</c:v>
                </c:pt>
                <c:pt idx="28" formatCode="0.0%">
                  <c:v>0</c:v>
                </c:pt>
                <c:pt idx="29" formatCode="0.0%">
                  <c:v>0.8796088112734225</c:v>
                </c:pt>
                <c:pt idx="30" formatCode="0.0%">
                  <c:v>0.82491980881346927</c:v>
                </c:pt>
                <c:pt idx="31" formatCode="0.0%">
                  <c:v>0</c:v>
                </c:pt>
                <c:pt idx="32" formatCode="0.0%">
                  <c:v>0</c:v>
                </c:pt>
                <c:pt idx="33" formatCode="0.0%">
                  <c:v>0.88774443894894983</c:v>
                </c:pt>
                <c:pt idx="34" formatCode="0.0%">
                  <c:v>1.1580997717420807</c:v>
                </c:pt>
                <c:pt idx="35" formatCode="0.0%">
                  <c:v>0.74628253929749189</c:v>
                </c:pt>
                <c:pt idx="36" formatCode="0.0%">
                  <c:v>0.73392503261895059</c:v>
                </c:pt>
                <c:pt idx="37" formatCode="0.0%">
                  <c:v>0.7085224096273457</c:v>
                </c:pt>
                <c:pt idx="38" formatCode="0.0%">
                  <c:v>0</c:v>
                </c:pt>
                <c:pt idx="39" formatCode="0.0%">
                  <c:v>0</c:v>
                </c:pt>
                <c:pt idx="40" formatCode="0.0%">
                  <c:v>0.77091768310955489</c:v>
                </c:pt>
                <c:pt idx="41" formatCode="0.0%">
                  <c:v>1.1355349123185929</c:v>
                </c:pt>
                <c:pt idx="42" formatCode="0.0%">
                  <c:v>0.46439192295102988</c:v>
                </c:pt>
                <c:pt idx="43" formatCode="0.0%">
                  <c:v>0.50942096759376965</c:v>
                </c:pt>
                <c:pt idx="44" formatCode="0.0%">
                  <c:v>0.47127946521256886</c:v>
                </c:pt>
                <c:pt idx="45" formatCode="0.0%">
                  <c:v>0</c:v>
                </c:pt>
                <c:pt idx="46" formatCode="0.0%">
                  <c:v>0</c:v>
                </c:pt>
                <c:pt idx="47" formatCode="0.0%">
                  <c:v>0.78797957652737716</c:v>
                </c:pt>
                <c:pt idx="48" formatCode="0.0%">
                  <c:v>0.84697696468300665</c:v>
                </c:pt>
                <c:pt idx="49" formatCode="0.0%">
                  <c:v>0.61986378316101143</c:v>
                </c:pt>
                <c:pt idx="50" formatCode="0.0%">
                  <c:v>0.4762050248244375</c:v>
                </c:pt>
                <c:pt idx="51" formatCode="0.0%">
                  <c:v>0.51368597451378439</c:v>
                </c:pt>
                <c:pt idx="52" formatCode="0.0%">
                  <c:v>0</c:v>
                </c:pt>
                <c:pt idx="53" formatCode="0.0%">
                  <c:v>0</c:v>
                </c:pt>
                <c:pt idx="54" formatCode="0.0%">
                  <c:v>0.5528053522578964</c:v>
                </c:pt>
                <c:pt idx="55" formatCode="0.0%">
                  <c:v>0.54797228390828978</c:v>
                </c:pt>
                <c:pt idx="56" formatCode="0.0%">
                  <c:v>1.0235552780267687</c:v>
                </c:pt>
                <c:pt idx="57" formatCode="0.0%">
                  <c:v>0.595208663062326</c:v>
                </c:pt>
                <c:pt idx="58" formatCode="0.0%">
                  <c:v>0.58928415665136702</c:v>
                </c:pt>
                <c:pt idx="59" formatCode="0.0%">
                  <c:v>0</c:v>
                </c:pt>
                <c:pt idx="60" formatCode="0.0%">
                  <c:v>0</c:v>
                </c:pt>
                <c:pt idx="61" formatCode="0.0%">
                  <c:v>0.54939306627752171</c:v>
                </c:pt>
                <c:pt idx="62" formatCode="0.0%">
                  <c:v>0</c:v>
                </c:pt>
                <c:pt idx="63" formatCode="0.0%">
                  <c:v>0</c:v>
                </c:pt>
                <c:pt idx="64" formatCode="0.0%">
                  <c:v>0</c:v>
                </c:pt>
                <c:pt idx="65" formatCode="0.0%">
                  <c:v>0.55838450862047617</c:v>
                </c:pt>
                <c:pt idx="66" formatCode="0.0%">
                  <c:v>0</c:v>
                </c:pt>
                <c:pt idx="67" formatCode="0.0%">
                  <c:v>0</c:v>
                </c:pt>
                <c:pt idx="68" formatCode="0.0%">
                  <c:v>0.68119414704128411</c:v>
                </c:pt>
                <c:pt idx="69" formatCode="0.0%">
                  <c:v>0</c:v>
                </c:pt>
                <c:pt idx="70" formatCode="0.0%">
                  <c:v>0.63442589007488215</c:v>
                </c:pt>
                <c:pt idx="71" formatCode="0.0%">
                  <c:v>0</c:v>
                </c:pt>
                <c:pt idx="72" formatCode="0.0%">
                  <c:v>0.71584071960286333</c:v>
                </c:pt>
                <c:pt idx="73" formatCode="0.0%">
                  <c:v>0</c:v>
                </c:pt>
                <c:pt idx="74" formatCode="0.0%">
                  <c:v>0</c:v>
                </c:pt>
                <c:pt idx="75" formatCode="0.0%">
                  <c:v>0.743336104916414</c:v>
                </c:pt>
                <c:pt idx="76" formatCode="0.0%">
                  <c:v>0</c:v>
                </c:pt>
                <c:pt idx="77" formatCode="0.0%">
                  <c:v>0.78888763850867494</c:v>
                </c:pt>
                <c:pt idx="78" formatCode="0.0%">
                  <c:v>0</c:v>
                </c:pt>
                <c:pt idx="79" formatCode="0.0%">
                  <c:v>0.73073304645603421</c:v>
                </c:pt>
                <c:pt idx="80" formatCode="0.0%">
                  <c:v>0</c:v>
                </c:pt>
                <c:pt idx="81" formatCode="0.0%">
                  <c:v>0</c:v>
                </c:pt>
                <c:pt idx="82" formatCode="0.0%">
                  <c:v>0.76879471526594534</c:v>
                </c:pt>
                <c:pt idx="83" formatCode="0.0%">
                  <c:v>0</c:v>
                </c:pt>
                <c:pt idx="84" formatCode="0.0%">
                  <c:v>0.81883803114369458</c:v>
                </c:pt>
                <c:pt idx="85" formatCode="0.0%">
                  <c:v>0.75149281719879168</c:v>
                </c:pt>
                <c:pt idx="86" formatCode="0.0%">
                  <c:v>0.69391388796294606</c:v>
                </c:pt>
                <c:pt idx="87" formatCode="0.0%">
                  <c:v>0</c:v>
                </c:pt>
                <c:pt idx="88" formatCode="0.0%">
                  <c:v>0</c:v>
                </c:pt>
                <c:pt idx="89" formatCode="0.0%">
                  <c:v>0.72325993215225637</c:v>
                </c:pt>
                <c:pt idx="90" formatCode="0.0%">
                  <c:v>0.68984542282803851</c:v>
                </c:pt>
                <c:pt idx="91" formatCode="0.0%">
                  <c:v>0.65217234817757186</c:v>
                </c:pt>
                <c:pt idx="92" formatCode="0.0%">
                  <c:v>0.68320132196420047</c:v>
                </c:pt>
                <c:pt idx="93" formatCode="0.0%">
                  <c:v>0.69348949484974565</c:v>
                </c:pt>
                <c:pt idx="94" formatCode="0.0%">
                  <c:v>0</c:v>
                </c:pt>
                <c:pt idx="95" formatCode="0.0%">
                  <c:v>0</c:v>
                </c:pt>
                <c:pt idx="96" formatCode="0.0%">
                  <c:v>0.70110257766344652</c:v>
                </c:pt>
                <c:pt idx="97" formatCode="0.0%">
                  <c:v>0.63926200793368881</c:v>
                </c:pt>
                <c:pt idx="98" formatCode="0.0%">
                  <c:v>0.65641261392587491</c:v>
                </c:pt>
                <c:pt idx="99" formatCode="0.0%">
                  <c:v>0.64089524474059589</c:v>
                </c:pt>
                <c:pt idx="100" formatCode="0.0%">
                  <c:v>0.69198571817189569</c:v>
                </c:pt>
                <c:pt idx="101" formatCode="0.0%">
                  <c:v>0</c:v>
                </c:pt>
                <c:pt idx="102" formatCode="0.0%">
                  <c:v>0</c:v>
                </c:pt>
                <c:pt idx="103" formatCode="0.0%">
                  <c:v>0.65629630296383801</c:v>
                </c:pt>
                <c:pt idx="104" formatCode="0.0%">
                  <c:v>0.59726984978064113</c:v>
                </c:pt>
                <c:pt idx="105" formatCode="0.0%">
                  <c:v>0.63283864742014995</c:v>
                </c:pt>
                <c:pt idx="106" formatCode="0.0%">
                  <c:v>0.62175438765800939</c:v>
                </c:pt>
                <c:pt idx="107" formatCode="0.0%">
                  <c:v>0.62348248127627315</c:v>
                </c:pt>
                <c:pt idx="108" formatCode="0.0%">
                  <c:v>0</c:v>
                </c:pt>
                <c:pt idx="109" formatCode="0.0%">
                  <c:v>0</c:v>
                </c:pt>
                <c:pt idx="110" formatCode="0.0%">
                  <c:v>0.63228693975673167</c:v>
                </c:pt>
                <c:pt idx="111" formatCode="0.0%">
                  <c:v>0.57505338282442753</c:v>
                </c:pt>
                <c:pt idx="112" formatCode="0.0%">
                  <c:v>0.75622915386903455</c:v>
                </c:pt>
                <c:pt idx="113" formatCode="0.0%">
                  <c:v>0.53356141124431367</c:v>
                </c:pt>
                <c:pt idx="114" formatCode="0.0%">
                  <c:v>0.56968986253619969</c:v>
                </c:pt>
                <c:pt idx="115" formatCode="0.0%">
                  <c:v>0</c:v>
                </c:pt>
                <c:pt idx="116" formatCode="0.0%">
                  <c:v>0</c:v>
                </c:pt>
                <c:pt idx="117" formatCode="0.0%">
                  <c:v>0.78949536112208007</c:v>
                </c:pt>
                <c:pt idx="118" formatCode="0.0%">
                  <c:v>0.64174494958099948</c:v>
                </c:pt>
                <c:pt idx="119" formatCode="0.0%">
                  <c:v>0.60155176682916034</c:v>
                </c:pt>
                <c:pt idx="120" formatCode="0.0%">
                  <c:v>0.61297063923605344</c:v>
                </c:pt>
                <c:pt idx="121" formatCode="0.0%">
                  <c:v>0.6306681442630826</c:v>
                </c:pt>
                <c:pt idx="122" formatCode="0.0%">
                  <c:v>0</c:v>
                </c:pt>
                <c:pt idx="123" formatCode="0.0%">
                  <c:v>0</c:v>
                </c:pt>
                <c:pt idx="124" formatCode="0.0%">
                  <c:v>0.63389302499628386</c:v>
                </c:pt>
                <c:pt idx="125" formatCode="0.0%">
                  <c:v>0.66343623882934522</c:v>
                </c:pt>
                <c:pt idx="126" formatCode="0.0%">
                  <c:v>0.67718402064080752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2B-4FB1-B733-2DFEA7F368F2}"/>
            </c:ext>
          </c:extLst>
        </c:ser>
        <c:ser>
          <c:idx val="0"/>
          <c:order val="2"/>
          <c:tx>
            <c:v>Control Digester THP VSR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'28DayFeed_7DayEff'!$A$6:$A$132</c:f>
              <c:numCache>
                <c:formatCode>m/d/yyyy</c:formatCode>
                <c:ptCount val="127"/>
                <c:pt idx="0">
                  <c:v>44251</c:v>
                </c:pt>
                <c:pt idx="1">
                  <c:v>44252</c:v>
                </c:pt>
                <c:pt idx="2">
                  <c:v>44253</c:v>
                </c:pt>
                <c:pt idx="3">
                  <c:v>44254</c:v>
                </c:pt>
                <c:pt idx="4">
                  <c:v>44255</c:v>
                </c:pt>
                <c:pt idx="5">
                  <c:v>44256</c:v>
                </c:pt>
                <c:pt idx="6">
                  <c:v>44257</c:v>
                </c:pt>
                <c:pt idx="7">
                  <c:v>44258</c:v>
                </c:pt>
                <c:pt idx="8">
                  <c:v>44259</c:v>
                </c:pt>
                <c:pt idx="9">
                  <c:v>44260</c:v>
                </c:pt>
                <c:pt idx="10">
                  <c:v>44261</c:v>
                </c:pt>
                <c:pt idx="11">
                  <c:v>44262</c:v>
                </c:pt>
                <c:pt idx="12">
                  <c:v>44263</c:v>
                </c:pt>
                <c:pt idx="13">
                  <c:v>44264</c:v>
                </c:pt>
                <c:pt idx="14">
                  <c:v>44265</c:v>
                </c:pt>
                <c:pt idx="15">
                  <c:v>44266</c:v>
                </c:pt>
                <c:pt idx="16">
                  <c:v>44267</c:v>
                </c:pt>
                <c:pt idx="17">
                  <c:v>44268</c:v>
                </c:pt>
                <c:pt idx="18">
                  <c:v>44269</c:v>
                </c:pt>
                <c:pt idx="19">
                  <c:v>44270</c:v>
                </c:pt>
                <c:pt idx="20">
                  <c:v>44271</c:v>
                </c:pt>
                <c:pt idx="21">
                  <c:v>44272</c:v>
                </c:pt>
                <c:pt idx="22">
                  <c:v>44273</c:v>
                </c:pt>
                <c:pt idx="23">
                  <c:v>44274</c:v>
                </c:pt>
                <c:pt idx="24">
                  <c:v>44275</c:v>
                </c:pt>
                <c:pt idx="25">
                  <c:v>44276</c:v>
                </c:pt>
                <c:pt idx="26">
                  <c:v>44277</c:v>
                </c:pt>
                <c:pt idx="27">
                  <c:v>44278</c:v>
                </c:pt>
                <c:pt idx="28">
                  <c:v>44279</c:v>
                </c:pt>
                <c:pt idx="29">
                  <c:v>44280</c:v>
                </c:pt>
                <c:pt idx="30">
                  <c:v>44281</c:v>
                </c:pt>
                <c:pt idx="31">
                  <c:v>44282</c:v>
                </c:pt>
                <c:pt idx="32">
                  <c:v>44283</c:v>
                </c:pt>
                <c:pt idx="33">
                  <c:v>44284</c:v>
                </c:pt>
                <c:pt idx="34">
                  <c:v>44285</c:v>
                </c:pt>
                <c:pt idx="35">
                  <c:v>44286</c:v>
                </c:pt>
                <c:pt idx="36">
                  <c:v>44287</c:v>
                </c:pt>
                <c:pt idx="37">
                  <c:v>44288</c:v>
                </c:pt>
                <c:pt idx="38">
                  <c:v>44289</c:v>
                </c:pt>
                <c:pt idx="39">
                  <c:v>44290</c:v>
                </c:pt>
                <c:pt idx="40">
                  <c:v>44291</c:v>
                </c:pt>
                <c:pt idx="41">
                  <c:v>44292</c:v>
                </c:pt>
                <c:pt idx="42">
                  <c:v>44293</c:v>
                </c:pt>
                <c:pt idx="43">
                  <c:v>44294</c:v>
                </c:pt>
                <c:pt idx="44">
                  <c:v>44295</c:v>
                </c:pt>
                <c:pt idx="45">
                  <c:v>44296</c:v>
                </c:pt>
                <c:pt idx="46">
                  <c:v>44297</c:v>
                </c:pt>
                <c:pt idx="47">
                  <c:v>44298</c:v>
                </c:pt>
                <c:pt idx="48">
                  <c:v>44299</c:v>
                </c:pt>
                <c:pt idx="49">
                  <c:v>44300</c:v>
                </c:pt>
                <c:pt idx="50">
                  <c:v>44301</c:v>
                </c:pt>
                <c:pt idx="51">
                  <c:v>44302</c:v>
                </c:pt>
                <c:pt idx="52">
                  <c:v>44303</c:v>
                </c:pt>
                <c:pt idx="53">
                  <c:v>44304</c:v>
                </c:pt>
                <c:pt idx="54">
                  <c:v>44305</c:v>
                </c:pt>
                <c:pt idx="55">
                  <c:v>44306</c:v>
                </c:pt>
                <c:pt idx="56">
                  <c:v>44307</c:v>
                </c:pt>
                <c:pt idx="57">
                  <c:v>44308</c:v>
                </c:pt>
                <c:pt idx="58">
                  <c:v>44309</c:v>
                </c:pt>
                <c:pt idx="59">
                  <c:v>44310</c:v>
                </c:pt>
                <c:pt idx="60">
                  <c:v>44311</c:v>
                </c:pt>
                <c:pt idx="61">
                  <c:v>44312</c:v>
                </c:pt>
                <c:pt idx="62">
                  <c:v>44313</c:v>
                </c:pt>
                <c:pt idx="63">
                  <c:v>44314</c:v>
                </c:pt>
                <c:pt idx="64">
                  <c:v>44315</c:v>
                </c:pt>
                <c:pt idx="65">
                  <c:v>44316</c:v>
                </c:pt>
                <c:pt idx="66">
                  <c:v>44317</c:v>
                </c:pt>
                <c:pt idx="67">
                  <c:v>44318</c:v>
                </c:pt>
                <c:pt idx="68">
                  <c:v>44319</c:v>
                </c:pt>
                <c:pt idx="69">
                  <c:v>44320</c:v>
                </c:pt>
                <c:pt idx="70">
                  <c:v>44321</c:v>
                </c:pt>
                <c:pt idx="71">
                  <c:v>44322</c:v>
                </c:pt>
                <c:pt idx="72">
                  <c:v>44323</c:v>
                </c:pt>
                <c:pt idx="73">
                  <c:v>44324</c:v>
                </c:pt>
                <c:pt idx="74">
                  <c:v>44325</c:v>
                </c:pt>
                <c:pt idx="75">
                  <c:v>44326</c:v>
                </c:pt>
                <c:pt idx="76">
                  <c:v>44327</c:v>
                </c:pt>
                <c:pt idx="77">
                  <c:v>44328</c:v>
                </c:pt>
                <c:pt idx="78">
                  <c:v>44329</c:v>
                </c:pt>
                <c:pt idx="79">
                  <c:v>44330</c:v>
                </c:pt>
                <c:pt idx="80">
                  <c:v>44331</c:v>
                </c:pt>
                <c:pt idx="81">
                  <c:v>44332</c:v>
                </c:pt>
                <c:pt idx="82">
                  <c:v>44333</c:v>
                </c:pt>
                <c:pt idx="83">
                  <c:v>44334</c:v>
                </c:pt>
                <c:pt idx="84">
                  <c:v>44335</c:v>
                </c:pt>
                <c:pt idx="85">
                  <c:v>44336</c:v>
                </c:pt>
                <c:pt idx="86">
                  <c:v>44337</c:v>
                </c:pt>
                <c:pt idx="87">
                  <c:v>44338</c:v>
                </c:pt>
                <c:pt idx="88">
                  <c:v>44339</c:v>
                </c:pt>
                <c:pt idx="89">
                  <c:v>44340</c:v>
                </c:pt>
                <c:pt idx="90">
                  <c:v>44341</c:v>
                </c:pt>
                <c:pt idx="91">
                  <c:v>44342</c:v>
                </c:pt>
                <c:pt idx="92">
                  <c:v>44343</c:v>
                </c:pt>
                <c:pt idx="93">
                  <c:v>44344</c:v>
                </c:pt>
                <c:pt idx="94">
                  <c:v>44345</c:v>
                </c:pt>
                <c:pt idx="95">
                  <c:v>44346</c:v>
                </c:pt>
                <c:pt idx="96">
                  <c:v>44347</c:v>
                </c:pt>
                <c:pt idx="97">
                  <c:v>44348</c:v>
                </c:pt>
                <c:pt idx="98">
                  <c:v>44349</c:v>
                </c:pt>
                <c:pt idx="99">
                  <c:v>44350</c:v>
                </c:pt>
                <c:pt idx="100">
                  <c:v>44351</c:v>
                </c:pt>
                <c:pt idx="101">
                  <c:v>44352</c:v>
                </c:pt>
                <c:pt idx="102">
                  <c:v>44353</c:v>
                </c:pt>
                <c:pt idx="103">
                  <c:v>44354</c:v>
                </c:pt>
                <c:pt idx="104">
                  <c:v>44355</c:v>
                </c:pt>
                <c:pt idx="105">
                  <c:v>44356</c:v>
                </c:pt>
                <c:pt idx="106">
                  <c:v>44357</c:v>
                </c:pt>
                <c:pt idx="107">
                  <c:v>44358</c:v>
                </c:pt>
                <c:pt idx="108">
                  <c:v>44359</c:v>
                </c:pt>
                <c:pt idx="109">
                  <c:v>44360</c:v>
                </c:pt>
                <c:pt idx="110">
                  <c:v>44361</c:v>
                </c:pt>
                <c:pt idx="111">
                  <c:v>44362</c:v>
                </c:pt>
                <c:pt idx="112">
                  <c:v>44363</c:v>
                </c:pt>
                <c:pt idx="113">
                  <c:v>44364</c:v>
                </c:pt>
                <c:pt idx="114">
                  <c:v>44365</c:v>
                </c:pt>
                <c:pt idx="115">
                  <c:v>44366</c:v>
                </c:pt>
                <c:pt idx="116">
                  <c:v>44367</c:v>
                </c:pt>
                <c:pt idx="117">
                  <c:v>44368</c:v>
                </c:pt>
                <c:pt idx="118">
                  <c:v>44369</c:v>
                </c:pt>
                <c:pt idx="119">
                  <c:v>44370</c:v>
                </c:pt>
                <c:pt idx="120">
                  <c:v>44371</c:v>
                </c:pt>
                <c:pt idx="121">
                  <c:v>44372</c:v>
                </c:pt>
                <c:pt idx="122">
                  <c:v>44373</c:v>
                </c:pt>
                <c:pt idx="123">
                  <c:v>44374</c:v>
                </c:pt>
                <c:pt idx="124">
                  <c:v>44375</c:v>
                </c:pt>
                <c:pt idx="125">
                  <c:v>44376</c:v>
                </c:pt>
                <c:pt idx="126">
                  <c:v>44377</c:v>
                </c:pt>
              </c:numCache>
            </c:numRef>
          </c:xVal>
          <c:yVal>
            <c:numRef>
              <c:f>'28DayFeed_7DayEff'!$CG$6:$CG$132</c:f>
              <c:numCache>
                <c:formatCode>General</c:formatCode>
                <c:ptCount val="127"/>
                <c:pt idx="29" formatCode="0.0%">
                  <c:v>0.58008850068055184</c:v>
                </c:pt>
                <c:pt idx="30" formatCode="0.0%">
                  <c:v>0.58485911860909312</c:v>
                </c:pt>
                <c:pt idx="31" formatCode="0.0%">
                  <c:v>0.58434389362678096</c:v>
                </c:pt>
                <c:pt idx="32" formatCode="0.0%">
                  <c:v>0.5834365018753962</c:v>
                </c:pt>
                <c:pt idx="33" formatCode="0.0%">
                  <c:v>0.66024472094146458</c:v>
                </c:pt>
                <c:pt idx="34" formatCode="0.0%">
                  <c:v>0.68961890292018824</c:v>
                </c:pt>
                <c:pt idx="35" formatCode="0.0%">
                  <c:v>0.68650371513781272</c:v>
                </c:pt>
                <c:pt idx="36" formatCode="0.0%">
                  <c:v>0.70405875420725406</c:v>
                </c:pt>
                <c:pt idx="37" formatCode="0.0%">
                  <c:v>0.68896835932526446</c:v>
                </c:pt>
                <c:pt idx="38" formatCode="0.0%">
                  <c:v>0.68737629544798273</c:v>
                </c:pt>
                <c:pt idx="39" formatCode="0.0%">
                  <c:v>0.68564436468461265</c:v>
                </c:pt>
                <c:pt idx="40" formatCode="0.0%">
                  <c:v>0.66021653212355824</c:v>
                </c:pt>
                <c:pt idx="41" formatCode="0.0%">
                  <c:v>0.65000043727343615</c:v>
                </c:pt>
                <c:pt idx="42" formatCode="0.0%">
                  <c:v>0.60972881333262152</c:v>
                </c:pt>
                <c:pt idx="43" formatCode="0.0%">
                  <c:v>0.48983110070054792</c:v>
                </c:pt>
                <c:pt idx="44" formatCode="0.0%">
                  <c:v>0.46760505544158232</c:v>
                </c:pt>
                <c:pt idx="45" formatCode="0.0%">
                  <c:v>0.46626647803155141</c:v>
                </c:pt>
                <c:pt idx="46" formatCode="0.0%">
                  <c:v>0.46486195052092666</c:v>
                </c:pt>
                <c:pt idx="47" formatCode="0.0%">
                  <c:v>0.43522060311630723</c:v>
                </c:pt>
                <c:pt idx="48" formatCode="0.0%">
                  <c:v>0.42385868718984704</c:v>
                </c:pt>
                <c:pt idx="49" formatCode="0.0%">
                  <c:v>0.36916675044385289</c:v>
                </c:pt>
                <c:pt idx="50" formatCode="0.0%">
                  <c:v>0.45191988604800193</c:v>
                </c:pt>
                <c:pt idx="51" formatCode="0.0%">
                  <c:v>0.47914658808444682</c:v>
                </c:pt>
                <c:pt idx="52" formatCode="0.0%">
                  <c:v>0.47867668846347705</c:v>
                </c:pt>
                <c:pt idx="53" formatCode="0.0%">
                  <c:v>0.47783854800951553</c:v>
                </c:pt>
                <c:pt idx="54" formatCode="0.0%">
                  <c:v>0.48835298205520006</c:v>
                </c:pt>
                <c:pt idx="55" formatCode="0.0%">
                  <c:v>0.48367706538439975</c:v>
                </c:pt>
                <c:pt idx="56" formatCode="0.0%">
                  <c:v>0.58809710570087681</c:v>
                </c:pt>
                <c:pt idx="57" formatCode="0.0%">
                  <c:v>0.61304987051960136</c:v>
                </c:pt>
                <c:pt idx="58" formatCode="0.0%">
                  <c:v>0.62859855976005496</c:v>
                </c:pt>
                <c:pt idx="59" formatCode="0.0%">
                  <c:v>0.62820990523594666</c:v>
                </c:pt>
                <c:pt idx="60" formatCode="0.0%">
                  <c:v>0.62774625223823299</c:v>
                </c:pt>
                <c:pt idx="61" formatCode="0.0%">
                  <c:v>0.57472273324594891</c:v>
                </c:pt>
                <c:pt idx="62" formatCode="0.0%">
                  <c:v>0.57926342789599294</c:v>
                </c:pt>
                <c:pt idx="63" formatCode="0.0%">
                  <c:v>0.52717991902393213</c:v>
                </c:pt>
                <c:pt idx="64" formatCode="0.0%">
                  <c:v>0.5217193576871817</c:v>
                </c:pt>
                <c:pt idx="65" formatCode="0.0%">
                  <c:v>0.52002965367494702</c:v>
                </c:pt>
                <c:pt idx="66" formatCode="0.0%">
                  <c:v>0.51992343728876145</c:v>
                </c:pt>
                <c:pt idx="67" formatCode="0.0%">
                  <c:v>0.519765622440574</c:v>
                </c:pt>
                <c:pt idx="68" formatCode="0.0%">
                  <c:v>0.54668102569895205</c:v>
                </c:pt>
                <c:pt idx="69" formatCode="0.0%">
                  <c:v>0.54647996515913189</c:v>
                </c:pt>
                <c:pt idx="70" formatCode="0.0%">
                  <c:v>0.58105441397406909</c:v>
                </c:pt>
                <c:pt idx="71" formatCode="0.0%">
                  <c:v>0.58097776951094249</c:v>
                </c:pt>
                <c:pt idx="72" formatCode="0.0%">
                  <c:v>0.62365705910892633</c:v>
                </c:pt>
                <c:pt idx="73" formatCode="0.0%">
                  <c:v>0.62341310116665749</c:v>
                </c:pt>
                <c:pt idx="74" formatCode="0.0%">
                  <c:v>0.6233837616724156</c:v>
                </c:pt>
                <c:pt idx="75" formatCode="0.0%">
                  <c:v>0.65460807379187957</c:v>
                </c:pt>
                <c:pt idx="76" formatCode="0.0%">
                  <c:v>0.65406876374940193</c:v>
                </c:pt>
                <c:pt idx="77" formatCode="0.0%">
                  <c:v>0.65768111733496615</c:v>
                </c:pt>
                <c:pt idx="78" formatCode="0.0%">
                  <c:v>0.65699460749212013</c:v>
                </c:pt>
                <c:pt idx="79" formatCode="0.0%">
                  <c:v>0.64750605678128048</c:v>
                </c:pt>
                <c:pt idx="80" formatCode="0.0%">
                  <c:v>0.64709922250700458</c:v>
                </c:pt>
                <c:pt idx="81" formatCode="0.0%">
                  <c:v>0.64659378667147971</c:v>
                </c:pt>
                <c:pt idx="82" formatCode="0.0%">
                  <c:v>0.62521397391239175</c:v>
                </c:pt>
                <c:pt idx="83" formatCode="0.0%">
                  <c:v>0.62452265198765111</c:v>
                </c:pt>
                <c:pt idx="84" formatCode="0.0%">
                  <c:v>0.63980128926499646</c:v>
                </c:pt>
                <c:pt idx="85" formatCode="0.0%">
                  <c:v>0.69449310633182271</c:v>
                </c:pt>
                <c:pt idx="86" formatCode="0.0%">
                  <c:v>0.6647745595402581</c:v>
                </c:pt>
                <c:pt idx="87" formatCode="0.0%">
                  <c:v>0.64166467594683618</c:v>
                </c:pt>
                <c:pt idx="88" formatCode="0.0%">
                  <c:v>0.6224570965187316</c:v>
                </c:pt>
                <c:pt idx="89" formatCode="0.0%">
                  <c:v>0.62599420966775665</c:v>
                </c:pt>
                <c:pt idx="90" formatCode="0.0%">
                  <c:v>0.59856634827815958</c:v>
                </c:pt>
                <c:pt idx="91" formatCode="0.0%">
                  <c:v>0.57586282181610737</c:v>
                </c:pt>
                <c:pt idx="92" formatCode="0.0%">
                  <c:v>0.57162205175107295</c:v>
                </c:pt>
                <c:pt idx="93" formatCode="0.0%">
                  <c:v>0.57832765768198569</c:v>
                </c:pt>
                <c:pt idx="94" formatCode="0.0%">
                  <c:v>0.56495073763609405</c:v>
                </c:pt>
                <c:pt idx="95" formatCode="0.0%">
                  <c:v>0.55376386151410106</c:v>
                </c:pt>
                <c:pt idx="96" formatCode="0.0%">
                  <c:v>0.57491467566155308</c:v>
                </c:pt>
                <c:pt idx="97" formatCode="0.0%">
                  <c:v>0.58486464789105086</c:v>
                </c:pt>
                <c:pt idx="98" formatCode="0.0%">
                  <c:v>0.58386669240844602</c:v>
                </c:pt>
                <c:pt idx="99" formatCode="0.0%">
                  <c:v>0.58443035416132505</c:v>
                </c:pt>
                <c:pt idx="100" formatCode="0.0%">
                  <c:v>0.57959117215532485</c:v>
                </c:pt>
                <c:pt idx="101" formatCode="0.0%">
                  <c:v>0.57192248688498881</c:v>
                </c:pt>
                <c:pt idx="102" formatCode="0.0%">
                  <c:v>0.56553909855528173</c:v>
                </c:pt>
                <c:pt idx="103" formatCode="0.0%">
                  <c:v>0.5697999119635192</c:v>
                </c:pt>
                <c:pt idx="104" formatCode="0.0%">
                  <c:v>0.56716488150990008</c:v>
                </c:pt>
                <c:pt idx="105" formatCode="0.0%">
                  <c:v>0.56433744437321787</c:v>
                </c:pt>
                <c:pt idx="106" formatCode="0.0%">
                  <c:v>0.56459946473979283</c:v>
                </c:pt>
                <c:pt idx="107" formatCode="0.0%">
                  <c:v>0.57299536693117392</c:v>
                </c:pt>
                <c:pt idx="108" formatCode="0.0%">
                  <c:v>0.56838955472852237</c:v>
                </c:pt>
                <c:pt idx="109" formatCode="0.0%">
                  <c:v>0.56461931951260402</c:v>
                </c:pt>
                <c:pt idx="110" formatCode="0.0%">
                  <c:v>0.57078212939977568</c:v>
                </c:pt>
                <c:pt idx="111" formatCode="0.0%">
                  <c:v>0.57177469764631128</c:v>
                </c:pt>
                <c:pt idx="112" formatCode="0.0%">
                  <c:v>0.58613713780722165</c:v>
                </c:pt>
                <c:pt idx="113" formatCode="0.0%">
                  <c:v>0.58120306829240287</c:v>
                </c:pt>
                <c:pt idx="114" formatCode="0.0%">
                  <c:v>0.59446445233261413</c:v>
                </c:pt>
                <c:pt idx="115" formatCode="0.0%">
                  <c:v>0.59134824652974538</c:v>
                </c:pt>
                <c:pt idx="116" formatCode="0.0%">
                  <c:v>0.58875686350681811</c:v>
                </c:pt>
                <c:pt idx="117" formatCode="0.0%">
                  <c:v>0.59229720708988431</c:v>
                </c:pt>
                <c:pt idx="118" formatCode="0.0%">
                  <c:v>0.60105145286799322</c:v>
                </c:pt>
                <c:pt idx="119" formatCode="0.0%">
                  <c:v>0.58412951070085384</c:v>
                </c:pt>
                <c:pt idx="120" formatCode="0.0%">
                  <c:v>0.58624537307704216</c:v>
                </c:pt>
                <c:pt idx="121" formatCode="0.0%">
                  <c:v>0.59317325957938938</c:v>
                </c:pt>
                <c:pt idx="122" formatCode="0.0%">
                  <c:v>0.5914141294365437</c:v>
                </c:pt>
                <c:pt idx="123" formatCode="0.0%">
                  <c:v>0.58993928803946216</c:v>
                </c:pt>
                <c:pt idx="124" formatCode="0.0%">
                  <c:v>0.58042878246130336</c:v>
                </c:pt>
                <c:pt idx="125" formatCode="0.0%">
                  <c:v>0.57025843159231426</c:v>
                </c:pt>
                <c:pt idx="126" formatCode="0.0%">
                  <c:v>0.62846674680789816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B2B-4FB1-B733-2DFEA7F368F2}"/>
            </c:ext>
          </c:extLst>
        </c:ser>
        <c:ser>
          <c:idx val="3"/>
          <c:order val="3"/>
          <c:tx>
            <c:v>Control Digester Daily THP VSR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'VSR - Daily New'!$AO$6:$AO$132</c:f>
              <c:numCache>
                <c:formatCode>m/d/yyyy</c:formatCode>
                <c:ptCount val="127"/>
                <c:pt idx="0">
                  <c:v>44251</c:v>
                </c:pt>
                <c:pt idx="1">
                  <c:v>44252</c:v>
                </c:pt>
                <c:pt idx="2">
                  <c:v>44253</c:v>
                </c:pt>
                <c:pt idx="3">
                  <c:v>44254</c:v>
                </c:pt>
                <c:pt idx="4">
                  <c:v>44255</c:v>
                </c:pt>
                <c:pt idx="5">
                  <c:v>44256</c:v>
                </c:pt>
                <c:pt idx="6">
                  <c:v>44257</c:v>
                </c:pt>
                <c:pt idx="7">
                  <c:v>44258</c:v>
                </c:pt>
                <c:pt idx="8">
                  <c:v>44259</c:v>
                </c:pt>
                <c:pt idx="9">
                  <c:v>44260</c:v>
                </c:pt>
                <c:pt idx="10">
                  <c:v>44261</c:v>
                </c:pt>
                <c:pt idx="11">
                  <c:v>44262</c:v>
                </c:pt>
                <c:pt idx="12">
                  <c:v>44263</c:v>
                </c:pt>
                <c:pt idx="13">
                  <c:v>44264</c:v>
                </c:pt>
                <c:pt idx="14">
                  <c:v>44265</c:v>
                </c:pt>
                <c:pt idx="15">
                  <c:v>44266</c:v>
                </c:pt>
                <c:pt idx="16">
                  <c:v>44267</c:v>
                </c:pt>
                <c:pt idx="17">
                  <c:v>44268</c:v>
                </c:pt>
                <c:pt idx="18">
                  <c:v>44269</c:v>
                </c:pt>
                <c:pt idx="19">
                  <c:v>44270</c:v>
                </c:pt>
                <c:pt idx="20">
                  <c:v>44271</c:v>
                </c:pt>
                <c:pt idx="21">
                  <c:v>44272</c:v>
                </c:pt>
                <c:pt idx="22">
                  <c:v>44273</c:v>
                </c:pt>
                <c:pt idx="23">
                  <c:v>44274</c:v>
                </c:pt>
                <c:pt idx="24">
                  <c:v>44275</c:v>
                </c:pt>
                <c:pt idx="25">
                  <c:v>44276</c:v>
                </c:pt>
                <c:pt idx="26">
                  <c:v>44277</c:v>
                </c:pt>
                <c:pt idx="27">
                  <c:v>44278</c:v>
                </c:pt>
                <c:pt idx="28">
                  <c:v>44279</c:v>
                </c:pt>
                <c:pt idx="29">
                  <c:v>44280</c:v>
                </c:pt>
                <c:pt idx="30">
                  <c:v>44281</c:v>
                </c:pt>
                <c:pt idx="31">
                  <c:v>44282</c:v>
                </c:pt>
                <c:pt idx="32">
                  <c:v>44283</c:v>
                </c:pt>
                <c:pt idx="33">
                  <c:v>44284</c:v>
                </c:pt>
                <c:pt idx="34">
                  <c:v>44285</c:v>
                </c:pt>
                <c:pt idx="35">
                  <c:v>44286</c:v>
                </c:pt>
                <c:pt idx="36">
                  <c:v>44287</c:v>
                </c:pt>
                <c:pt idx="37">
                  <c:v>44288</c:v>
                </c:pt>
                <c:pt idx="38">
                  <c:v>44289</c:v>
                </c:pt>
                <c:pt idx="39">
                  <c:v>44290</c:v>
                </c:pt>
                <c:pt idx="40">
                  <c:v>44291</c:v>
                </c:pt>
                <c:pt idx="41">
                  <c:v>44292</c:v>
                </c:pt>
                <c:pt idx="42">
                  <c:v>44293</c:v>
                </c:pt>
                <c:pt idx="43">
                  <c:v>44294</c:v>
                </c:pt>
                <c:pt idx="44">
                  <c:v>44295</c:v>
                </c:pt>
                <c:pt idx="45">
                  <c:v>44296</c:v>
                </c:pt>
                <c:pt idx="46">
                  <c:v>44297</c:v>
                </c:pt>
                <c:pt idx="47">
                  <c:v>44298</c:v>
                </c:pt>
                <c:pt idx="48">
                  <c:v>44299</c:v>
                </c:pt>
                <c:pt idx="49">
                  <c:v>44300</c:v>
                </c:pt>
                <c:pt idx="50">
                  <c:v>44301</c:v>
                </c:pt>
                <c:pt idx="51">
                  <c:v>44302</c:v>
                </c:pt>
                <c:pt idx="52">
                  <c:v>44303</c:v>
                </c:pt>
                <c:pt idx="53">
                  <c:v>44304</c:v>
                </c:pt>
                <c:pt idx="54">
                  <c:v>44305</c:v>
                </c:pt>
                <c:pt idx="55">
                  <c:v>44306</c:v>
                </c:pt>
                <c:pt idx="56">
                  <c:v>44307</c:v>
                </c:pt>
                <c:pt idx="57">
                  <c:v>44308</c:v>
                </c:pt>
                <c:pt idx="58">
                  <c:v>44309</c:v>
                </c:pt>
                <c:pt idx="59">
                  <c:v>44310</c:v>
                </c:pt>
                <c:pt idx="60">
                  <c:v>44311</c:v>
                </c:pt>
                <c:pt idx="61">
                  <c:v>44312</c:v>
                </c:pt>
                <c:pt idx="62">
                  <c:v>44313</c:v>
                </c:pt>
                <c:pt idx="63">
                  <c:v>44314</c:v>
                </c:pt>
                <c:pt idx="64">
                  <c:v>44315</c:v>
                </c:pt>
                <c:pt idx="65">
                  <c:v>44316</c:v>
                </c:pt>
                <c:pt idx="66">
                  <c:v>44317</c:v>
                </c:pt>
                <c:pt idx="67">
                  <c:v>44318</c:v>
                </c:pt>
                <c:pt idx="68">
                  <c:v>44319</c:v>
                </c:pt>
                <c:pt idx="69">
                  <c:v>44320</c:v>
                </c:pt>
                <c:pt idx="70">
                  <c:v>44321</c:v>
                </c:pt>
                <c:pt idx="71">
                  <c:v>44322</c:v>
                </c:pt>
                <c:pt idx="72">
                  <c:v>44323</c:v>
                </c:pt>
                <c:pt idx="73">
                  <c:v>44324</c:v>
                </c:pt>
                <c:pt idx="74">
                  <c:v>44325</c:v>
                </c:pt>
                <c:pt idx="75">
                  <c:v>44326</c:v>
                </c:pt>
                <c:pt idx="76">
                  <c:v>44327</c:v>
                </c:pt>
                <c:pt idx="77">
                  <c:v>44328</c:v>
                </c:pt>
                <c:pt idx="78">
                  <c:v>44329</c:v>
                </c:pt>
                <c:pt idx="79">
                  <c:v>44330</c:v>
                </c:pt>
                <c:pt idx="80">
                  <c:v>44331</c:v>
                </c:pt>
                <c:pt idx="81">
                  <c:v>44332</c:v>
                </c:pt>
                <c:pt idx="82">
                  <c:v>44333</c:v>
                </c:pt>
                <c:pt idx="83">
                  <c:v>44334</c:v>
                </c:pt>
                <c:pt idx="84">
                  <c:v>44335</c:v>
                </c:pt>
                <c:pt idx="85">
                  <c:v>44336</c:v>
                </c:pt>
                <c:pt idx="86">
                  <c:v>44337</c:v>
                </c:pt>
                <c:pt idx="87">
                  <c:v>44338</c:v>
                </c:pt>
                <c:pt idx="88">
                  <c:v>44339</c:v>
                </c:pt>
                <c:pt idx="89">
                  <c:v>44340</c:v>
                </c:pt>
                <c:pt idx="90">
                  <c:v>44341</c:v>
                </c:pt>
                <c:pt idx="91">
                  <c:v>44342</c:v>
                </c:pt>
                <c:pt idx="92">
                  <c:v>44343</c:v>
                </c:pt>
                <c:pt idx="93">
                  <c:v>44344</c:v>
                </c:pt>
                <c:pt idx="94">
                  <c:v>44345</c:v>
                </c:pt>
                <c:pt idx="95">
                  <c:v>44346</c:v>
                </c:pt>
                <c:pt idx="96">
                  <c:v>44347</c:v>
                </c:pt>
                <c:pt idx="97">
                  <c:v>44348</c:v>
                </c:pt>
                <c:pt idx="98">
                  <c:v>44349</c:v>
                </c:pt>
                <c:pt idx="99">
                  <c:v>44350</c:v>
                </c:pt>
                <c:pt idx="100">
                  <c:v>44351</c:v>
                </c:pt>
                <c:pt idx="101">
                  <c:v>44352</c:v>
                </c:pt>
                <c:pt idx="102">
                  <c:v>44353</c:v>
                </c:pt>
                <c:pt idx="103">
                  <c:v>44354</c:v>
                </c:pt>
                <c:pt idx="104">
                  <c:v>44355</c:v>
                </c:pt>
                <c:pt idx="105">
                  <c:v>44356</c:v>
                </c:pt>
                <c:pt idx="106">
                  <c:v>44357</c:v>
                </c:pt>
                <c:pt idx="107">
                  <c:v>44358</c:v>
                </c:pt>
                <c:pt idx="108">
                  <c:v>44359</c:v>
                </c:pt>
                <c:pt idx="109">
                  <c:v>44360</c:v>
                </c:pt>
                <c:pt idx="110">
                  <c:v>44361</c:v>
                </c:pt>
                <c:pt idx="111">
                  <c:v>44362</c:v>
                </c:pt>
                <c:pt idx="112">
                  <c:v>44363</c:v>
                </c:pt>
                <c:pt idx="113">
                  <c:v>44364</c:v>
                </c:pt>
                <c:pt idx="114">
                  <c:v>44365</c:v>
                </c:pt>
                <c:pt idx="115">
                  <c:v>44366</c:v>
                </c:pt>
                <c:pt idx="116">
                  <c:v>44367</c:v>
                </c:pt>
                <c:pt idx="117">
                  <c:v>44368</c:v>
                </c:pt>
                <c:pt idx="118">
                  <c:v>44369</c:v>
                </c:pt>
                <c:pt idx="119">
                  <c:v>44370</c:v>
                </c:pt>
                <c:pt idx="120">
                  <c:v>44371</c:v>
                </c:pt>
                <c:pt idx="121">
                  <c:v>44372</c:v>
                </c:pt>
                <c:pt idx="122">
                  <c:v>44373</c:v>
                </c:pt>
                <c:pt idx="123">
                  <c:v>44374</c:v>
                </c:pt>
                <c:pt idx="124">
                  <c:v>44375</c:v>
                </c:pt>
                <c:pt idx="125">
                  <c:v>44376</c:v>
                </c:pt>
                <c:pt idx="126">
                  <c:v>44377</c:v>
                </c:pt>
              </c:numCache>
            </c:numRef>
          </c:xVal>
          <c:yVal>
            <c:numRef>
              <c:f>'VSR - Daily New'!$CG$6:$CG$132</c:f>
              <c:numCache>
                <c:formatCode>General</c:formatCode>
                <c:ptCount val="127"/>
                <c:pt idx="27" formatCode="0.0%">
                  <c:v>0</c:v>
                </c:pt>
                <c:pt idx="28" formatCode="0.0%">
                  <c:v>0</c:v>
                </c:pt>
                <c:pt idx="29" formatCode="0.0%">
                  <c:v>0.55638690139913849</c:v>
                </c:pt>
                <c:pt idx="30" formatCode="0.0%">
                  <c:v>0.67773776090744853</c:v>
                </c:pt>
                <c:pt idx="31" formatCode="0.0%">
                  <c:v>0</c:v>
                </c:pt>
                <c:pt idx="32" formatCode="0.0%">
                  <c:v>0</c:v>
                </c:pt>
                <c:pt idx="33" formatCode="0.0%">
                  <c:v>0.79645908585879766</c:v>
                </c:pt>
                <c:pt idx="34" formatCode="0.0%">
                  <c:v>0.73379805978908808</c:v>
                </c:pt>
                <c:pt idx="35" formatCode="0.0%">
                  <c:v>0.66209332427468937</c:v>
                </c:pt>
                <c:pt idx="36" formatCode="0.0%">
                  <c:v>0.65393791751458397</c:v>
                </c:pt>
                <c:pt idx="37" formatCode="0.0%">
                  <c:v>0.64259091966084847</c:v>
                </c:pt>
                <c:pt idx="38" formatCode="0.0%">
                  <c:v>0</c:v>
                </c:pt>
                <c:pt idx="39" formatCode="0.0%">
                  <c:v>0</c:v>
                </c:pt>
                <c:pt idx="40" formatCode="0.0%">
                  <c:v>0.65988090120544229</c:v>
                </c:pt>
                <c:pt idx="41" formatCode="0.0%">
                  <c:v>0.6669298323473466</c:v>
                </c:pt>
                <c:pt idx="42" formatCode="0.0%">
                  <c:v>0.61714237761804103</c:v>
                </c:pt>
                <c:pt idx="43" formatCode="0.0%">
                  <c:v>-5.7349833320158222E-2</c:v>
                </c:pt>
                <c:pt idx="44" formatCode="0.0%">
                  <c:v>0.51631499366086375</c:v>
                </c:pt>
                <c:pt idx="45" formatCode="0.0%">
                  <c:v>0</c:v>
                </c:pt>
                <c:pt idx="46" formatCode="0.0%">
                  <c:v>0</c:v>
                </c:pt>
                <c:pt idx="47" formatCode="0.0%">
                  <c:v>0.55869566134948789</c:v>
                </c:pt>
                <c:pt idx="48" formatCode="0.0%">
                  <c:v>0.54380491984536239</c:v>
                </c:pt>
                <c:pt idx="49" formatCode="0.0%">
                  <c:v>0.44555285670182238</c:v>
                </c:pt>
                <c:pt idx="50" formatCode="0.0%">
                  <c:v>0.3627534915842785</c:v>
                </c:pt>
                <c:pt idx="51" formatCode="0.0%">
                  <c:v>0.48689586041246991</c:v>
                </c:pt>
                <c:pt idx="52" formatCode="0.0%">
                  <c:v>0</c:v>
                </c:pt>
                <c:pt idx="53" formatCode="0.0%">
                  <c:v>0</c:v>
                </c:pt>
                <c:pt idx="54" formatCode="0.0%">
                  <c:v>0.49551035215305916</c:v>
                </c:pt>
                <c:pt idx="55" formatCode="0.0%">
                  <c:v>0.53940560454865949</c:v>
                </c:pt>
                <c:pt idx="56" formatCode="0.0%">
                  <c:v>0.81928964352145905</c:v>
                </c:pt>
                <c:pt idx="57" formatCode="0.0%">
                  <c:v>0.55503743625937518</c:v>
                </c:pt>
                <c:pt idx="58" formatCode="0.0%">
                  <c:v>0.55745709606477989</c:v>
                </c:pt>
                <c:pt idx="59" formatCode="0.0%">
                  <c:v>0</c:v>
                </c:pt>
                <c:pt idx="60" formatCode="0.0%">
                  <c:v>0</c:v>
                </c:pt>
                <c:pt idx="61" formatCode="0.0%">
                  <c:v>0.51165640053606665</c:v>
                </c:pt>
                <c:pt idx="62" formatCode="0.0%">
                  <c:v>0</c:v>
                </c:pt>
                <c:pt idx="63" formatCode="0.0%">
                  <c:v>0.51015195126030777</c:v>
                </c:pt>
                <c:pt idx="64" formatCode="0.0%">
                  <c:v>0</c:v>
                </c:pt>
                <c:pt idx="65" formatCode="0.0%">
                  <c:v>0.53435497104277396</c:v>
                </c:pt>
                <c:pt idx="66" formatCode="0.0%">
                  <c:v>0</c:v>
                </c:pt>
                <c:pt idx="67" formatCode="0.0%">
                  <c:v>0</c:v>
                </c:pt>
                <c:pt idx="68" formatCode="0.0%">
                  <c:v>0.61092349974397564</c:v>
                </c:pt>
                <c:pt idx="69" formatCode="0.0%">
                  <c:v>0</c:v>
                </c:pt>
                <c:pt idx="70" formatCode="0.0%">
                  <c:v>0.59354216389148062</c:v>
                </c:pt>
                <c:pt idx="71" formatCode="0.0%">
                  <c:v>0</c:v>
                </c:pt>
                <c:pt idx="72" formatCode="0.0%">
                  <c:v>0.66922941416796899</c:v>
                </c:pt>
                <c:pt idx="73" formatCode="0.0%">
                  <c:v>0</c:v>
                </c:pt>
                <c:pt idx="74" formatCode="0.0%">
                  <c:v>0</c:v>
                </c:pt>
                <c:pt idx="75" formatCode="0.0%">
                  <c:v>0.67820250814601857</c:v>
                </c:pt>
                <c:pt idx="76" formatCode="0.0%">
                  <c:v>0</c:v>
                </c:pt>
                <c:pt idx="77" formatCode="0.0%">
                  <c:v>0.62845712006838328</c:v>
                </c:pt>
                <c:pt idx="78" formatCode="0.0%">
                  <c:v>0</c:v>
                </c:pt>
                <c:pt idx="79" formatCode="0.0%">
                  <c:v>0.61725190970582955</c:v>
                </c:pt>
                <c:pt idx="80" formatCode="0.0%">
                  <c:v>0</c:v>
                </c:pt>
                <c:pt idx="81" formatCode="0.0%">
                  <c:v>0</c:v>
                </c:pt>
                <c:pt idx="82" formatCode="0.0%">
                  <c:v>0.62238992517056679</c:v>
                </c:pt>
                <c:pt idx="83" formatCode="0.0%">
                  <c:v>0</c:v>
                </c:pt>
                <c:pt idx="84" formatCode="0.0%">
                  <c:v>0.75106123918187284</c:v>
                </c:pt>
                <c:pt idx="85" formatCode="0.0%">
                  <c:v>0.65139169315849221</c:v>
                </c:pt>
                <c:pt idx="86" formatCode="0.0%">
                  <c:v>0.61448270549160888</c:v>
                </c:pt>
                <c:pt idx="87" formatCode="0.0%">
                  <c:v>0</c:v>
                </c:pt>
                <c:pt idx="88" formatCode="0.0%">
                  <c:v>0</c:v>
                </c:pt>
                <c:pt idx="89" formatCode="0.0%">
                  <c:v>0.62002995872506983</c:v>
                </c:pt>
                <c:pt idx="90" formatCode="0.0%">
                  <c:v>0.54663465693316293</c:v>
                </c:pt>
                <c:pt idx="91" formatCode="0.0%">
                  <c:v>0.57447101295034453</c:v>
                </c:pt>
                <c:pt idx="92" formatCode="0.0%">
                  <c:v>0.60343964449216725</c:v>
                </c:pt>
                <c:pt idx="93" formatCode="0.0%">
                  <c:v>0.61724842937665347</c:v>
                </c:pt>
                <c:pt idx="94" formatCode="0.0%">
                  <c:v>0</c:v>
                </c:pt>
                <c:pt idx="95" formatCode="0.0%">
                  <c:v>0</c:v>
                </c:pt>
                <c:pt idx="96" formatCode="0.0%">
                  <c:v>0.64346025839478449</c:v>
                </c:pt>
                <c:pt idx="97" formatCode="0.0%">
                  <c:v>0.58069157187811427</c:v>
                </c:pt>
                <c:pt idx="98" formatCode="0.0%">
                  <c:v>0.54804701426435365</c:v>
                </c:pt>
                <c:pt idx="99" formatCode="0.0%">
                  <c:v>0.59142252382070981</c:v>
                </c:pt>
                <c:pt idx="100" formatCode="0.0%">
                  <c:v>0.57479303116656966</c:v>
                </c:pt>
                <c:pt idx="101" formatCode="0.0%">
                  <c:v>0</c:v>
                </c:pt>
                <c:pt idx="102" formatCode="0.0%">
                  <c:v>0</c:v>
                </c:pt>
                <c:pt idx="103" formatCode="0.0%">
                  <c:v>0.61622168352561235</c:v>
                </c:pt>
                <c:pt idx="104" formatCode="0.0%">
                  <c:v>0.55728240540086182</c:v>
                </c:pt>
                <c:pt idx="105" formatCode="0.0%">
                  <c:v>0.52408163524721119</c:v>
                </c:pt>
                <c:pt idx="106" formatCode="0.0%">
                  <c:v>0.58420154310327355</c:v>
                </c:pt>
                <c:pt idx="107" formatCode="0.0%">
                  <c:v>0.60709251998645308</c:v>
                </c:pt>
                <c:pt idx="108" formatCode="0.0%">
                  <c:v>0</c:v>
                </c:pt>
                <c:pt idx="109" formatCode="0.0%">
                  <c:v>0</c:v>
                </c:pt>
                <c:pt idx="110" formatCode="0.0%">
                  <c:v>0.58765541043602609</c:v>
                </c:pt>
                <c:pt idx="111" formatCode="0.0%">
                  <c:v>0.55949351014334758</c:v>
                </c:pt>
                <c:pt idx="112" formatCode="0.0%">
                  <c:v>0.65976863589206769</c:v>
                </c:pt>
                <c:pt idx="113" formatCode="0.0%">
                  <c:v>0.54575540401128553</c:v>
                </c:pt>
                <c:pt idx="114" formatCode="0.0%">
                  <c:v>0.56986898051578039</c:v>
                </c:pt>
                <c:pt idx="115" formatCode="0.0%">
                  <c:v>0</c:v>
                </c:pt>
                <c:pt idx="116" formatCode="0.0%">
                  <c:v>0</c:v>
                </c:pt>
                <c:pt idx="117" formatCode="0.0%">
                  <c:v>0.6250432213770829</c:v>
                </c:pt>
                <c:pt idx="118" formatCode="0.0%">
                  <c:v>0.60438612797629709</c:v>
                </c:pt>
                <c:pt idx="119" formatCode="0.0%">
                  <c:v>0.5392062057970286</c:v>
                </c:pt>
                <c:pt idx="120" formatCode="0.0%">
                  <c:v>0.58138252626903664</c:v>
                </c:pt>
                <c:pt idx="121" formatCode="0.0%">
                  <c:v>0.55334036065875902</c:v>
                </c:pt>
                <c:pt idx="122" formatCode="0.0%">
                  <c:v>0</c:v>
                </c:pt>
                <c:pt idx="123" formatCode="0.0%">
                  <c:v>0</c:v>
                </c:pt>
                <c:pt idx="124" formatCode="0.0%">
                  <c:v>0.57741934411287954</c:v>
                </c:pt>
                <c:pt idx="125" formatCode="0.0%">
                  <c:v>0.57638720879821392</c:v>
                </c:pt>
                <c:pt idx="126" formatCode="0.0%">
                  <c:v>0.61557135215278858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B2B-4FB1-B733-2DFEA7F368F2}"/>
            </c:ext>
          </c:extLst>
        </c:ser>
        <c:ser>
          <c:idx val="1"/>
          <c:order val="4"/>
          <c:tx>
            <c:v>CR WRRF Digester THP VSR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'VSR - Old'!$A$6:$A$132</c:f>
              <c:numCache>
                <c:formatCode>m/d/yyyy</c:formatCode>
                <c:ptCount val="127"/>
                <c:pt idx="0">
                  <c:v>44251</c:v>
                </c:pt>
                <c:pt idx="1">
                  <c:v>44252</c:v>
                </c:pt>
                <c:pt idx="2">
                  <c:v>44253</c:v>
                </c:pt>
                <c:pt idx="3">
                  <c:v>44254</c:v>
                </c:pt>
                <c:pt idx="4">
                  <c:v>44255</c:v>
                </c:pt>
                <c:pt idx="5">
                  <c:v>44256</c:v>
                </c:pt>
                <c:pt idx="6">
                  <c:v>44257</c:v>
                </c:pt>
                <c:pt idx="7">
                  <c:v>44258</c:v>
                </c:pt>
                <c:pt idx="8">
                  <c:v>44259</c:v>
                </c:pt>
                <c:pt idx="9">
                  <c:v>44260</c:v>
                </c:pt>
                <c:pt idx="10">
                  <c:v>44261</c:v>
                </c:pt>
                <c:pt idx="11">
                  <c:v>44262</c:v>
                </c:pt>
                <c:pt idx="12">
                  <c:v>44263</c:v>
                </c:pt>
                <c:pt idx="13">
                  <c:v>44264</c:v>
                </c:pt>
                <c:pt idx="14">
                  <c:v>44265</c:v>
                </c:pt>
                <c:pt idx="15">
                  <c:v>44266</c:v>
                </c:pt>
                <c:pt idx="16">
                  <c:v>44267</c:v>
                </c:pt>
                <c:pt idx="17">
                  <c:v>44268</c:v>
                </c:pt>
                <c:pt idx="18">
                  <c:v>44269</c:v>
                </c:pt>
                <c:pt idx="19">
                  <c:v>44270</c:v>
                </c:pt>
                <c:pt idx="20">
                  <c:v>44271</c:v>
                </c:pt>
                <c:pt idx="21">
                  <c:v>44272</c:v>
                </c:pt>
                <c:pt idx="22">
                  <c:v>44273</c:v>
                </c:pt>
                <c:pt idx="23">
                  <c:v>44274</c:v>
                </c:pt>
                <c:pt idx="24">
                  <c:v>44275</c:v>
                </c:pt>
                <c:pt idx="25">
                  <c:v>44276</c:v>
                </c:pt>
                <c:pt idx="26">
                  <c:v>44277</c:v>
                </c:pt>
                <c:pt idx="27">
                  <c:v>44278</c:v>
                </c:pt>
                <c:pt idx="28">
                  <c:v>44279</c:v>
                </c:pt>
                <c:pt idx="29">
                  <c:v>44280</c:v>
                </c:pt>
                <c:pt idx="30">
                  <c:v>44281</c:v>
                </c:pt>
                <c:pt idx="31">
                  <c:v>44282</c:v>
                </c:pt>
                <c:pt idx="32">
                  <c:v>44283</c:v>
                </c:pt>
                <c:pt idx="33">
                  <c:v>44284</c:v>
                </c:pt>
                <c:pt idx="34">
                  <c:v>44285</c:v>
                </c:pt>
                <c:pt idx="35">
                  <c:v>44286</c:v>
                </c:pt>
                <c:pt idx="36">
                  <c:v>44287</c:v>
                </c:pt>
                <c:pt idx="37">
                  <c:v>44288</c:v>
                </c:pt>
                <c:pt idx="38">
                  <c:v>44289</c:v>
                </c:pt>
                <c:pt idx="39">
                  <c:v>44290</c:v>
                </c:pt>
                <c:pt idx="40">
                  <c:v>44291</c:v>
                </c:pt>
                <c:pt idx="41">
                  <c:v>44292</c:v>
                </c:pt>
                <c:pt idx="42">
                  <c:v>44293</c:v>
                </c:pt>
                <c:pt idx="43">
                  <c:v>44294</c:v>
                </c:pt>
                <c:pt idx="44">
                  <c:v>44295</c:v>
                </c:pt>
                <c:pt idx="45">
                  <c:v>44296</c:v>
                </c:pt>
                <c:pt idx="46">
                  <c:v>44297</c:v>
                </c:pt>
                <c:pt idx="47">
                  <c:v>44298</c:v>
                </c:pt>
                <c:pt idx="48">
                  <c:v>44299</c:v>
                </c:pt>
                <c:pt idx="49">
                  <c:v>44300</c:v>
                </c:pt>
                <c:pt idx="50">
                  <c:v>44301</c:v>
                </c:pt>
                <c:pt idx="51">
                  <c:v>44302</c:v>
                </c:pt>
                <c:pt idx="52">
                  <c:v>44303</c:v>
                </c:pt>
                <c:pt idx="53">
                  <c:v>44304</c:v>
                </c:pt>
                <c:pt idx="54">
                  <c:v>44305</c:v>
                </c:pt>
                <c:pt idx="55">
                  <c:v>44306</c:v>
                </c:pt>
                <c:pt idx="56">
                  <c:v>44307</c:v>
                </c:pt>
                <c:pt idx="57">
                  <c:v>44308</c:v>
                </c:pt>
                <c:pt idx="58">
                  <c:v>44309</c:v>
                </c:pt>
                <c:pt idx="59">
                  <c:v>44310</c:v>
                </c:pt>
                <c:pt idx="60">
                  <c:v>44311</c:v>
                </c:pt>
                <c:pt idx="61">
                  <c:v>44312</c:v>
                </c:pt>
                <c:pt idx="62">
                  <c:v>44313</c:v>
                </c:pt>
                <c:pt idx="63">
                  <c:v>44314</c:v>
                </c:pt>
                <c:pt idx="64">
                  <c:v>44315</c:v>
                </c:pt>
                <c:pt idx="65">
                  <c:v>44316</c:v>
                </c:pt>
                <c:pt idx="66">
                  <c:v>44317</c:v>
                </c:pt>
                <c:pt idx="67">
                  <c:v>44318</c:v>
                </c:pt>
                <c:pt idx="68">
                  <c:v>44319</c:v>
                </c:pt>
                <c:pt idx="69">
                  <c:v>44320</c:v>
                </c:pt>
                <c:pt idx="70">
                  <c:v>44321</c:v>
                </c:pt>
                <c:pt idx="71">
                  <c:v>44322</c:v>
                </c:pt>
                <c:pt idx="72">
                  <c:v>44323</c:v>
                </c:pt>
                <c:pt idx="73">
                  <c:v>44324</c:v>
                </c:pt>
                <c:pt idx="74">
                  <c:v>44325</c:v>
                </c:pt>
                <c:pt idx="75">
                  <c:v>44326</c:v>
                </c:pt>
                <c:pt idx="76">
                  <c:v>44327</c:v>
                </c:pt>
                <c:pt idx="77">
                  <c:v>44328</c:v>
                </c:pt>
                <c:pt idx="78">
                  <c:v>44329</c:v>
                </c:pt>
                <c:pt idx="79">
                  <c:v>44330</c:v>
                </c:pt>
                <c:pt idx="80">
                  <c:v>44331</c:v>
                </c:pt>
                <c:pt idx="81">
                  <c:v>44332</c:v>
                </c:pt>
                <c:pt idx="82">
                  <c:v>44333</c:v>
                </c:pt>
                <c:pt idx="83">
                  <c:v>44334</c:v>
                </c:pt>
                <c:pt idx="84">
                  <c:v>44335</c:v>
                </c:pt>
                <c:pt idx="85">
                  <c:v>44336</c:v>
                </c:pt>
                <c:pt idx="86">
                  <c:v>44337</c:v>
                </c:pt>
                <c:pt idx="87">
                  <c:v>44338</c:v>
                </c:pt>
                <c:pt idx="88">
                  <c:v>44339</c:v>
                </c:pt>
                <c:pt idx="89">
                  <c:v>44340</c:v>
                </c:pt>
                <c:pt idx="90">
                  <c:v>44341</c:v>
                </c:pt>
                <c:pt idx="91">
                  <c:v>44342</c:v>
                </c:pt>
                <c:pt idx="92">
                  <c:v>44343</c:v>
                </c:pt>
                <c:pt idx="93">
                  <c:v>44344</c:v>
                </c:pt>
                <c:pt idx="94">
                  <c:v>44345</c:v>
                </c:pt>
                <c:pt idx="95">
                  <c:v>44346</c:v>
                </c:pt>
                <c:pt idx="96">
                  <c:v>44347</c:v>
                </c:pt>
                <c:pt idx="97">
                  <c:v>44348</c:v>
                </c:pt>
                <c:pt idx="98">
                  <c:v>44349</c:v>
                </c:pt>
                <c:pt idx="99">
                  <c:v>44350</c:v>
                </c:pt>
                <c:pt idx="100">
                  <c:v>44351</c:v>
                </c:pt>
                <c:pt idx="101">
                  <c:v>44352</c:v>
                </c:pt>
                <c:pt idx="102">
                  <c:v>44353</c:v>
                </c:pt>
                <c:pt idx="103">
                  <c:v>44354</c:v>
                </c:pt>
                <c:pt idx="104">
                  <c:v>44355</c:v>
                </c:pt>
                <c:pt idx="105">
                  <c:v>44356</c:v>
                </c:pt>
                <c:pt idx="106">
                  <c:v>44357</c:v>
                </c:pt>
                <c:pt idx="107">
                  <c:v>44358</c:v>
                </c:pt>
                <c:pt idx="108">
                  <c:v>44359</c:v>
                </c:pt>
                <c:pt idx="109">
                  <c:v>44360</c:v>
                </c:pt>
                <c:pt idx="110">
                  <c:v>44361</c:v>
                </c:pt>
                <c:pt idx="111">
                  <c:v>44362</c:v>
                </c:pt>
                <c:pt idx="112">
                  <c:v>44363</c:v>
                </c:pt>
                <c:pt idx="113">
                  <c:v>44364</c:v>
                </c:pt>
                <c:pt idx="114">
                  <c:v>44365</c:v>
                </c:pt>
                <c:pt idx="115">
                  <c:v>44366</c:v>
                </c:pt>
                <c:pt idx="116">
                  <c:v>44367</c:v>
                </c:pt>
                <c:pt idx="117">
                  <c:v>44368</c:v>
                </c:pt>
                <c:pt idx="118">
                  <c:v>44369</c:v>
                </c:pt>
                <c:pt idx="119">
                  <c:v>44370</c:v>
                </c:pt>
                <c:pt idx="120">
                  <c:v>44371</c:v>
                </c:pt>
                <c:pt idx="121">
                  <c:v>44372</c:v>
                </c:pt>
                <c:pt idx="122">
                  <c:v>44373</c:v>
                </c:pt>
                <c:pt idx="123">
                  <c:v>44374</c:v>
                </c:pt>
                <c:pt idx="124">
                  <c:v>44375</c:v>
                </c:pt>
                <c:pt idx="125">
                  <c:v>44376</c:v>
                </c:pt>
                <c:pt idx="126">
                  <c:v>44377</c:v>
                </c:pt>
              </c:numCache>
            </c:numRef>
          </c:xVal>
          <c:yVal>
            <c:numRef>
              <c:f>'VSR - Old'!$AM$6:$AM$132</c:f>
              <c:numCache>
                <c:formatCode>General</c:formatCode>
                <c:ptCount val="127"/>
                <c:pt idx="27" formatCode="0.0%">
                  <c:v>0.57510944210719717</c:v>
                </c:pt>
                <c:pt idx="28" formatCode="0.0%">
                  <c:v>0.57510944210719717</c:v>
                </c:pt>
                <c:pt idx="29" formatCode="0.0%">
                  <c:v>0.57510944210719717</c:v>
                </c:pt>
                <c:pt idx="30" formatCode="0.0%">
                  <c:v>0.57510944210719717</c:v>
                </c:pt>
                <c:pt idx="31" formatCode="0.0%">
                  <c:v>0.57510944210719717</c:v>
                </c:pt>
                <c:pt idx="32" formatCode="0.0%">
                  <c:v>0.57510944210719717</c:v>
                </c:pt>
                <c:pt idx="33" formatCode="0.0%">
                  <c:v>0.57510944210719717</c:v>
                </c:pt>
                <c:pt idx="34" formatCode="0.0%">
                  <c:v>0.57510944210719717</c:v>
                </c:pt>
                <c:pt idx="35" formatCode="0.0%">
                  <c:v>0.57510944210719717</c:v>
                </c:pt>
                <c:pt idx="36" formatCode="0.0%">
                  <c:v>0.57510944210719717</c:v>
                </c:pt>
                <c:pt idx="37" formatCode="0.0%">
                  <c:v>0.57510944210719717</c:v>
                </c:pt>
                <c:pt idx="38" formatCode="0.0%">
                  <c:v>0.57510944210719717</c:v>
                </c:pt>
                <c:pt idx="39" formatCode="0.0%">
                  <c:v>0.57510944210719717</c:v>
                </c:pt>
                <c:pt idx="40" formatCode="0.0%">
                  <c:v>0.57510944210719717</c:v>
                </c:pt>
                <c:pt idx="41" formatCode="0.0%">
                  <c:v>0.57510944210719717</c:v>
                </c:pt>
                <c:pt idx="42" formatCode="0.0%">
                  <c:v>0.57510944210719717</c:v>
                </c:pt>
                <c:pt idx="43" formatCode="0.0%">
                  <c:v>0.57510944210719717</c:v>
                </c:pt>
                <c:pt idx="44" formatCode="0.0%">
                  <c:v>0.57510944210719717</c:v>
                </c:pt>
                <c:pt idx="45" formatCode="0.0%">
                  <c:v>0.57510944210719717</c:v>
                </c:pt>
                <c:pt idx="46" formatCode="0.0%">
                  <c:v>0.57510944210719717</c:v>
                </c:pt>
                <c:pt idx="47" formatCode="0.0%">
                  <c:v>0.57510944210719717</c:v>
                </c:pt>
                <c:pt idx="48" formatCode="0.0%">
                  <c:v>0.57510944210719717</c:v>
                </c:pt>
                <c:pt idx="49" formatCode="0.0%">
                  <c:v>0.57510944210719717</c:v>
                </c:pt>
                <c:pt idx="50" formatCode="0.0%">
                  <c:v>0.57510944210719717</c:v>
                </c:pt>
                <c:pt idx="51" formatCode="0.0%">
                  <c:v>0.57510944210719717</c:v>
                </c:pt>
                <c:pt idx="52" formatCode="0.0%">
                  <c:v>0.57510944210719717</c:v>
                </c:pt>
                <c:pt idx="53" formatCode="0.0%">
                  <c:v>0.57510944210719717</c:v>
                </c:pt>
                <c:pt idx="54" formatCode="0.0%">
                  <c:v>0.57510944210719717</c:v>
                </c:pt>
                <c:pt idx="55" formatCode="0.0%">
                  <c:v>0.57510944210719717</c:v>
                </c:pt>
                <c:pt idx="56" formatCode="0.0%">
                  <c:v>0.57510944210719717</c:v>
                </c:pt>
                <c:pt idx="57" formatCode="0.0%">
                  <c:v>0.57510944210719717</c:v>
                </c:pt>
                <c:pt idx="58" formatCode="0.0%">
                  <c:v>0.57510944210719717</c:v>
                </c:pt>
                <c:pt idx="59" formatCode="0.0%">
                  <c:v>0.57510944210719717</c:v>
                </c:pt>
                <c:pt idx="60" formatCode="0.0%">
                  <c:v>0.57510944210719717</c:v>
                </c:pt>
                <c:pt idx="61" formatCode="0.0%">
                  <c:v>0.57510944210719717</c:v>
                </c:pt>
                <c:pt idx="62" formatCode="0.0%">
                  <c:v>0.57510944210719717</c:v>
                </c:pt>
                <c:pt idx="63" formatCode="0.0%">
                  <c:v>0.57510944210719717</c:v>
                </c:pt>
                <c:pt idx="64" formatCode="0.0%">
                  <c:v>0.57510944210719717</c:v>
                </c:pt>
                <c:pt idx="65" formatCode="0.0%">
                  <c:v>0.57510944210719717</c:v>
                </c:pt>
                <c:pt idx="66" formatCode="0.0%">
                  <c:v>0.57510944210719717</c:v>
                </c:pt>
                <c:pt idx="67" formatCode="0.0%">
                  <c:v>0.57510944210719717</c:v>
                </c:pt>
                <c:pt idx="68" formatCode="0.0%">
                  <c:v>0.57510944210719717</c:v>
                </c:pt>
                <c:pt idx="69" formatCode="0.0%">
                  <c:v>0.57510944210719717</c:v>
                </c:pt>
                <c:pt idx="70" formatCode="0.0%">
                  <c:v>0.57510944210719717</c:v>
                </c:pt>
                <c:pt idx="71" formatCode="0.0%">
                  <c:v>0.57510944210719717</c:v>
                </c:pt>
                <c:pt idx="72" formatCode="0.0%">
                  <c:v>0.57510944210719717</c:v>
                </c:pt>
                <c:pt idx="73" formatCode="0.0%">
                  <c:v>0.57510944210719717</c:v>
                </c:pt>
                <c:pt idx="74" formatCode="0.0%">
                  <c:v>0.57510944210719717</c:v>
                </c:pt>
                <c:pt idx="75" formatCode="0.0%">
                  <c:v>0.57510944210719717</c:v>
                </c:pt>
                <c:pt idx="76" formatCode="0.0%">
                  <c:v>0.57510944210719717</c:v>
                </c:pt>
                <c:pt idx="77" formatCode="0.0%">
                  <c:v>0.57510944210719717</c:v>
                </c:pt>
                <c:pt idx="78" formatCode="0.0%">
                  <c:v>0.57510944210719717</c:v>
                </c:pt>
                <c:pt idx="79" formatCode="0.0%">
                  <c:v>0.57510944210719717</c:v>
                </c:pt>
                <c:pt idx="80" formatCode="0.0%">
                  <c:v>0.57510944210719717</c:v>
                </c:pt>
                <c:pt idx="81" formatCode="0.0%">
                  <c:v>0.57510944210719717</c:v>
                </c:pt>
                <c:pt idx="82" formatCode="0.0%">
                  <c:v>0.57510944210719717</c:v>
                </c:pt>
                <c:pt idx="83" formatCode="0.0%">
                  <c:v>0.57510944210719717</c:v>
                </c:pt>
                <c:pt idx="84" formatCode="0.0%">
                  <c:v>0.57510944210719717</c:v>
                </c:pt>
                <c:pt idx="85" formatCode="0.0%">
                  <c:v>0.57510944210719717</c:v>
                </c:pt>
                <c:pt idx="86" formatCode="0.0%">
                  <c:v>0.57510944210719717</c:v>
                </c:pt>
                <c:pt idx="87" formatCode="0.0%">
                  <c:v>0.57510944210719717</c:v>
                </c:pt>
                <c:pt idx="88" formatCode="0.0%">
                  <c:v>0.57510944210719717</c:v>
                </c:pt>
                <c:pt idx="89" formatCode="0.0%">
                  <c:v>0.57510944210719717</c:v>
                </c:pt>
                <c:pt idx="90" formatCode="0.0%">
                  <c:v>0.57510944210719717</c:v>
                </c:pt>
                <c:pt idx="91" formatCode="0.0%">
                  <c:v>0.57510944210719717</c:v>
                </c:pt>
                <c:pt idx="92" formatCode="0.0%">
                  <c:v>0.57510944210719717</c:v>
                </c:pt>
                <c:pt idx="93" formatCode="0.0%">
                  <c:v>0.57510944210719717</c:v>
                </c:pt>
                <c:pt idx="94" formatCode="0.0%">
                  <c:v>0.57510944210719717</c:v>
                </c:pt>
                <c:pt idx="95" formatCode="0.0%">
                  <c:v>0.57510944210719717</c:v>
                </c:pt>
                <c:pt idx="96" formatCode="0.0%">
                  <c:v>0.57510944210719717</c:v>
                </c:pt>
                <c:pt idx="97" formatCode="0.0%">
                  <c:v>0.57510944210719717</c:v>
                </c:pt>
                <c:pt idx="98" formatCode="0.0%">
                  <c:v>0.57510944210719717</c:v>
                </c:pt>
                <c:pt idx="99" formatCode="0.0%">
                  <c:v>0.57510944210719717</c:v>
                </c:pt>
                <c:pt idx="100" formatCode="0.0%">
                  <c:v>0.57510944210719717</c:v>
                </c:pt>
                <c:pt idx="101" formatCode="0.0%">
                  <c:v>0.57510944210719717</c:v>
                </c:pt>
                <c:pt idx="102" formatCode="0.0%">
                  <c:v>0.57510944210719717</c:v>
                </c:pt>
                <c:pt idx="103" formatCode="0.0%">
                  <c:v>0.57510944210719717</c:v>
                </c:pt>
                <c:pt idx="104" formatCode="0.0%">
                  <c:v>0.57510944210719717</c:v>
                </c:pt>
                <c:pt idx="105" formatCode="0.0%">
                  <c:v>0.57510944210719717</c:v>
                </c:pt>
                <c:pt idx="106" formatCode="0.0%">
                  <c:v>0.57510944210719717</c:v>
                </c:pt>
                <c:pt idx="107" formatCode="0.0%">
                  <c:v>0.57510944210719717</c:v>
                </c:pt>
                <c:pt idx="108" formatCode="0.0%">
                  <c:v>0.57510944210719717</c:v>
                </c:pt>
                <c:pt idx="109" formatCode="0.0%">
                  <c:v>0.57510944210719717</c:v>
                </c:pt>
                <c:pt idx="110" formatCode="0.0%">
                  <c:v>0.57510944210719717</c:v>
                </c:pt>
                <c:pt idx="111" formatCode="0.0%">
                  <c:v>0.57510944210719717</c:v>
                </c:pt>
                <c:pt idx="112" formatCode="0.0%">
                  <c:v>0.57510944210719717</c:v>
                </c:pt>
                <c:pt idx="113" formatCode="0.0%">
                  <c:v>0.57510944210719717</c:v>
                </c:pt>
                <c:pt idx="114" formatCode="0.0%">
                  <c:v>0.57510944210719717</c:v>
                </c:pt>
                <c:pt idx="115" formatCode="0.0%">
                  <c:v>0.57510944210719717</c:v>
                </c:pt>
                <c:pt idx="116" formatCode="0.0%">
                  <c:v>0.57510944210719717</c:v>
                </c:pt>
                <c:pt idx="117" formatCode="0.0%">
                  <c:v>0.57510944210719717</c:v>
                </c:pt>
                <c:pt idx="118" formatCode="0.0%">
                  <c:v>0.57510944210719717</c:v>
                </c:pt>
                <c:pt idx="119" formatCode="0.0%">
                  <c:v>0.57510944210719717</c:v>
                </c:pt>
                <c:pt idx="120" formatCode="0.0%">
                  <c:v>0.57510944210719717</c:v>
                </c:pt>
                <c:pt idx="121" formatCode="0.0%">
                  <c:v>0.57510944210719717</c:v>
                </c:pt>
                <c:pt idx="122" formatCode="0.0%">
                  <c:v>0.57510944210719717</c:v>
                </c:pt>
                <c:pt idx="123" formatCode="0.0%">
                  <c:v>0.57510944210719717</c:v>
                </c:pt>
                <c:pt idx="124" formatCode="0.0%">
                  <c:v>0.57510944210719717</c:v>
                </c:pt>
                <c:pt idx="125" formatCode="0.0%">
                  <c:v>0.57510944210719717</c:v>
                </c:pt>
                <c:pt idx="126" formatCode="0.0%">
                  <c:v>0.57510944210719717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B2B-4FB1-B733-2DFEA7F36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813312"/>
        <c:axId val="578811016"/>
      </c:scatte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020571400"/>
        <c:axId val="1020568776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5"/>
                <c:tx>
                  <c:v>CB-Digester Transfer Rate</c:v>
                </c:tx>
                <c:spPr>
                  <a:ln w="19050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'28DayFeed_7DayEff'!$AO$6:$AO$132</c15:sqref>
                        </c15:formulaRef>
                      </c:ext>
                    </c:extLst>
                    <c:numCache>
                      <c:formatCode>m/d/yyyy</c:formatCode>
                      <c:ptCount val="127"/>
                      <c:pt idx="0">
                        <c:v>44251</c:v>
                      </c:pt>
                      <c:pt idx="1">
                        <c:v>44252</c:v>
                      </c:pt>
                      <c:pt idx="2">
                        <c:v>44253</c:v>
                      </c:pt>
                      <c:pt idx="3">
                        <c:v>44254</c:v>
                      </c:pt>
                      <c:pt idx="4">
                        <c:v>44255</c:v>
                      </c:pt>
                      <c:pt idx="5">
                        <c:v>44256</c:v>
                      </c:pt>
                      <c:pt idx="6">
                        <c:v>44257</c:v>
                      </c:pt>
                      <c:pt idx="7">
                        <c:v>44258</c:v>
                      </c:pt>
                      <c:pt idx="8">
                        <c:v>44259</c:v>
                      </c:pt>
                      <c:pt idx="9">
                        <c:v>44260</c:v>
                      </c:pt>
                      <c:pt idx="10">
                        <c:v>44261</c:v>
                      </c:pt>
                      <c:pt idx="11">
                        <c:v>44262</c:v>
                      </c:pt>
                      <c:pt idx="12">
                        <c:v>44263</c:v>
                      </c:pt>
                      <c:pt idx="13">
                        <c:v>44264</c:v>
                      </c:pt>
                      <c:pt idx="14">
                        <c:v>44265</c:v>
                      </c:pt>
                      <c:pt idx="15">
                        <c:v>44266</c:v>
                      </c:pt>
                      <c:pt idx="16">
                        <c:v>44267</c:v>
                      </c:pt>
                      <c:pt idx="17">
                        <c:v>44268</c:v>
                      </c:pt>
                      <c:pt idx="18">
                        <c:v>44269</c:v>
                      </c:pt>
                      <c:pt idx="19">
                        <c:v>44270</c:v>
                      </c:pt>
                      <c:pt idx="20">
                        <c:v>44271</c:v>
                      </c:pt>
                      <c:pt idx="21">
                        <c:v>44272</c:v>
                      </c:pt>
                      <c:pt idx="22">
                        <c:v>44273</c:v>
                      </c:pt>
                      <c:pt idx="23">
                        <c:v>44274</c:v>
                      </c:pt>
                      <c:pt idx="24">
                        <c:v>44275</c:v>
                      </c:pt>
                      <c:pt idx="25">
                        <c:v>44276</c:v>
                      </c:pt>
                      <c:pt idx="26">
                        <c:v>44277</c:v>
                      </c:pt>
                      <c:pt idx="27">
                        <c:v>44278</c:v>
                      </c:pt>
                      <c:pt idx="28">
                        <c:v>44279</c:v>
                      </c:pt>
                      <c:pt idx="29">
                        <c:v>44280</c:v>
                      </c:pt>
                      <c:pt idx="30">
                        <c:v>44281</c:v>
                      </c:pt>
                      <c:pt idx="31">
                        <c:v>44282</c:v>
                      </c:pt>
                      <c:pt idx="32">
                        <c:v>44283</c:v>
                      </c:pt>
                      <c:pt idx="33">
                        <c:v>44284</c:v>
                      </c:pt>
                      <c:pt idx="34">
                        <c:v>44285</c:v>
                      </c:pt>
                      <c:pt idx="35">
                        <c:v>44286</c:v>
                      </c:pt>
                      <c:pt idx="36">
                        <c:v>44287</c:v>
                      </c:pt>
                      <c:pt idx="37">
                        <c:v>44288</c:v>
                      </c:pt>
                      <c:pt idx="38">
                        <c:v>44289</c:v>
                      </c:pt>
                      <c:pt idx="39">
                        <c:v>44290</c:v>
                      </c:pt>
                      <c:pt idx="40">
                        <c:v>44291</c:v>
                      </c:pt>
                      <c:pt idx="41">
                        <c:v>44292</c:v>
                      </c:pt>
                      <c:pt idx="42">
                        <c:v>44293</c:v>
                      </c:pt>
                      <c:pt idx="43">
                        <c:v>44294</c:v>
                      </c:pt>
                      <c:pt idx="44">
                        <c:v>44295</c:v>
                      </c:pt>
                      <c:pt idx="45">
                        <c:v>44296</c:v>
                      </c:pt>
                      <c:pt idx="46">
                        <c:v>44297</c:v>
                      </c:pt>
                      <c:pt idx="47">
                        <c:v>44298</c:v>
                      </c:pt>
                      <c:pt idx="48">
                        <c:v>44299</c:v>
                      </c:pt>
                      <c:pt idx="49">
                        <c:v>44300</c:v>
                      </c:pt>
                      <c:pt idx="50">
                        <c:v>44301</c:v>
                      </c:pt>
                      <c:pt idx="51">
                        <c:v>44302</c:v>
                      </c:pt>
                      <c:pt idx="52">
                        <c:v>44303</c:v>
                      </c:pt>
                      <c:pt idx="53">
                        <c:v>44304</c:v>
                      </c:pt>
                      <c:pt idx="54">
                        <c:v>44305</c:v>
                      </c:pt>
                      <c:pt idx="55">
                        <c:v>44306</c:v>
                      </c:pt>
                      <c:pt idx="56">
                        <c:v>44307</c:v>
                      </c:pt>
                      <c:pt idx="57">
                        <c:v>44308</c:v>
                      </c:pt>
                      <c:pt idx="58">
                        <c:v>44309</c:v>
                      </c:pt>
                      <c:pt idx="59">
                        <c:v>44310</c:v>
                      </c:pt>
                      <c:pt idx="60">
                        <c:v>44311</c:v>
                      </c:pt>
                      <c:pt idx="61">
                        <c:v>44312</c:v>
                      </c:pt>
                      <c:pt idx="62">
                        <c:v>44313</c:v>
                      </c:pt>
                      <c:pt idx="63">
                        <c:v>44314</c:v>
                      </c:pt>
                      <c:pt idx="64">
                        <c:v>44315</c:v>
                      </c:pt>
                      <c:pt idx="65">
                        <c:v>44316</c:v>
                      </c:pt>
                      <c:pt idx="66">
                        <c:v>44317</c:v>
                      </c:pt>
                      <c:pt idx="67">
                        <c:v>44318</c:v>
                      </c:pt>
                      <c:pt idx="68">
                        <c:v>44319</c:v>
                      </c:pt>
                      <c:pt idx="69">
                        <c:v>44320</c:v>
                      </c:pt>
                      <c:pt idx="70">
                        <c:v>44321</c:v>
                      </c:pt>
                      <c:pt idx="71">
                        <c:v>44322</c:v>
                      </c:pt>
                      <c:pt idx="72">
                        <c:v>44323</c:v>
                      </c:pt>
                      <c:pt idx="73">
                        <c:v>44324</c:v>
                      </c:pt>
                      <c:pt idx="74">
                        <c:v>44325</c:v>
                      </c:pt>
                      <c:pt idx="75">
                        <c:v>44326</c:v>
                      </c:pt>
                      <c:pt idx="76">
                        <c:v>44327</c:v>
                      </c:pt>
                      <c:pt idx="77">
                        <c:v>44328</c:v>
                      </c:pt>
                      <c:pt idx="78">
                        <c:v>44329</c:v>
                      </c:pt>
                      <c:pt idx="79">
                        <c:v>44330</c:v>
                      </c:pt>
                      <c:pt idx="80">
                        <c:v>44331</c:v>
                      </c:pt>
                      <c:pt idx="81">
                        <c:v>44332</c:v>
                      </c:pt>
                      <c:pt idx="82">
                        <c:v>44333</c:v>
                      </c:pt>
                      <c:pt idx="83">
                        <c:v>44334</c:v>
                      </c:pt>
                      <c:pt idx="84">
                        <c:v>44335</c:v>
                      </c:pt>
                      <c:pt idx="85">
                        <c:v>44336</c:v>
                      </c:pt>
                      <c:pt idx="86">
                        <c:v>44337</c:v>
                      </c:pt>
                      <c:pt idx="87">
                        <c:v>44338</c:v>
                      </c:pt>
                      <c:pt idx="88">
                        <c:v>44339</c:v>
                      </c:pt>
                      <c:pt idx="89">
                        <c:v>44340</c:v>
                      </c:pt>
                      <c:pt idx="90">
                        <c:v>44341</c:v>
                      </c:pt>
                      <c:pt idx="91">
                        <c:v>44342</c:v>
                      </c:pt>
                      <c:pt idx="92">
                        <c:v>44343</c:v>
                      </c:pt>
                      <c:pt idx="93">
                        <c:v>44344</c:v>
                      </c:pt>
                      <c:pt idx="94">
                        <c:v>44345</c:v>
                      </c:pt>
                      <c:pt idx="95">
                        <c:v>44346</c:v>
                      </c:pt>
                      <c:pt idx="96">
                        <c:v>44347</c:v>
                      </c:pt>
                      <c:pt idx="97">
                        <c:v>44348</c:v>
                      </c:pt>
                      <c:pt idx="98">
                        <c:v>44349</c:v>
                      </c:pt>
                      <c:pt idx="99">
                        <c:v>44350</c:v>
                      </c:pt>
                      <c:pt idx="100">
                        <c:v>44351</c:v>
                      </c:pt>
                      <c:pt idx="101">
                        <c:v>44352</c:v>
                      </c:pt>
                      <c:pt idx="102">
                        <c:v>44353</c:v>
                      </c:pt>
                      <c:pt idx="103">
                        <c:v>44354</c:v>
                      </c:pt>
                      <c:pt idx="104">
                        <c:v>44355</c:v>
                      </c:pt>
                      <c:pt idx="105">
                        <c:v>44356</c:v>
                      </c:pt>
                      <c:pt idx="106">
                        <c:v>44357</c:v>
                      </c:pt>
                      <c:pt idx="107">
                        <c:v>44358</c:v>
                      </c:pt>
                      <c:pt idx="108">
                        <c:v>44359</c:v>
                      </c:pt>
                      <c:pt idx="109">
                        <c:v>44360</c:v>
                      </c:pt>
                      <c:pt idx="110">
                        <c:v>44361</c:v>
                      </c:pt>
                      <c:pt idx="111">
                        <c:v>44362</c:v>
                      </c:pt>
                      <c:pt idx="112">
                        <c:v>44363</c:v>
                      </c:pt>
                      <c:pt idx="113">
                        <c:v>44364</c:v>
                      </c:pt>
                      <c:pt idx="114">
                        <c:v>44365</c:v>
                      </c:pt>
                      <c:pt idx="115">
                        <c:v>44366</c:v>
                      </c:pt>
                      <c:pt idx="116">
                        <c:v>44367</c:v>
                      </c:pt>
                      <c:pt idx="117">
                        <c:v>44368</c:v>
                      </c:pt>
                      <c:pt idx="118">
                        <c:v>44369</c:v>
                      </c:pt>
                      <c:pt idx="119">
                        <c:v>44370</c:v>
                      </c:pt>
                      <c:pt idx="120">
                        <c:v>44371</c:v>
                      </c:pt>
                      <c:pt idx="121">
                        <c:v>44372</c:v>
                      </c:pt>
                      <c:pt idx="122">
                        <c:v>44373</c:v>
                      </c:pt>
                      <c:pt idx="123">
                        <c:v>44374</c:v>
                      </c:pt>
                      <c:pt idx="124">
                        <c:v>44375</c:v>
                      </c:pt>
                      <c:pt idx="125">
                        <c:v>44376</c:v>
                      </c:pt>
                      <c:pt idx="126">
                        <c:v>44377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'28DayFeed_7DayEff'!$AZ$6:$AZ$132</c15:sqref>
                        </c15:formulaRef>
                      </c:ext>
                    </c:extLst>
                    <c:numCache>
                      <c:formatCode>General</c:formatCode>
                      <c:ptCount val="127"/>
                      <c:pt idx="17" formatCode="0">
                        <c:v>14</c:v>
                      </c:pt>
                      <c:pt idx="18" formatCode="0">
                        <c:v>14</c:v>
                      </c:pt>
                      <c:pt idx="19" formatCode="0">
                        <c:v>28</c:v>
                      </c:pt>
                      <c:pt idx="20" formatCode="0">
                        <c:v>28</c:v>
                      </c:pt>
                      <c:pt idx="21" formatCode="0">
                        <c:v>28</c:v>
                      </c:pt>
                      <c:pt idx="22" formatCode="0">
                        <c:v>28</c:v>
                      </c:pt>
                      <c:pt idx="23" formatCode="0">
                        <c:v>28</c:v>
                      </c:pt>
                      <c:pt idx="24" formatCode="0">
                        <c:v>28</c:v>
                      </c:pt>
                      <c:pt idx="25" formatCode="0">
                        <c:v>28</c:v>
                      </c:pt>
                      <c:pt idx="26" formatCode="0">
                        <c:v>28</c:v>
                      </c:pt>
                      <c:pt idx="27" formatCode="0">
                        <c:v>28</c:v>
                      </c:pt>
                      <c:pt idx="28" formatCode="0">
                        <c:v>28</c:v>
                      </c:pt>
                      <c:pt idx="29" formatCode="0">
                        <c:v>28</c:v>
                      </c:pt>
                      <c:pt idx="30" formatCode="0">
                        <c:v>28</c:v>
                      </c:pt>
                      <c:pt idx="31" formatCode="0">
                        <c:v>28</c:v>
                      </c:pt>
                      <c:pt idx="32" formatCode="0">
                        <c:v>28</c:v>
                      </c:pt>
                      <c:pt idx="33" formatCode="0">
                        <c:v>28</c:v>
                      </c:pt>
                      <c:pt idx="34" formatCode="0">
                        <c:v>28</c:v>
                      </c:pt>
                      <c:pt idx="35" formatCode="0">
                        <c:v>28</c:v>
                      </c:pt>
                      <c:pt idx="36" formatCode="0">
                        <c:v>28</c:v>
                      </c:pt>
                      <c:pt idx="37" formatCode="0">
                        <c:v>56</c:v>
                      </c:pt>
                      <c:pt idx="38" formatCode="0">
                        <c:v>56</c:v>
                      </c:pt>
                      <c:pt idx="39" formatCode="0">
                        <c:v>56</c:v>
                      </c:pt>
                      <c:pt idx="40" formatCode="0">
                        <c:v>56</c:v>
                      </c:pt>
                      <c:pt idx="41" formatCode="0">
                        <c:v>56</c:v>
                      </c:pt>
                      <c:pt idx="42" formatCode="0">
                        <c:v>56</c:v>
                      </c:pt>
                      <c:pt idx="43" formatCode="0">
                        <c:v>56</c:v>
                      </c:pt>
                      <c:pt idx="44" formatCode="0">
                        <c:v>56</c:v>
                      </c:pt>
                      <c:pt idx="45" formatCode="0">
                        <c:v>42</c:v>
                      </c:pt>
                      <c:pt idx="46" formatCode="0">
                        <c:v>42</c:v>
                      </c:pt>
                      <c:pt idx="47" formatCode="0">
                        <c:v>42</c:v>
                      </c:pt>
                      <c:pt idx="48" formatCode="0">
                        <c:v>14</c:v>
                      </c:pt>
                      <c:pt idx="49" formatCode="0">
                        <c:v>14</c:v>
                      </c:pt>
                      <c:pt idx="50" formatCode="0">
                        <c:v>14</c:v>
                      </c:pt>
                      <c:pt idx="51" formatCode="0">
                        <c:v>14</c:v>
                      </c:pt>
                      <c:pt idx="52" formatCode="0">
                        <c:v>14</c:v>
                      </c:pt>
                      <c:pt idx="53" formatCode="0">
                        <c:v>14</c:v>
                      </c:pt>
                      <c:pt idx="54" formatCode="0">
                        <c:v>14</c:v>
                      </c:pt>
                      <c:pt idx="55" formatCode="0">
                        <c:v>14</c:v>
                      </c:pt>
                      <c:pt idx="56" formatCode="0">
                        <c:v>14</c:v>
                      </c:pt>
                      <c:pt idx="57" formatCode="0">
                        <c:v>28</c:v>
                      </c:pt>
                      <c:pt idx="58" formatCode="0">
                        <c:v>28</c:v>
                      </c:pt>
                      <c:pt idx="59" formatCode="0">
                        <c:v>28</c:v>
                      </c:pt>
                      <c:pt idx="60" formatCode="0">
                        <c:v>28</c:v>
                      </c:pt>
                      <c:pt idx="61" formatCode="0">
                        <c:v>28</c:v>
                      </c:pt>
                      <c:pt idx="62" formatCode="0">
                        <c:v>28</c:v>
                      </c:pt>
                      <c:pt idx="63" formatCode="0">
                        <c:v>28</c:v>
                      </c:pt>
                      <c:pt idx="64" formatCode="0">
                        <c:v>28</c:v>
                      </c:pt>
                      <c:pt idx="65" formatCode="0">
                        <c:v>28</c:v>
                      </c:pt>
                      <c:pt idx="66" formatCode="0">
                        <c:v>28</c:v>
                      </c:pt>
                      <c:pt idx="67" formatCode="0">
                        <c:v>28</c:v>
                      </c:pt>
                      <c:pt idx="68" formatCode="0">
                        <c:v>28</c:v>
                      </c:pt>
                      <c:pt idx="69" formatCode="0">
                        <c:v>28</c:v>
                      </c:pt>
                      <c:pt idx="70" formatCode="0">
                        <c:v>28</c:v>
                      </c:pt>
                      <c:pt idx="71" formatCode="0">
                        <c:v>28</c:v>
                      </c:pt>
                      <c:pt idx="72" formatCode="0">
                        <c:v>28</c:v>
                      </c:pt>
                      <c:pt idx="73" formatCode="0">
                        <c:v>28</c:v>
                      </c:pt>
                      <c:pt idx="74" formatCode="0">
                        <c:v>28</c:v>
                      </c:pt>
                      <c:pt idx="75" formatCode="0">
                        <c:v>28</c:v>
                      </c:pt>
                      <c:pt idx="76" formatCode="0">
                        <c:v>28</c:v>
                      </c:pt>
                      <c:pt idx="77" formatCode="0">
                        <c:v>28</c:v>
                      </c:pt>
                      <c:pt idx="78" formatCode="0">
                        <c:v>28</c:v>
                      </c:pt>
                      <c:pt idx="79" formatCode="0">
                        <c:v>28</c:v>
                      </c:pt>
                      <c:pt idx="80" formatCode="0">
                        <c:v>28</c:v>
                      </c:pt>
                      <c:pt idx="81" formatCode="0">
                        <c:v>28</c:v>
                      </c:pt>
                      <c:pt idx="82" formatCode="0">
                        <c:v>28</c:v>
                      </c:pt>
                      <c:pt idx="83" formatCode="0">
                        <c:v>28</c:v>
                      </c:pt>
                      <c:pt idx="84" formatCode="0">
                        <c:v>28</c:v>
                      </c:pt>
                      <c:pt idx="85" formatCode="0">
                        <c:v>28</c:v>
                      </c:pt>
                      <c:pt idx="86" formatCode="0">
                        <c:v>28</c:v>
                      </c:pt>
                      <c:pt idx="87" formatCode="0">
                        <c:v>28</c:v>
                      </c:pt>
                      <c:pt idx="88" formatCode="0">
                        <c:v>28</c:v>
                      </c:pt>
                      <c:pt idx="89" formatCode="0">
                        <c:v>28</c:v>
                      </c:pt>
                      <c:pt idx="90" formatCode="0">
                        <c:v>28</c:v>
                      </c:pt>
                      <c:pt idx="91" formatCode="0">
                        <c:v>28</c:v>
                      </c:pt>
                      <c:pt idx="92" formatCode="0">
                        <c:v>28</c:v>
                      </c:pt>
                      <c:pt idx="93" formatCode="0">
                        <c:v>28</c:v>
                      </c:pt>
                      <c:pt idx="94" formatCode="0">
                        <c:v>28</c:v>
                      </c:pt>
                      <c:pt idx="95" formatCode="0">
                        <c:v>28</c:v>
                      </c:pt>
                      <c:pt idx="96" formatCode="0">
                        <c:v>28</c:v>
                      </c:pt>
                      <c:pt idx="97" formatCode="0">
                        <c:v>28</c:v>
                      </c:pt>
                      <c:pt idx="98" formatCode="0">
                        <c:v>35</c:v>
                      </c:pt>
                      <c:pt idx="99" formatCode="0">
                        <c:v>35</c:v>
                      </c:pt>
                      <c:pt idx="100" formatCode="0">
                        <c:v>35</c:v>
                      </c:pt>
                      <c:pt idx="101" formatCode="0">
                        <c:v>35</c:v>
                      </c:pt>
                      <c:pt idx="102" formatCode="0">
                        <c:v>35</c:v>
                      </c:pt>
                      <c:pt idx="103" formatCode="0">
                        <c:v>35</c:v>
                      </c:pt>
                      <c:pt idx="104" formatCode="0">
                        <c:v>35</c:v>
                      </c:pt>
                      <c:pt idx="105" formatCode="0">
                        <c:v>42</c:v>
                      </c:pt>
                      <c:pt idx="106" formatCode="0">
                        <c:v>35</c:v>
                      </c:pt>
                      <c:pt idx="107" formatCode="0">
                        <c:v>35</c:v>
                      </c:pt>
                      <c:pt idx="108" formatCode="0">
                        <c:v>35</c:v>
                      </c:pt>
                      <c:pt idx="109" formatCode="0">
                        <c:v>35</c:v>
                      </c:pt>
                      <c:pt idx="110" formatCode="0">
                        <c:v>35</c:v>
                      </c:pt>
                      <c:pt idx="111" formatCode="0">
                        <c:v>42</c:v>
                      </c:pt>
                      <c:pt idx="112" formatCode="0">
                        <c:v>42</c:v>
                      </c:pt>
                      <c:pt idx="113" formatCode="0">
                        <c:v>42</c:v>
                      </c:pt>
                      <c:pt idx="114" formatCode="0">
                        <c:v>42</c:v>
                      </c:pt>
                      <c:pt idx="115" formatCode="0">
                        <c:v>42</c:v>
                      </c:pt>
                      <c:pt idx="116" formatCode="0">
                        <c:v>42</c:v>
                      </c:pt>
                      <c:pt idx="117" formatCode="0">
                        <c:v>42</c:v>
                      </c:pt>
                      <c:pt idx="118" formatCode="0.00">
                        <c:v>42</c:v>
                      </c:pt>
                      <c:pt idx="119" formatCode="0.00">
                        <c:v>15</c:v>
                      </c:pt>
                      <c:pt idx="120" formatCode="0.00">
                        <c:v>15</c:v>
                      </c:pt>
                      <c:pt idx="121" formatCode="0.00">
                        <c:v>15</c:v>
                      </c:pt>
                      <c:pt idx="122" formatCode="0.00">
                        <c:v>15</c:v>
                      </c:pt>
                      <c:pt idx="123" formatCode="0.00">
                        <c:v>15</c:v>
                      </c:pt>
                      <c:pt idx="124" formatCode="0.00">
                        <c:v>15</c:v>
                      </c:pt>
                      <c:pt idx="125" formatCode="0.00">
                        <c:v>15</c:v>
                      </c:pt>
                      <c:pt idx="126" formatCode="0.00">
                        <c:v>15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2B2B-4FB1-B733-2DFEA7F368F2}"/>
                  </c:ext>
                </c:extLst>
              </c15:ser>
            </c15:filteredScatterSeries>
          </c:ext>
        </c:extLst>
      </c:scatterChart>
      <c:valAx>
        <c:axId val="578813312"/>
        <c:scaling>
          <c:orientation val="minMax"/>
          <c:max val="44378"/>
          <c:min val="443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811016"/>
        <c:crosses val="autoZero"/>
        <c:crossBetween val="midCat"/>
        <c:majorUnit val="7"/>
      </c:valAx>
      <c:valAx>
        <c:axId val="578811016"/>
        <c:scaling>
          <c:orientation val="minMax"/>
          <c:max val="0.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Volatile Solids Reduction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813312"/>
        <c:crosses val="autoZero"/>
        <c:crossBetween val="midCat"/>
      </c:valAx>
      <c:valAx>
        <c:axId val="1020568776"/>
        <c:scaling>
          <c:orientation val="minMax"/>
          <c:max val="60"/>
          <c:min val="0"/>
        </c:scaling>
        <c:delete val="1"/>
        <c:axPos val="r"/>
        <c:numFmt formatCode="0" sourceLinked="0"/>
        <c:majorTickMark val="out"/>
        <c:minorTickMark val="none"/>
        <c:tickLblPos val="nextTo"/>
        <c:crossAx val="1020571400"/>
        <c:crosses val="max"/>
        <c:crossBetween val="midCat"/>
      </c:valAx>
      <c:valAx>
        <c:axId val="10205714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2056877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7318841072358012E-2"/>
          <c:y val="0.92285666236255737"/>
          <c:w val="0.91078199657311032"/>
          <c:h val="6.5055823785820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89E90-1D9B-40D1-934A-CEE3D681DDF5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A9082-8198-49B8-B9E2-B5BC9D6B210D}">
      <dgm:prSet custT="1"/>
      <dgm:spPr>
        <a:solidFill>
          <a:srgbClr val="5652A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Where and how did we test MHP using </a:t>
          </a:r>
          <a:r>
            <a:rPr lang="en-US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C. </a:t>
          </a:r>
          <a:r>
            <a:rPr lang="en-US" sz="20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bescii</a:t>
          </a:r>
          <a:r>
            <a:rPr lang="en-US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?</a:t>
          </a:r>
        </a:p>
      </dgm:t>
    </dgm:pt>
    <dgm:pt modelId="{3A388BA8-744B-4769-8B7C-6D06EE2F2360}" type="parTrans" cxnId="{0F6288FF-284F-4278-99BE-8A8214702DB8}">
      <dgm:prSet/>
      <dgm:spPr/>
      <dgm:t>
        <a:bodyPr/>
        <a:lstStyle/>
        <a:p>
          <a:endParaRPr lang="en-US"/>
        </a:p>
      </dgm:t>
    </dgm:pt>
    <dgm:pt modelId="{D9333C11-CBAB-4103-BCC2-211FF4ED7AE7}" type="sibTrans" cxnId="{0F6288FF-284F-4278-99BE-8A8214702DB8}">
      <dgm:prSet/>
      <dgm:spPr/>
      <dgm:t>
        <a:bodyPr/>
        <a:lstStyle/>
        <a:p>
          <a:endParaRPr lang="en-US"/>
        </a:p>
      </dgm:t>
    </dgm:pt>
    <dgm:pt modelId="{153C0DA3-0747-4B39-81F5-5E69DF172076}">
      <dgm:prSet custT="1"/>
      <dgm:spPr>
        <a:solidFill>
          <a:srgbClr val="5652A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What were our findings?</a:t>
          </a:r>
        </a:p>
      </dgm:t>
    </dgm:pt>
    <dgm:pt modelId="{599139C7-DD25-484E-B59F-0400D12B78F9}" type="parTrans" cxnId="{C7EFD3CD-243E-48B3-B620-3BA6143D5523}">
      <dgm:prSet/>
      <dgm:spPr/>
      <dgm:t>
        <a:bodyPr/>
        <a:lstStyle/>
        <a:p>
          <a:endParaRPr lang="en-US"/>
        </a:p>
      </dgm:t>
    </dgm:pt>
    <dgm:pt modelId="{9380D820-B72A-4921-9288-7CA94D03508D}" type="sibTrans" cxnId="{C7EFD3CD-243E-48B3-B620-3BA6143D5523}">
      <dgm:prSet/>
      <dgm:spPr/>
      <dgm:t>
        <a:bodyPr/>
        <a:lstStyle/>
        <a:p>
          <a:endParaRPr lang="en-US"/>
        </a:p>
      </dgm:t>
    </dgm:pt>
    <dgm:pt modelId="{B92F0A58-A59C-4F27-97F2-4732AE727DE5}">
      <dgm:prSet custT="1"/>
      <dgm:spPr>
        <a:solidFill>
          <a:srgbClr val="5652A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How can this be applied at full-scale?</a:t>
          </a:r>
        </a:p>
      </dgm:t>
    </dgm:pt>
    <dgm:pt modelId="{66BCC224-E9C3-4913-AE95-F3AF355BD6A8}" type="parTrans" cxnId="{81E08A78-4D99-494D-B9F7-08D0A4197A66}">
      <dgm:prSet/>
      <dgm:spPr/>
      <dgm:t>
        <a:bodyPr/>
        <a:lstStyle/>
        <a:p>
          <a:endParaRPr lang="en-US"/>
        </a:p>
      </dgm:t>
    </dgm:pt>
    <dgm:pt modelId="{296EFD44-34CA-4473-A961-464E5B6D02EF}" type="sibTrans" cxnId="{81E08A78-4D99-494D-B9F7-08D0A4197A66}">
      <dgm:prSet/>
      <dgm:spPr/>
      <dgm:t>
        <a:bodyPr/>
        <a:lstStyle/>
        <a:p>
          <a:endParaRPr lang="en-US"/>
        </a:p>
      </dgm:t>
    </dgm:pt>
    <dgm:pt modelId="{F9252717-F156-4227-999C-0CF6D1AC090E}">
      <dgm:prSet/>
      <dgm:spPr>
        <a:solidFill>
          <a:srgbClr val="5652A3"/>
        </a:solidFill>
      </dgm:spPr>
      <dgm:t>
        <a:bodyPr/>
        <a:lstStyle/>
        <a:p>
          <a:r>
            <a:rPr lang="en-US"/>
            <a:t>What is the Microbial Hydrolysis Process (MHP) and </a:t>
          </a:r>
          <a:r>
            <a:rPr lang="en-US" i="1"/>
            <a:t>C. bescii</a:t>
          </a:r>
          <a:r>
            <a:rPr lang="en-US" i="0"/>
            <a:t>?</a:t>
          </a:r>
          <a:endParaRPr lang="en-US"/>
        </a:p>
      </dgm:t>
    </dgm:pt>
    <dgm:pt modelId="{45A04229-1FDD-459D-B963-26E8819CE58A}" type="parTrans" cxnId="{66BE746F-E63C-4195-A485-1886499AD7B7}">
      <dgm:prSet/>
      <dgm:spPr/>
      <dgm:t>
        <a:bodyPr/>
        <a:lstStyle/>
        <a:p>
          <a:endParaRPr lang="en-US"/>
        </a:p>
      </dgm:t>
    </dgm:pt>
    <dgm:pt modelId="{FA07FE35-B6C4-46DC-9FA0-792901167882}" type="sibTrans" cxnId="{66BE746F-E63C-4195-A485-1886499AD7B7}">
      <dgm:prSet/>
      <dgm:spPr/>
      <dgm:t>
        <a:bodyPr/>
        <a:lstStyle/>
        <a:p>
          <a:endParaRPr lang="en-US"/>
        </a:p>
      </dgm:t>
    </dgm:pt>
    <dgm:pt modelId="{1CC8EF29-1D55-4890-AAE7-B59BC8936B22}" type="pres">
      <dgm:prSet presAssocID="{D8489E90-1D9B-40D1-934A-CEE3D681DDF5}" presName="Name0" presStyleCnt="0">
        <dgm:presLayoutVars>
          <dgm:dir/>
          <dgm:resizeHandles val="exact"/>
        </dgm:presLayoutVars>
      </dgm:prSet>
      <dgm:spPr/>
    </dgm:pt>
    <dgm:pt modelId="{F56CE3BA-7A4F-41E2-9386-4FCFED1D9410}" type="pres">
      <dgm:prSet presAssocID="{D8489E90-1D9B-40D1-934A-CEE3D681DDF5}" presName="fgShape" presStyleLbl="fgShp" presStyleIdx="0" presStyleCnt="1" custFlipHor="1" custScaleX="468" custScaleY="9184" custLinFactY="85527" custLinFactNeighborX="-476" custLinFactNeighborY="100000"/>
      <dgm:spPr/>
    </dgm:pt>
    <dgm:pt modelId="{CBB65C44-2742-4B27-BF80-EEF83D13D1A7}" type="pres">
      <dgm:prSet presAssocID="{D8489E90-1D9B-40D1-934A-CEE3D681DDF5}" presName="linComp" presStyleCnt="0"/>
      <dgm:spPr/>
    </dgm:pt>
    <dgm:pt modelId="{FEBC6316-12BA-4148-93E3-121109D5F073}" type="pres">
      <dgm:prSet presAssocID="{F9252717-F156-4227-999C-0CF6D1AC090E}" presName="compNode" presStyleCnt="0"/>
      <dgm:spPr/>
    </dgm:pt>
    <dgm:pt modelId="{098E0D28-2771-4376-AE54-38E91950FE28}" type="pres">
      <dgm:prSet presAssocID="{F9252717-F156-4227-999C-0CF6D1AC090E}" presName="bkgdShape" presStyleLbl="node1" presStyleIdx="0" presStyleCnt="4"/>
      <dgm:spPr/>
    </dgm:pt>
    <dgm:pt modelId="{BCFB6A46-87E2-4AB7-A367-07863EFF3200}" type="pres">
      <dgm:prSet presAssocID="{F9252717-F156-4227-999C-0CF6D1AC090E}" presName="nodeTx" presStyleLbl="node1" presStyleIdx="0" presStyleCnt="4">
        <dgm:presLayoutVars>
          <dgm:bulletEnabled val="1"/>
        </dgm:presLayoutVars>
      </dgm:prSet>
      <dgm:spPr/>
    </dgm:pt>
    <dgm:pt modelId="{91AED8AB-9082-4767-A52D-4DE5BA98A589}" type="pres">
      <dgm:prSet presAssocID="{F9252717-F156-4227-999C-0CF6D1AC090E}" presName="invisiNode" presStyleLbl="node1" presStyleIdx="0" presStyleCnt="4"/>
      <dgm:spPr/>
    </dgm:pt>
    <dgm:pt modelId="{1677696A-E1EF-4938-8655-2911331FC681}" type="pres">
      <dgm:prSet presAssocID="{F9252717-F156-4227-999C-0CF6D1AC090E}" presName="imagNode" presStyleLbl="fgImgPlace1" presStyleIdx="0" presStyleCnt="4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1302F9-C6E2-492B-9E15-2DF840DA4D2C}" type="pres">
      <dgm:prSet presAssocID="{FA07FE35-B6C4-46DC-9FA0-792901167882}" presName="sibTrans" presStyleLbl="sibTrans2D1" presStyleIdx="0" presStyleCnt="0"/>
      <dgm:spPr/>
    </dgm:pt>
    <dgm:pt modelId="{FB221E67-D0B0-48C7-B6BB-58E50FDFF1E3}" type="pres">
      <dgm:prSet presAssocID="{19BA9082-8198-49B8-B9E2-B5BC9D6B210D}" presName="compNode" presStyleCnt="0"/>
      <dgm:spPr/>
    </dgm:pt>
    <dgm:pt modelId="{312D13E1-9A0A-46B8-84F5-32E6787E7835}" type="pres">
      <dgm:prSet presAssocID="{19BA9082-8198-49B8-B9E2-B5BC9D6B210D}" presName="bkgdShape" presStyleLbl="node1" presStyleIdx="1" presStyleCnt="4"/>
      <dgm:spPr>
        <a:xfrm>
          <a:off x="2675561" y="0"/>
          <a:ext cx="2595228" cy="3318970"/>
        </a:xfrm>
        <a:prstGeom prst="roundRect">
          <a:avLst>
            <a:gd name="adj" fmla="val 10000"/>
          </a:avLst>
        </a:prstGeom>
      </dgm:spPr>
    </dgm:pt>
    <dgm:pt modelId="{8326244E-1BB0-4522-988B-E4821AFCE583}" type="pres">
      <dgm:prSet presAssocID="{19BA9082-8198-49B8-B9E2-B5BC9D6B210D}" presName="nodeTx" presStyleLbl="node1" presStyleIdx="1" presStyleCnt="4">
        <dgm:presLayoutVars>
          <dgm:bulletEnabled val="1"/>
        </dgm:presLayoutVars>
      </dgm:prSet>
      <dgm:spPr/>
    </dgm:pt>
    <dgm:pt modelId="{47320104-3595-4257-B3EB-F23AAF05E341}" type="pres">
      <dgm:prSet presAssocID="{19BA9082-8198-49B8-B9E2-B5BC9D6B210D}" presName="invisiNode" presStyleLbl="node1" presStyleIdx="1" presStyleCnt="4"/>
      <dgm:spPr/>
    </dgm:pt>
    <dgm:pt modelId="{2EDBFDAB-5D49-473A-AA67-F7662C99460F}" type="pres">
      <dgm:prSet presAssocID="{19BA9082-8198-49B8-B9E2-B5BC9D6B210D}" presName="imagNode" presStyleLbl="fgImgPlace1" presStyleIdx="1" presStyleCnt="4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B9A6A40-097B-4F42-B2DD-7D1A2F8F8A97}" type="pres">
      <dgm:prSet presAssocID="{D9333C11-CBAB-4103-BCC2-211FF4ED7AE7}" presName="sibTrans" presStyleLbl="sibTrans2D1" presStyleIdx="0" presStyleCnt="0"/>
      <dgm:spPr/>
    </dgm:pt>
    <dgm:pt modelId="{E5D2F482-54F0-49C3-87D0-A6440F1F79CF}" type="pres">
      <dgm:prSet presAssocID="{153C0DA3-0747-4B39-81F5-5E69DF172076}" presName="compNode" presStyleCnt="0"/>
      <dgm:spPr/>
    </dgm:pt>
    <dgm:pt modelId="{8F02093E-6EA7-438A-A449-05F582CFC93F}" type="pres">
      <dgm:prSet presAssocID="{153C0DA3-0747-4B39-81F5-5E69DF172076}" presName="bkgdShape" presStyleLbl="node1" presStyleIdx="2" presStyleCnt="4"/>
      <dgm:spPr>
        <a:xfrm>
          <a:off x="5348646" y="0"/>
          <a:ext cx="2595228" cy="3318970"/>
        </a:xfrm>
        <a:prstGeom prst="roundRect">
          <a:avLst>
            <a:gd name="adj" fmla="val 10000"/>
          </a:avLst>
        </a:prstGeom>
      </dgm:spPr>
    </dgm:pt>
    <dgm:pt modelId="{927410CD-FA6B-43F4-9827-EA0FA5DA044B}" type="pres">
      <dgm:prSet presAssocID="{153C0DA3-0747-4B39-81F5-5E69DF172076}" presName="nodeTx" presStyleLbl="node1" presStyleIdx="2" presStyleCnt="4">
        <dgm:presLayoutVars>
          <dgm:bulletEnabled val="1"/>
        </dgm:presLayoutVars>
      </dgm:prSet>
      <dgm:spPr/>
    </dgm:pt>
    <dgm:pt modelId="{93A58110-9D7F-4571-938F-E8A7DC5D2D91}" type="pres">
      <dgm:prSet presAssocID="{153C0DA3-0747-4B39-81F5-5E69DF172076}" presName="invisiNode" presStyleLbl="node1" presStyleIdx="2" presStyleCnt="4"/>
      <dgm:spPr/>
    </dgm:pt>
    <dgm:pt modelId="{FEE237AF-9731-40E9-93EA-343C9E6CFF71}" type="pres">
      <dgm:prSet presAssocID="{153C0DA3-0747-4B39-81F5-5E69DF172076}" presName="imagNode" presStyleLbl="fgImgPlace1" presStyleIdx="2" presStyleCnt="4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B01A3A4-B0BF-4019-931A-9322DC01DCC8}" type="pres">
      <dgm:prSet presAssocID="{9380D820-B72A-4921-9288-7CA94D03508D}" presName="sibTrans" presStyleLbl="sibTrans2D1" presStyleIdx="0" presStyleCnt="0"/>
      <dgm:spPr/>
    </dgm:pt>
    <dgm:pt modelId="{7DAB6150-45D2-4F67-A193-09313AE1D1A8}" type="pres">
      <dgm:prSet presAssocID="{B92F0A58-A59C-4F27-97F2-4732AE727DE5}" presName="compNode" presStyleCnt="0"/>
      <dgm:spPr/>
    </dgm:pt>
    <dgm:pt modelId="{C4B20419-C6B9-4BDC-BC17-F4597506A835}" type="pres">
      <dgm:prSet presAssocID="{B92F0A58-A59C-4F27-97F2-4732AE727DE5}" presName="bkgdShape" presStyleLbl="node1" presStyleIdx="3" presStyleCnt="4"/>
      <dgm:spPr>
        <a:xfrm>
          <a:off x="8021731" y="0"/>
          <a:ext cx="2595228" cy="3318970"/>
        </a:xfrm>
        <a:prstGeom prst="roundRect">
          <a:avLst>
            <a:gd name="adj" fmla="val 10000"/>
          </a:avLst>
        </a:prstGeom>
      </dgm:spPr>
    </dgm:pt>
    <dgm:pt modelId="{5835CB2A-A9C4-4CB4-8108-6FFB9691E49D}" type="pres">
      <dgm:prSet presAssocID="{B92F0A58-A59C-4F27-97F2-4732AE727DE5}" presName="nodeTx" presStyleLbl="node1" presStyleIdx="3" presStyleCnt="4">
        <dgm:presLayoutVars>
          <dgm:bulletEnabled val="1"/>
        </dgm:presLayoutVars>
      </dgm:prSet>
      <dgm:spPr/>
    </dgm:pt>
    <dgm:pt modelId="{5712508A-7362-4EA1-BDE5-68D4ADC6557B}" type="pres">
      <dgm:prSet presAssocID="{B92F0A58-A59C-4F27-97F2-4732AE727DE5}" presName="invisiNode" presStyleLbl="node1" presStyleIdx="3" presStyleCnt="4"/>
      <dgm:spPr/>
    </dgm:pt>
    <dgm:pt modelId="{9B625307-6B50-4E61-B051-6A3A371F87A4}" type="pres">
      <dgm:prSet presAssocID="{B92F0A58-A59C-4F27-97F2-4732AE727DE5}" presName="imagNode" presStyleLbl="f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18359607-0F5F-4231-82CD-410AF4732174}" type="presOf" srcId="{9380D820-B72A-4921-9288-7CA94D03508D}" destId="{DB01A3A4-B0BF-4019-931A-9322DC01DCC8}" srcOrd="0" destOrd="0" presId="urn:microsoft.com/office/officeart/2005/8/layout/hList7"/>
    <dgm:cxn modelId="{26455F0C-9F9F-442B-9C64-9E0AB81E98D2}" type="presOf" srcId="{F9252717-F156-4227-999C-0CF6D1AC090E}" destId="{098E0D28-2771-4376-AE54-38E91950FE28}" srcOrd="0" destOrd="0" presId="urn:microsoft.com/office/officeart/2005/8/layout/hList7"/>
    <dgm:cxn modelId="{5DC12F2F-C483-4001-8C27-DC047CA8E3AA}" type="presOf" srcId="{FA07FE35-B6C4-46DC-9FA0-792901167882}" destId="{EF1302F9-C6E2-492B-9E15-2DF840DA4D2C}" srcOrd="0" destOrd="0" presId="urn:microsoft.com/office/officeart/2005/8/layout/hList7"/>
    <dgm:cxn modelId="{2EA5F033-D221-4D57-91B8-9C10172F2937}" type="presOf" srcId="{D8489E90-1D9B-40D1-934A-CEE3D681DDF5}" destId="{1CC8EF29-1D55-4890-AAE7-B59BC8936B22}" srcOrd="0" destOrd="0" presId="urn:microsoft.com/office/officeart/2005/8/layout/hList7"/>
    <dgm:cxn modelId="{FD333C39-8EB3-47E3-A021-B3852900D6F3}" type="presOf" srcId="{153C0DA3-0747-4B39-81F5-5E69DF172076}" destId="{927410CD-FA6B-43F4-9827-EA0FA5DA044B}" srcOrd="1" destOrd="0" presId="urn:microsoft.com/office/officeart/2005/8/layout/hList7"/>
    <dgm:cxn modelId="{9DA8E861-16A8-4DB7-ACEA-52F08571F203}" type="presOf" srcId="{B92F0A58-A59C-4F27-97F2-4732AE727DE5}" destId="{C4B20419-C6B9-4BDC-BC17-F4597506A835}" srcOrd="0" destOrd="0" presId="urn:microsoft.com/office/officeart/2005/8/layout/hList7"/>
    <dgm:cxn modelId="{A393A74A-8F97-40DE-AA9B-5280F2129F84}" type="presOf" srcId="{19BA9082-8198-49B8-B9E2-B5BC9D6B210D}" destId="{8326244E-1BB0-4522-988B-E4821AFCE583}" srcOrd="1" destOrd="0" presId="urn:microsoft.com/office/officeart/2005/8/layout/hList7"/>
    <dgm:cxn modelId="{66BE746F-E63C-4195-A485-1886499AD7B7}" srcId="{D8489E90-1D9B-40D1-934A-CEE3D681DDF5}" destId="{F9252717-F156-4227-999C-0CF6D1AC090E}" srcOrd="0" destOrd="0" parTransId="{45A04229-1FDD-459D-B963-26E8819CE58A}" sibTransId="{FA07FE35-B6C4-46DC-9FA0-792901167882}"/>
    <dgm:cxn modelId="{88D97153-7E68-42A5-8C0B-D9367BA915D4}" type="presOf" srcId="{153C0DA3-0747-4B39-81F5-5E69DF172076}" destId="{8F02093E-6EA7-438A-A449-05F582CFC93F}" srcOrd="0" destOrd="0" presId="urn:microsoft.com/office/officeart/2005/8/layout/hList7"/>
    <dgm:cxn modelId="{81E08A78-4D99-494D-B9F7-08D0A4197A66}" srcId="{D8489E90-1D9B-40D1-934A-CEE3D681DDF5}" destId="{B92F0A58-A59C-4F27-97F2-4732AE727DE5}" srcOrd="3" destOrd="0" parTransId="{66BCC224-E9C3-4913-AE95-F3AF355BD6A8}" sibTransId="{296EFD44-34CA-4473-A961-464E5B6D02EF}"/>
    <dgm:cxn modelId="{C9FB9F9F-B0E1-49B0-AA4C-623D85404AD4}" type="presOf" srcId="{D9333C11-CBAB-4103-BCC2-211FF4ED7AE7}" destId="{0B9A6A40-097B-4F42-B2DD-7D1A2F8F8A97}" srcOrd="0" destOrd="0" presId="urn:microsoft.com/office/officeart/2005/8/layout/hList7"/>
    <dgm:cxn modelId="{E579C4AC-E541-4BB1-BA88-EB6005AB55FF}" type="presOf" srcId="{19BA9082-8198-49B8-B9E2-B5BC9D6B210D}" destId="{312D13E1-9A0A-46B8-84F5-32E6787E7835}" srcOrd="0" destOrd="0" presId="urn:microsoft.com/office/officeart/2005/8/layout/hList7"/>
    <dgm:cxn modelId="{C7EFD3CD-243E-48B3-B620-3BA6143D5523}" srcId="{D8489E90-1D9B-40D1-934A-CEE3D681DDF5}" destId="{153C0DA3-0747-4B39-81F5-5E69DF172076}" srcOrd="2" destOrd="0" parTransId="{599139C7-DD25-484E-B59F-0400D12B78F9}" sibTransId="{9380D820-B72A-4921-9288-7CA94D03508D}"/>
    <dgm:cxn modelId="{05CA7FCF-7B84-46C5-BD38-E1358E9D6040}" type="presOf" srcId="{F9252717-F156-4227-999C-0CF6D1AC090E}" destId="{BCFB6A46-87E2-4AB7-A367-07863EFF3200}" srcOrd="1" destOrd="0" presId="urn:microsoft.com/office/officeart/2005/8/layout/hList7"/>
    <dgm:cxn modelId="{1E2241DE-B69C-4DE8-8EFB-8360E89FCD46}" type="presOf" srcId="{B92F0A58-A59C-4F27-97F2-4732AE727DE5}" destId="{5835CB2A-A9C4-4CB4-8108-6FFB9691E49D}" srcOrd="1" destOrd="0" presId="urn:microsoft.com/office/officeart/2005/8/layout/hList7"/>
    <dgm:cxn modelId="{0F6288FF-284F-4278-99BE-8A8214702DB8}" srcId="{D8489E90-1D9B-40D1-934A-CEE3D681DDF5}" destId="{19BA9082-8198-49B8-B9E2-B5BC9D6B210D}" srcOrd="1" destOrd="0" parTransId="{3A388BA8-744B-4769-8B7C-6D06EE2F2360}" sibTransId="{D9333C11-CBAB-4103-BCC2-211FF4ED7AE7}"/>
    <dgm:cxn modelId="{E6CA375B-3D4B-412E-91B5-5D227B505028}" type="presParOf" srcId="{1CC8EF29-1D55-4890-AAE7-B59BC8936B22}" destId="{F56CE3BA-7A4F-41E2-9386-4FCFED1D9410}" srcOrd="0" destOrd="0" presId="urn:microsoft.com/office/officeart/2005/8/layout/hList7"/>
    <dgm:cxn modelId="{215269A6-987F-47CF-83E1-E519C76BF853}" type="presParOf" srcId="{1CC8EF29-1D55-4890-AAE7-B59BC8936B22}" destId="{CBB65C44-2742-4B27-BF80-EEF83D13D1A7}" srcOrd="1" destOrd="0" presId="urn:microsoft.com/office/officeart/2005/8/layout/hList7"/>
    <dgm:cxn modelId="{BC868282-7EC8-4FD1-B4F3-B62CF8FEF96B}" type="presParOf" srcId="{CBB65C44-2742-4B27-BF80-EEF83D13D1A7}" destId="{FEBC6316-12BA-4148-93E3-121109D5F073}" srcOrd="0" destOrd="0" presId="urn:microsoft.com/office/officeart/2005/8/layout/hList7"/>
    <dgm:cxn modelId="{87FCC18F-D68A-48AA-8CB1-82A6DA39ECA4}" type="presParOf" srcId="{FEBC6316-12BA-4148-93E3-121109D5F073}" destId="{098E0D28-2771-4376-AE54-38E91950FE28}" srcOrd="0" destOrd="0" presId="urn:microsoft.com/office/officeart/2005/8/layout/hList7"/>
    <dgm:cxn modelId="{83C7F797-3CFB-41E7-8054-AB0403E1D9CC}" type="presParOf" srcId="{FEBC6316-12BA-4148-93E3-121109D5F073}" destId="{BCFB6A46-87E2-4AB7-A367-07863EFF3200}" srcOrd="1" destOrd="0" presId="urn:microsoft.com/office/officeart/2005/8/layout/hList7"/>
    <dgm:cxn modelId="{CB0F464A-9809-4C09-98AB-DA38149BE2A6}" type="presParOf" srcId="{FEBC6316-12BA-4148-93E3-121109D5F073}" destId="{91AED8AB-9082-4767-A52D-4DE5BA98A589}" srcOrd="2" destOrd="0" presId="urn:microsoft.com/office/officeart/2005/8/layout/hList7"/>
    <dgm:cxn modelId="{632EE791-CA72-4125-B762-B46424AC00B3}" type="presParOf" srcId="{FEBC6316-12BA-4148-93E3-121109D5F073}" destId="{1677696A-E1EF-4938-8655-2911331FC681}" srcOrd="3" destOrd="0" presId="urn:microsoft.com/office/officeart/2005/8/layout/hList7"/>
    <dgm:cxn modelId="{865A83C5-972B-4256-9F7B-9FF5DBD1D382}" type="presParOf" srcId="{CBB65C44-2742-4B27-BF80-EEF83D13D1A7}" destId="{EF1302F9-C6E2-492B-9E15-2DF840DA4D2C}" srcOrd="1" destOrd="0" presId="urn:microsoft.com/office/officeart/2005/8/layout/hList7"/>
    <dgm:cxn modelId="{C15EF2F4-9FCE-4600-8D43-DA10492555AC}" type="presParOf" srcId="{CBB65C44-2742-4B27-BF80-EEF83D13D1A7}" destId="{FB221E67-D0B0-48C7-B6BB-58E50FDFF1E3}" srcOrd="2" destOrd="0" presId="urn:microsoft.com/office/officeart/2005/8/layout/hList7"/>
    <dgm:cxn modelId="{BE9E0226-43FF-4E5D-9B8E-931C44503455}" type="presParOf" srcId="{FB221E67-D0B0-48C7-B6BB-58E50FDFF1E3}" destId="{312D13E1-9A0A-46B8-84F5-32E6787E7835}" srcOrd="0" destOrd="0" presId="urn:microsoft.com/office/officeart/2005/8/layout/hList7"/>
    <dgm:cxn modelId="{0EE2E24A-CB0C-4811-AE28-574718FA84C1}" type="presParOf" srcId="{FB221E67-D0B0-48C7-B6BB-58E50FDFF1E3}" destId="{8326244E-1BB0-4522-988B-E4821AFCE583}" srcOrd="1" destOrd="0" presId="urn:microsoft.com/office/officeart/2005/8/layout/hList7"/>
    <dgm:cxn modelId="{55BB3032-21DA-4310-BFFE-7D52CACB5BEC}" type="presParOf" srcId="{FB221E67-D0B0-48C7-B6BB-58E50FDFF1E3}" destId="{47320104-3595-4257-B3EB-F23AAF05E341}" srcOrd="2" destOrd="0" presId="urn:microsoft.com/office/officeart/2005/8/layout/hList7"/>
    <dgm:cxn modelId="{592E9F21-FC36-49C8-89EB-2675849CCCEF}" type="presParOf" srcId="{FB221E67-D0B0-48C7-B6BB-58E50FDFF1E3}" destId="{2EDBFDAB-5D49-473A-AA67-F7662C99460F}" srcOrd="3" destOrd="0" presId="urn:microsoft.com/office/officeart/2005/8/layout/hList7"/>
    <dgm:cxn modelId="{C052EAFC-2D32-4489-A695-0B7155BD7C12}" type="presParOf" srcId="{CBB65C44-2742-4B27-BF80-EEF83D13D1A7}" destId="{0B9A6A40-097B-4F42-B2DD-7D1A2F8F8A97}" srcOrd="3" destOrd="0" presId="urn:microsoft.com/office/officeart/2005/8/layout/hList7"/>
    <dgm:cxn modelId="{60C4E6BC-1B9E-4CF5-962C-27D52AF77345}" type="presParOf" srcId="{CBB65C44-2742-4B27-BF80-EEF83D13D1A7}" destId="{E5D2F482-54F0-49C3-87D0-A6440F1F79CF}" srcOrd="4" destOrd="0" presId="urn:microsoft.com/office/officeart/2005/8/layout/hList7"/>
    <dgm:cxn modelId="{D5982208-1BEC-4958-B6FF-4CAA60E57658}" type="presParOf" srcId="{E5D2F482-54F0-49C3-87D0-A6440F1F79CF}" destId="{8F02093E-6EA7-438A-A449-05F582CFC93F}" srcOrd="0" destOrd="0" presId="urn:microsoft.com/office/officeart/2005/8/layout/hList7"/>
    <dgm:cxn modelId="{E9C87DB3-1A15-4334-82BA-811F5CFF0645}" type="presParOf" srcId="{E5D2F482-54F0-49C3-87D0-A6440F1F79CF}" destId="{927410CD-FA6B-43F4-9827-EA0FA5DA044B}" srcOrd="1" destOrd="0" presId="urn:microsoft.com/office/officeart/2005/8/layout/hList7"/>
    <dgm:cxn modelId="{0BE3FC12-F912-441B-AFAE-B64DD2E47A7C}" type="presParOf" srcId="{E5D2F482-54F0-49C3-87D0-A6440F1F79CF}" destId="{93A58110-9D7F-4571-938F-E8A7DC5D2D91}" srcOrd="2" destOrd="0" presId="urn:microsoft.com/office/officeart/2005/8/layout/hList7"/>
    <dgm:cxn modelId="{5BF2B701-91D8-48EB-A331-1C4EF2818DA4}" type="presParOf" srcId="{E5D2F482-54F0-49C3-87D0-A6440F1F79CF}" destId="{FEE237AF-9731-40E9-93EA-343C9E6CFF71}" srcOrd="3" destOrd="0" presId="urn:microsoft.com/office/officeart/2005/8/layout/hList7"/>
    <dgm:cxn modelId="{13D2E454-B39F-43F0-8F09-551856380ABA}" type="presParOf" srcId="{CBB65C44-2742-4B27-BF80-EEF83D13D1A7}" destId="{DB01A3A4-B0BF-4019-931A-9322DC01DCC8}" srcOrd="5" destOrd="0" presId="urn:microsoft.com/office/officeart/2005/8/layout/hList7"/>
    <dgm:cxn modelId="{B1268B25-3F1D-4E2B-A5D0-107966BA0AF7}" type="presParOf" srcId="{CBB65C44-2742-4B27-BF80-EEF83D13D1A7}" destId="{7DAB6150-45D2-4F67-A193-09313AE1D1A8}" srcOrd="6" destOrd="0" presId="urn:microsoft.com/office/officeart/2005/8/layout/hList7"/>
    <dgm:cxn modelId="{007D2B18-1B7A-4A3F-93FD-A753CB497334}" type="presParOf" srcId="{7DAB6150-45D2-4F67-A193-09313AE1D1A8}" destId="{C4B20419-C6B9-4BDC-BC17-F4597506A835}" srcOrd="0" destOrd="0" presId="urn:microsoft.com/office/officeart/2005/8/layout/hList7"/>
    <dgm:cxn modelId="{E91E1916-D00D-45DD-B53C-E3866014BBAA}" type="presParOf" srcId="{7DAB6150-45D2-4F67-A193-09313AE1D1A8}" destId="{5835CB2A-A9C4-4CB4-8108-6FFB9691E49D}" srcOrd="1" destOrd="0" presId="urn:microsoft.com/office/officeart/2005/8/layout/hList7"/>
    <dgm:cxn modelId="{01DA8D09-3BBC-4EA0-A2E9-EF1705435341}" type="presParOf" srcId="{7DAB6150-45D2-4F67-A193-09313AE1D1A8}" destId="{5712508A-7362-4EA1-BDE5-68D4ADC6557B}" srcOrd="2" destOrd="0" presId="urn:microsoft.com/office/officeart/2005/8/layout/hList7"/>
    <dgm:cxn modelId="{0FAAE820-1D84-4C81-B01A-9346E5E4A545}" type="presParOf" srcId="{7DAB6150-45D2-4F67-A193-09313AE1D1A8}" destId="{9B625307-6B50-4E61-B051-6A3A371F87A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E0D28-2771-4376-AE54-38E91950FE28}">
      <dsp:nvSpPr>
        <dsp:cNvPr id="0" name=""/>
        <dsp:cNvSpPr/>
      </dsp:nvSpPr>
      <dsp:spPr>
        <a:xfrm>
          <a:off x="2475" y="0"/>
          <a:ext cx="2595228" cy="3318970"/>
        </a:xfrm>
        <a:prstGeom prst="roundRect">
          <a:avLst>
            <a:gd name="adj" fmla="val 10000"/>
          </a:avLst>
        </a:prstGeom>
        <a:solidFill>
          <a:srgbClr val="5652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 is the Microbial Hydrolysis Process (MHP) and </a:t>
          </a:r>
          <a:r>
            <a:rPr lang="en-US" sz="2000" i="1" kern="1200"/>
            <a:t>C. bescii</a:t>
          </a:r>
          <a:r>
            <a:rPr lang="en-US" sz="2000" i="0" kern="1200"/>
            <a:t>?</a:t>
          </a:r>
          <a:endParaRPr lang="en-US" sz="2000" kern="1200"/>
        </a:p>
      </dsp:txBody>
      <dsp:txXfrm>
        <a:off x="2475" y="1327587"/>
        <a:ext cx="2595228" cy="1327588"/>
      </dsp:txXfrm>
    </dsp:sp>
    <dsp:sp modelId="{1677696A-E1EF-4938-8655-2911331FC681}">
      <dsp:nvSpPr>
        <dsp:cNvPr id="0" name=""/>
        <dsp:cNvSpPr/>
      </dsp:nvSpPr>
      <dsp:spPr>
        <a:xfrm>
          <a:off x="747481" y="199138"/>
          <a:ext cx="1105217" cy="1105217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D13E1-9A0A-46B8-84F5-32E6787E7835}">
      <dsp:nvSpPr>
        <dsp:cNvPr id="0" name=""/>
        <dsp:cNvSpPr/>
      </dsp:nvSpPr>
      <dsp:spPr>
        <a:xfrm>
          <a:off x="2675561" y="0"/>
          <a:ext cx="2595228" cy="3318970"/>
        </a:xfrm>
        <a:prstGeom prst="roundRect">
          <a:avLst>
            <a:gd name="adj" fmla="val 10000"/>
          </a:avLst>
        </a:prstGeom>
        <a:solidFill>
          <a:srgbClr val="5652A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Where and how did we test MHP using </a:t>
          </a:r>
          <a:r>
            <a:rPr lang="en-US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C. </a:t>
          </a:r>
          <a:r>
            <a:rPr lang="en-US" sz="20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bescii</a:t>
          </a:r>
          <a:r>
            <a:rPr lang="en-US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?</a:t>
          </a:r>
        </a:p>
      </dsp:txBody>
      <dsp:txXfrm>
        <a:off x="2675561" y="1327587"/>
        <a:ext cx="2595228" cy="1327588"/>
      </dsp:txXfrm>
    </dsp:sp>
    <dsp:sp modelId="{2EDBFDAB-5D49-473A-AA67-F7662C99460F}">
      <dsp:nvSpPr>
        <dsp:cNvPr id="0" name=""/>
        <dsp:cNvSpPr/>
      </dsp:nvSpPr>
      <dsp:spPr>
        <a:xfrm>
          <a:off x="3420566" y="199138"/>
          <a:ext cx="1105217" cy="1105217"/>
        </a:xfrm>
        <a:prstGeom prst="ellipse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2093E-6EA7-438A-A449-05F582CFC93F}">
      <dsp:nvSpPr>
        <dsp:cNvPr id="0" name=""/>
        <dsp:cNvSpPr/>
      </dsp:nvSpPr>
      <dsp:spPr>
        <a:xfrm>
          <a:off x="5348646" y="0"/>
          <a:ext cx="2595228" cy="3318970"/>
        </a:xfrm>
        <a:prstGeom prst="roundRect">
          <a:avLst>
            <a:gd name="adj" fmla="val 10000"/>
          </a:avLst>
        </a:prstGeom>
        <a:solidFill>
          <a:srgbClr val="5652A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What were our findings?</a:t>
          </a:r>
        </a:p>
      </dsp:txBody>
      <dsp:txXfrm>
        <a:off x="5348646" y="1327587"/>
        <a:ext cx="2595228" cy="1327588"/>
      </dsp:txXfrm>
    </dsp:sp>
    <dsp:sp modelId="{FEE237AF-9731-40E9-93EA-343C9E6CFF71}">
      <dsp:nvSpPr>
        <dsp:cNvPr id="0" name=""/>
        <dsp:cNvSpPr/>
      </dsp:nvSpPr>
      <dsp:spPr>
        <a:xfrm>
          <a:off x="6093652" y="199138"/>
          <a:ext cx="1105217" cy="1105217"/>
        </a:xfrm>
        <a:prstGeom prst="ellipse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20419-C6B9-4BDC-BC17-F4597506A835}">
      <dsp:nvSpPr>
        <dsp:cNvPr id="0" name=""/>
        <dsp:cNvSpPr/>
      </dsp:nvSpPr>
      <dsp:spPr>
        <a:xfrm>
          <a:off x="8021731" y="0"/>
          <a:ext cx="2595228" cy="3318970"/>
        </a:xfrm>
        <a:prstGeom prst="roundRect">
          <a:avLst>
            <a:gd name="adj" fmla="val 10000"/>
          </a:avLst>
        </a:prstGeom>
        <a:solidFill>
          <a:srgbClr val="5652A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How can this be applied at full-scale?</a:t>
          </a:r>
        </a:p>
      </dsp:txBody>
      <dsp:txXfrm>
        <a:off x="8021731" y="1327587"/>
        <a:ext cx="2595228" cy="1327588"/>
      </dsp:txXfrm>
    </dsp:sp>
    <dsp:sp modelId="{9B625307-6B50-4E61-B051-6A3A371F87A4}">
      <dsp:nvSpPr>
        <dsp:cNvPr id="0" name=""/>
        <dsp:cNvSpPr/>
      </dsp:nvSpPr>
      <dsp:spPr>
        <a:xfrm>
          <a:off x="8766737" y="199138"/>
          <a:ext cx="1105217" cy="1105217"/>
        </a:xfrm>
        <a:prstGeom prst="ellipse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CE3BA-7A4F-41E2-9386-4FCFED1D9410}">
      <dsp:nvSpPr>
        <dsp:cNvPr id="0" name=""/>
        <dsp:cNvSpPr/>
      </dsp:nvSpPr>
      <dsp:spPr>
        <a:xfrm flipH="1">
          <a:off x="5240351" y="3273247"/>
          <a:ext cx="45723" cy="4572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0.20268</cdr:x>
      <cdr:y>0.21302</cdr:y>
    </cdr:from>
    <cdr:to>
      <cdr:x>0.37765</cdr:x>
      <cdr:y>0.25296</cdr:y>
    </cdr:to>
    <cdr:sp macro="" textlink="">
      <cdr:nvSpPr>
        <cdr:cNvPr id="2" name="Callout: Bent Line 1">
          <a:extLst xmlns:a="http://schemas.openxmlformats.org/drawingml/2006/main">
            <a:ext uri="{FF2B5EF4-FFF2-40B4-BE49-F238E27FC236}">
              <a16:creationId xmlns:a16="http://schemas.microsoft.com/office/drawing/2014/main" id="{CD0FEB38-C916-4B0F-B70F-49A2D6D9D446}"/>
            </a:ext>
          </a:extLst>
        </cdr:cNvPr>
        <cdr:cNvSpPr/>
      </cdr:nvSpPr>
      <cdr:spPr>
        <a:xfrm xmlns:a="http://schemas.openxmlformats.org/drawingml/2006/main">
          <a:off x="1755913" y="1339164"/>
          <a:ext cx="1515885" cy="251097"/>
        </a:xfrm>
        <a:prstGeom xmlns:a="http://schemas.openxmlformats.org/drawingml/2006/main" prst="borderCallout2">
          <a:avLst>
            <a:gd name="adj1" fmla="val 49395"/>
            <a:gd name="adj2" fmla="val 99755"/>
            <a:gd name="adj3" fmla="val 49395"/>
            <a:gd name="adj4" fmla="val 119362"/>
            <a:gd name="adj5" fmla="val 190853"/>
            <a:gd name="adj6" fmla="val 137642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Average</a:t>
          </a:r>
          <a:r>
            <a:rPr lang="en-US" baseline="0"/>
            <a:t> CB VSR = 77%</a:t>
          </a:r>
          <a:endParaRPr lang="en-US"/>
        </a:p>
      </cdr:txBody>
    </cdr:sp>
  </cdr:relSizeAnchor>
  <cdr:relSizeAnchor xmlns:cdr="http://schemas.openxmlformats.org/drawingml/2006/chartDrawing">
    <cdr:from>
      <cdr:x>0.43403</cdr:x>
      <cdr:y>0.59439</cdr:y>
    </cdr:from>
    <cdr:to>
      <cdr:x>0.60421</cdr:x>
      <cdr:y>0.6693</cdr:y>
    </cdr:to>
    <cdr:sp macro="" textlink="">
      <cdr:nvSpPr>
        <cdr:cNvPr id="11" name="Callout: Bent Line 10">
          <a:extLst xmlns:a="http://schemas.openxmlformats.org/drawingml/2006/main">
            <a:ext uri="{FF2B5EF4-FFF2-40B4-BE49-F238E27FC236}">
              <a16:creationId xmlns:a16="http://schemas.microsoft.com/office/drawing/2014/main" id="{D3E4EFAA-57AD-436E-96A8-1D3ADC65B7ED}"/>
            </a:ext>
          </a:extLst>
        </cdr:cNvPr>
        <cdr:cNvSpPr/>
      </cdr:nvSpPr>
      <cdr:spPr>
        <a:xfrm xmlns:a="http://schemas.openxmlformats.org/drawingml/2006/main">
          <a:off x="3760301" y="3736609"/>
          <a:ext cx="1474308" cy="470957"/>
        </a:xfrm>
        <a:prstGeom xmlns:a="http://schemas.openxmlformats.org/drawingml/2006/main" prst="borderCallout2">
          <a:avLst>
            <a:gd name="adj1" fmla="val 52681"/>
            <a:gd name="adj2" fmla="val -674"/>
            <a:gd name="adj3" fmla="val 52682"/>
            <a:gd name="adj4" fmla="val -16321"/>
            <a:gd name="adj5" fmla="val -37036"/>
            <a:gd name="adj6" fmla="val -35183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/>
            <a:t>Typical VSR observed</a:t>
          </a:r>
          <a:r>
            <a:rPr lang="en-US" baseline="0"/>
            <a:t> by Encina WPCF = 60%</a:t>
          </a:r>
          <a:endParaRPr lang="en-US"/>
        </a:p>
      </cdr:txBody>
    </cdr:sp>
  </cdr:relSizeAnchor>
  <cdr:relSizeAnchor xmlns:cdr="http://schemas.openxmlformats.org/drawingml/2006/chartDrawing">
    <cdr:from>
      <cdr:x>0.83843</cdr:x>
      <cdr:y>0.41388</cdr:y>
    </cdr:from>
    <cdr:to>
      <cdr:x>0.96955</cdr:x>
      <cdr:y>0.48485</cdr:y>
    </cdr:to>
    <cdr:sp macro="" textlink="">
      <cdr:nvSpPr>
        <cdr:cNvPr id="12" name="Callout: Bent Line 11">
          <a:extLst xmlns:a="http://schemas.openxmlformats.org/drawingml/2006/main">
            <a:ext uri="{FF2B5EF4-FFF2-40B4-BE49-F238E27FC236}">
              <a16:creationId xmlns:a16="http://schemas.microsoft.com/office/drawing/2014/main" id="{11084E55-00CE-403A-802A-45B966545DAA}"/>
            </a:ext>
          </a:extLst>
        </cdr:cNvPr>
        <cdr:cNvSpPr/>
      </cdr:nvSpPr>
      <cdr:spPr>
        <a:xfrm xmlns:a="http://schemas.openxmlformats.org/drawingml/2006/main">
          <a:off x="7263848" y="2601843"/>
          <a:ext cx="1135990" cy="446157"/>
        </a:xfrm>
        <a:prstGeom xmlns:a="http://schemas.openxmlformats.org/drawingml/2006/main" prst="borderCallout2">
          <a:avLst>
            <a:gd name="adj1" fmla="val 53853"/>
            <a:gd name="adj2" fmla="val 597"/>
            <a:gd name="adj3" fmla="val 54226"/>
            <a:gd name="adj4" fmla="val -24273"/>
            <a:gd name="adj5" fmla="val -42063"/>
            <a:gd name="adj6" fmla="val -39532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/>
            <a:t>Average</a:t>
          </a:r>
          <a:r>
            <a:rPr lang="en-US" baseline="0"/>
            <a:t> Control VSR = 71%</a:t>
          </a:r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0.40038</cdr:x>
      <cdr:y>0.0947</cdr:y>
    </cdr:from>
    <cdr:to>
      <cdr:x>0.40038</cdr:x>
      <cdr:y>0.86417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93D2FA7-B06B-45D4-80B9-F9EF611D8230}"/>
            </a:ext>
          </a:extLst>
        </cdr:cNvPr>
        <cdr:cNvCxnSpPr/>
      </cdr:nvCxnSpPr>
      <cdr:spPr>
        <a:xfrm xmlns:a="http://schemas.openxmlformats.org/drawingml/2006/main" flipV="1">
          <a:off x="4576343" y="476250"/>
          <a:ext cx="0" cy="3869834"/>
        </a:xfrm>
        <a:prstGeom xmlns:a="http://schemas.openxmlformats.org/drawingml/2006/main" prst="line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0.23195</cdr:x>
      <cdr:y>0.11454</cdr:y>
    </cdr:from>
    <cdr:to>
      <cdr:x>0.35961</cdr:x>
      <cdr:y>0.20644</cdr:y>
    </cdr:to>
    <cdr:sp macro="" textlink="">
      <cdr:nvSpPr>
        <cdr:cNvPr id="2" name="Callout: Bent Line 1">
          <a:extLst xmlns:a="http://schemas.openxmlformats.org/drawingml/2006/main">
            <a:ext uri="{FF2B5EF4-FFF2-40B4-BE49-F238E27FC236}">
              <a16:creationId xmlns:a16="http://schemas.microsoft.com/office/drawing/2014/main" id="{CD0FEB38-C916-4B0F-B70F-49A2D6D9D446}"/>
            </a:ext>
          </a:extLst>
        </cdr:cNvPr>
        <cdr:cNvSpPr/>
      </cdr:nvSpPr>
      <cdr:spPr>
        <a:xfrm xmlns:a="http://schemas.openxmlformats.org/drawingml/2006/main">
          <a:off x="2651150" y="576031"/>
          <a:ext cx="1459154" cy="462193"/>
        </a:xfrm>
        <a:prstGeom xmlns:a="http://schemas.openxmlformats.org/drawingml/2006/main" prst="borderCallout2">
          <a:avLst>
            <a:gd name="adj1" fmla="val 49395"/>
            <a:gd name="adj2" fmla="val 99755"/>
            <a:gd name="adj3" fmla="val 49395"/>
            <a:gd name="adj4" fmla="val 114140"/>
            <a:gd name="adj5" fmla="val 75403"/>
            <a:gd name="adj6" fmla="val 130539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en-US"/>
            <a:t>Change</a:t>
          </a:r>
          <a:r>
            <a:rPr lang="en-US" baseline="0"/>
            <a:t> to THP-Water Feed Mix</a:t>
          </a:r>
          <a:endParaRPr lang="en-US"/>
        </a:p>
      </cdr:txBody>
    </cdr:sp>
  </cdr:relSizeAnchor>
  <cdr:relSizeAnchor xmlns:cdr="http://schemas.openxmlformats.org/drawingml/2006/chartDrawing">
    <cdr:from>
      <cdr:x>0.66815</cdr:x>
      <cdr:y>0.1733</cdr:y>
    </cdr:from>
    <cdr:to>
      <cdr:x>0.66815</cdr:x>
      <cdr:y>0.86932</cdr:y>
    </cdr:to>
    <cdr:cxnSp macro="">
      <cdr:nvCxnSpPr>
        <cdr:cNvPr id="22" name="Straight Connector 21">
          <a:extLst xmlns:a="http://schemas.openxmlformats.org/drawingml/2006/main">
            <a:ext uri="{FF2B5EF4-FFF2-40B4-BE49-F238E27FC236}">
              <a16:creationId xmlns:a16="http://schemas.microsoft.com/office/drawing/2014/main" id="{FF8377E4-ED7F-4C64-A091-69CBB5C9EFB9}"/>
            </a:ext>
          </a:extLst>
        </cdr:cNvPr>
        <cdr:cNvCxnSpPr/>
      </cdr:nvCxnSpPr>
      <cdr:spPr>
        <a:xfrm xmlns:a="http://schemas.openxmlformats.org/drawingml/2006/main" flipV="1">
          <a:off x="7636955" y="871584"/>
          <a:ext cx="0" cy="3500391"/>
        </a:xfrm>
        <a:prstGeom xmlns:a="http://schemas.openxmlformats.org/drawingml/2006/main" prst="line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0.61143</cdr:x>
      <cdr:y>0.08692</cdr:y>
    </cdr:from>
    <cdr:to>
      <cdr:x>0.73367</cdr:x>
      <cdr:y>0.15664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EB51B54D-5379-47B0-90A2-F490B487EBC8}"/>
            </a:ext>
          </a:extLst>
        </cdr:cNvPr>
        <cdr:cNvSpPr txBox="1"/>
      </cdr:nvSpPr>
      <cdr:spPr>
        <a:xfrm xmlns:a="http://schemas.openxmlformats.org/drawingml/2006/main">
          <a:off x="6988607" y="437115"/>
          <a:ext cx="1397203" cy="350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Supply pump turned off for 12 hours</a:t>
          </a:r>
        </a:p>
      </cdr:txBody>
    </cdr:sp>
  </cdr:relSizeAnchor>
  <cdr:relSizeAnchor xmlns:cdr="http://schemas.openxmlformats.org/drawingml/2006/chartDrawing">
    <cdr:from>
      <cdr:x>0.74322</cdr:x>
      <cdr:y>0.0947</cdr:y>
    </cdr:from>
    <cdr:to>
      <cdr:x>0.74322</cdr:x>
      <cdr:y>0.86377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BB830C90-1118-4BE1-BD94-77BD90654668}"/>
            </a:ext>
          </a:extLst>
        </cdr:cNvPr>
        <cdr:cNvCxnSpPr/>
      </cdr:nvCxnSpPr>
      <cdr:spPr>
        <a:xfrm xmlns:a="http://schemas.openxmlformats.org/drawingml/2006/main" flipV="1">
          <a:off x="8495043" y="476250"/>
          <a:ext cx="0" cy="3867802"/>
        </a:xfrm>
        <a:prstGeom xmlns:a="http://schemas.openxmlformats.org/drawingml/2006/main" prst="line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0.77173</cdr:x>
      <cdr:y>0.12399</cdr:y>
    </cdr:from>
    <cdr:to>
      <cdr:x>0.91194</cdr:x>
      <cdr:y>0.22262</cdr:y>
    </cdr:to>
    <cdr:sp macro="" textlink="">
      <cdr:nvSpPr>
        <cdr:cNvPr id="11" name="Callout: Bent Line 10">
          <a:extLst xmlns:a="http://schemas.openxmlformats.org/drawingml/2006/main">
            <a:ext uri="{FF2B5EF4-FFF2-40B4-BE49-F238E27FC236}">
              <a16:creationId xmlns:a16="http://schemas.microsoft.com/office/drawing/2014/main" id="{D3E4EFAA-57AD-436E-96A8-1D3ADC65B7ED}"/>
            </a:ext>
          </a:extLst>
        </cdr:cNvPr>
        <cdr:cNvSpPr/>
      </cdr:nvSpPr>
      <cdr:spPr>
        <a:xfrm xmlns:a="http://schemas.openxmlformats.org/drawingml/2006/main">
          <a:off x="8820874" y="623569"/>
          <a:ext cx="1602600" cy="496030"/>
        </a:xfrm>
        <a:prstGeom xmlns:a="http://schemas.openxmlformats.org/drawingml/2006/main" prst="borderCallout2">
          <a:avLst>
            <a:gd name="adj1" fmla="val 52681"/>
            <a:gd name="adj2" fmla="val 384"/>
            <a:gd name="adj3" fmla="val 52682"/>
            <a:gd name="adj4" fmla="val -9503"/>
            <a:gd name="adj5" fmla="val 81941"/>
            <a:gd name="adj6" fmla="val -20651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VSR</a:t>
          </a:r>
          <a:r>
            <a:rPr lang="en-US" baseline="0" dirty="0"/>
            <a:t> in Residual DS is considered negligible</a:t>
          </a:r>
          <a:endParaRPr lang="en-US" dirty="0"/>
        </a:p>
      </cdr:txBody>
    </cdr:sp>
  </cdr:relSizeAnchor>
  <cdr:relSizeAnchor xmlns:cdr="http://schemas.openxmlformats.org/drawingml/2006/chartDrawing">
    <cdr:from>
      <cdr:x>0.20045</cdr:x>
      <cdr:y>0.75283</cdr:y>
    </cdr:from>
    <cdr:to>
      <cdr:x>0.39548</cdr:x>
      <cdr:y>0.85038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6A57B7F-2570-4F7E-8981-299D1B99BF4D}"/>
            </a:ext>
          </a:extLst>
        </cdr:cNvPr>
        <cdr:cNvSpPr txBox="1"/>
      </cdr:nvSpPr>
      <cdr:spPr>
        <a:xfrm xmlns:a="http://schemas.openxmlformats.org/drawingml/2006/main">
          <a:off x="2291105" y="3786142"/>
          <a:ext cx="2229193" cy="490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/>
            <a:t>Phase 1</a:t>
          </a:r>
        </a:p>
        <a:p xmlns:a="http://schemas.openxmlformats.org/drawingml/2006/main">
          <a:pPr algn="r"/>
          <a:r>
            <a:rPr lang="en-US" sz="1100" dirty="0"/>
            <a:t>Average</a:t>
          </a:r>
          <a:r>
            <a:rPr lang="en-US" sz="1100" baseline="0" dirty="0"/>
            <a:t> THP VSR = 70%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0.40248</cdr:x>
      <cdr:y>0.75283</cdr:y>
    </cdr:from>
    <cdr:to>
      <cdr:x>0.59751</cdr:x>
      <cdr:y>0.83715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92455A97-50AC-41FA-B4E9-EB5C93316719}"/>
            </a:ext>
          </a:extLst>
        </cdr:cNvPr>
        <cdr:cNvSpPr txBox="1"/>
      </cdr:nvSpPr>
      <cdr:spPr>
        <a:xfrm xmlns:a="http://schemas.openxmlformats.org/drawingml/2006/main">
          <a:off x="4600403" y="3786142"/>
          <a:ext cx="2229193" cy="42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100" dirty="0"/>
            <a:t>Phase 2</a:t>
          </a:r>
        </a:p>
        <a:p xmlns:a="http://schemas.openxmlformats.org/drawingml/2006/main">
          <a:pPr algn="l"/>
          <a:r>
            <a:rPr lang="en-US" sz="1100" dirty="0"/>
            <a:t>Average</a:t>
          </a:r>
          <a:r>
            <a:rPr lang="en-US" sz="1100" baseline="0" dirty="0"/>
            <a:t> THP VSR = 67%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0.22658</cdr:x>
      <cdr:y>0.83242</cdr:y>
    </cdr:from>
    <cdr:to>
      <cdr:x>0.39484</cdr:x>
      <cdr:y>0.83242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C33940ED-92DC-4A0C-93A6-7C9BE65CA21D}"/>
            </a:ext>
          </a:extLst>
        </cdr:cNvPr>
        <cdr:cNvCxnSpPr/>
      </cdr:nvCxnSpPr>
      <cdr:spPr>
        <a:xfrm xmlns:a="http://schemas.openxmlformats.org/drawingml/2006/main" flipH="1">
          <a:off x="2589809" y="4186423"/>
          <a:ext cx="19232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0.40835</cdr:x>
      <cdr:y>0.8326</cdr:y>
    </cdr:from>
    <cdr:to>
      <cdr:x>0.56405</cdr:x>
      <cdr:y>0.8326</cdr:y>
    </cdr:to>
    <cdr:cxnSp macro="">
      <cdr:nvCxnSpPr>
        <cdr:cNvPr id="20" name="Straight Arrow Connector 19">
          <a:extLst xmlns:a="http://schemas.openxmlformats.org/drawingml/2006/main">
            <a:ext uri="{FF2B5EF4-FFF2-40B4-BE49-F238E27FC236}">
              <a16:creationId xmlns:a16="http://schemas.microsoft.com/office/drawing/2014/main" id="{C77F3A1D-889A-4E2D-929C-7C73BAD9CA79}"/>
            </a:ext>
          </a:extLst>
        </cdr:cNvPr>
        <cdr:cNvCxnSpPr/>
      </cdr:nvCxnSpPr>
      <cdr:spPr>
        <a:xfrm xmlns:a="http://schemas.openxmlformats.org/drawingml/2006/main">
          <a:off x="4667441" y="4187329"/>
          <a:ext cx="177965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88102-AF98-4338-8AB2-594DC12DD7F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DECA9-EA51-4B53-AAA1-36F2763F5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1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4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had a separate MHP tank on the control at lab-scale that was not seeded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4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7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5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2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control “kept us honest”. While we did see some improved digestion in the control digesters without intentional addition of </a:t>
            </a:r>
            <a:r>
              <a:rPr lang="en-US" i="1" dirty="0"/>
              <a:t>MHP C. bescii</a:t>
            </a:r>
            <a:r>
              <a:rPr lang="en-US" dirty="0"/>
              <a:t>, there was an explanation for the improved performance for each. Even still, addition of MHP outperformed the control and full-scale digesters.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69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13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51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33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 Light"/>
              </a:rPr>
              <a:t>By adding MHP, Oakland County could increase their biogas production by 30 percent and reduce their biosolids production by 25 percent.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7280-B31F-4671-AFA2-CFD1FC51C7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16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$80/dry </a:t>
            </a:r>
            <a:r>
              <a:rPr lang="en-US" dirty="0" err="1"/>
              <a:t>tonne</a:t>
            </a:r>
            <a:r>
              <a:rPr lang="en-US" dirty="0"/>
              <a:t>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7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96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retention time, flexibility in where it goes in the process train</a:t>
            </a:r>
          </a:p>
          <a:p>
            <a:r>
              <a:rPr lang="en-US" dirty="0"/>
              <a:t>Improved volatile solids conversion to biogas, reduction in biosolids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 Light"/>
              </a:rPr>
              <a:t>In Microbial Hydrolysis Process (MHP), </a:t>
            </a:r>
            <a:r>
              <a:rPr lang="en-US" sz="1200" i="1" dirty="0">
                <a:cs typeface="Calibri Light"/>
              </a:rPr>
              <a:t>C. bescii </a:t>
            </a:r>
            <a:r>
              <a:rPr lang="en-US" sz="1200" dirty="0">
                <a:cs typeface="Calibri Light"/>
              </a:rPr>
              <a:t>hydrolyzes volatile solids (VS) and converts VS into volatile fatty acids (VFAs).  In the digester, Methanogen Archaea convert VFAs into biogas.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9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5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67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5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DECA9-EA51-4B53-AAA1-36F2763F5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7DA449-8D58-E657-61BA-352CA4C4F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7760"/>
            <a:ext cx="12192000" cy="65024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BA106B-7FA7-084E-0E6B-15D98CDF7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7633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23457-FD01-C238-0BBD-22701D95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EEF1C-407D-0BA0-2369-8C253A95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9F96C-0BCF-6400-1A45-284A22C7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3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ADCC-8333-13B4-78D6-48215968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102B-787A-CD03-F6B3-C977AA90B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6DFAA-1EB5-D19A-1991-8284933FB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C3866-79FB-0D37-A0DE-D0A5F361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BB6B7-D1D8-BF65-E71B-62A9DD9A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BC396-CBAB-BAA6-D9CF-FE3A9427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7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4CDA-9F35-8267-D138-B55E631D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DC2D9-4F9E-2835-74DC-D80E59A31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0E9C0-8D8A-6C42-DBD6-E6BE24E14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BF339-DC85-17D0-FC28-7EF8B989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D3615-3398-5D3B-6314-C34775FE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494A6-72A0-6304-B1FD-EFD6DE45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5238-58B3-5B74-CF5D-EE2BC009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E94E5-DC2C-A3B1-19A8-7BA5B3EBA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97609-89C4-1C8C-678D-D471A58B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7FE6-3FEA-E62B-69E5-547AEB5C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1005C-0B9C-2D7E-1725-09B7AC40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5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CB1B13-2EB5-4F62-9C8C-CED333F3F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58B66-CCB2-565E-36D2-66CBBA32F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E37CA-B745-0555-0512-B6944030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ED501-A8D4-42D0-10F8-99B47BCE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8AE3E-3155-0100-E6F5-D9A29208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5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2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87263-FCF0-4C6D-AC41-6C6A8D1EB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1239715"/>
            <a:ext cx="11119022" cy="4937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603DF-570F-4507-A404-9B95ACC3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853-FF23-40C9-88B3-8B5F22F59671}" type="datetime1">
              <a:rPr lang="en-US" smtClean="0"/>
              <a:t>1/29/2023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F9E7-335B-46E5-9899-EF9BA029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26E-EF20-49D0-B847-02D8598631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0520E7-ED6E-45A4-B78F-9DE728A1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32ED23-50A3-B72E-DDDC-4C8EBC8D97BF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9DCC-113C-C217-EF57-BF9C5DD63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EA708-F21E-FB9F-846F-9A49D8DCF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39073-A944-A75B-183F-D4E0B00B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13F6D-6FF8-2B95-747A-8D6EEFE1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DFFB8-D4EE-2294-05EF-3403F4A6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C154-ECD1-CBE0-6AAD-1586E07E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1597-94EE-C82D-97BB-198E27085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049D8-92D7-1386-15EA-3955D399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53AEB-37FA-32C6-E629-E2B374A3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00C73-3CAB-5AE9-B52D-B2C9DDA0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273B-33B6-FEF1-C216-6C04EA4A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64E6-4FAE-C470-1C96-CA6FBB66E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09C52-17A7-B42A-35E1-3A4F0E5F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11A3F-849E-1773-5C1A-FC0CAF5C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63C1-EFC8-CA97-0F44-194C4872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2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9109-4A0E-3C1B-F071-C49FF4F9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1239-7AB4-A10D-49FC-348F498C9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E36C4-4954-AEC4-4BD6-4742047C0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1161D-FB67-F0AF-E6F5-0C3A52DA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3EFF2-6629-EC85-FD22-8E49B7F0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368C6-23E5-F5FD-71D0-17AF6771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0E14-6562-7064-8109-BA7E8A5D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4A011-4FB8-4BB2-2B33-0FAE81765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9225B-D010-63F9-B5C3-F307DC79F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2B3CA-CE1C-BC42-1EC7-216334335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734A5-DE37-01EB-B00D-9F1515C34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797D7-FEC1-7973-A53A-66B76695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F7222-3F1E-4E8F-5F09-C64BE853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94D63-0573-88EF-95C1-582BD385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45C3-FEBF-5FF0-209E-4FFB161B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164D7-5354-09D1-58E0-C5760376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5C904-3980-420C-A928-0F7E2CF1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5E55A-54CE-8B5C-8E2D-D3D420E4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3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05C84-0A9E-711A-0D29-32575CEA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DBDD0-2A69-C24E-5631-E18A48552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3E80A-2A2E-C2A9-0B25-BFDDEFCD794C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2AFE7-08DE-9732-CB64-95E9F425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A0AE1-CBF5-793E-23D9-28F6D4D2F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F1D56-E85C-EE91-4928-C5E7F6268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5304-14F7-4ABC-9ACE-EC168A5019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8F762-F7A0-D441-8C7B-C09BA85CB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B1D3C-3135-9A98-8C25-F2497EFFC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9F5B-21B2-4EBA-9965-E1D86DDA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mailto:dave.parry@jacobs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1.emf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e.parry@jacobs.com" TargetMode="Externa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45436CA-1C1B-A117-0977-9B1A95286A08}"/>
              </a:ext>
            </a:extLst>
          </p:cNvPr>
          <p:cNvSpPr txBox="1">
            <a:spLocks/>
          </p:cNvSpPr>
          <p:nvPr/>
        </p:nvSpPr>
        <p:spPr>
          <a:xfrm>
            <a:off x="-133565" y="2358865"/>
            <a:ext cx="12192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00" dirty="0">
                <a:latin typeface="Poppins Medium" panose="00000600000000000000" pitchFamily="2" charset="0"/>
                <a:cs typeface="Poppins Medium" panose="00000600000000000000" pitchFamily="2" charset="0"/>
              </a:rPr>
              <a:t>Enhancing Anaerobic Digestion Performance</a:t>
            </a:r>
            <a:br>
              <a:rPr lang="en-US" sz="3700" dirty="0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US" sz="3700" dirty="0">
                <a:latin typeface="Poppins Medium" panose="00000600000000000000" pitchFamily="2" charset="0"/>
                <a:cs typeface="Poppins Medium" panose="00000600000000000000" pitchFamily="2" charset="0"/>
              </a:rPr>
              <a:t>with the</a:t>
            </a:r>
            <a:br>
              <a:rPr lang="en-US" sz="3700" dirty="0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US" sz="3700" dirty="0">
                <a:latin typeface="Poppins Medium" panose="00000600000000000000" pitchFamily="2" charset="0"/>
                <a:cs typeface="Poppins Medium" panose="00000600000000000000" pitchFamily="2" charset="0"/>
              </a:rPr>
              <a:t> Microbial Hydrolysis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25E9F-FB77-A9A3-B193-00FF46D6E2F5}"/>
              </a:ext>
            </a:extLst>
          </p:cNvPr>
          <p:cNvSpPr txBox="1"/>
          <p:nvPr/>
        </p:nvSpPr>
        <p:spPr>
          <a:xfrm>
            <a:off x="182880" y="5464592"/>
            <a:ext cx="485145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David L. Parry, PhD, PE, BCEE</a:t>
            </a:r>
          </a:p>
          <a:p>
            <a:pPr algn="ctr"/>
            <a:r>
              <a:rPr lang="en-US" sz="2800" i="1" dirty="0">
                <a:hlinkClick r:id="rId2"/>
              </a:rPr>
              <a:t>dave.parry@jacobs.com</a:t>
            </a:r>
            <a:r>
              <a:rPr lang="en-US" sz="2800" i="1" dirty="0"/>
              <a:t>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5DCF977-6255-9C85-01CD-0DD56DE72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314" y="5564917"/>
            <a:ext cx="3439391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9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6A0D450-57DD-4918-BF37-DC65F4EBCBD2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In pilot testing, </a:t>
            </a:r>
            <a:r>
              <a:rPr lang="en-US" sz="3200" i="1" dirty="0">
                <a:cs typeface="Calibri Light"/>
              </a:rPr>
              <a:t>C. </a:t>
            </a:r>
            <a:r>
              <a:rPr lang="en-US" sz="3200" i="1" dirty="0" err="1">
                <a:cs typeface="Calibri Light"/>
              </a:rPr>
              <a:t>bescii</a:t>
            </a:r>
            <a:r>
              <a:rPr lang="en-US" sz="3200" i="1" dirty="0">
                <a:cs typeface="Calibri Light"/>
              </a:rPr>
              <a:t> </a:t>
            </a:r>
            <a:r>
              <a:rPr lang="en-US" sz="3200" dirty="0">
                <a:cs typeface="Calibri Light"/>
              </a:rPr>
              <a:t>grew approximately 100-fold in 48 hours, for an estimated doubling rate of approximately 6-8 hours in digested sludge.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F139D-513D-485B-A040-EE4A1E98360E}"/>
              </a:ext>
            </a:extLst>
          </p:cNvPr>
          <p:cNvSpPr/>
          <p:nvPr/>
        </p:nvSpPr>
        <p:spPr>
          <a:xfrm>
            <a:off x="1041400" y="5384800"/>
            <a:ext cx="98679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99F960-7EEB-4722-B55F-AC0B50C10F36}"/>
              </a:ext>
            </a:extLst>
          </p:cNvPr>
          <p:cNvGrpSpPr/>
          <p:nvPr/>
        </p:nvGrpSpPr>
        <p:grpSpPr>
          <a:xfrm>
            <a:off x="533538" y="2024108"/>
            <a:ext cx="11124925" cy="3265864"/>
            <a:chOff x="376594" y="2024108"/>
            <a:chExt cx="11124925" cy="3265864"/>
          </a:xfrm>
        </p:grpSpPr>
        <p:pic>
          <p:nvPicPr>
            <p:cNvPr id="2050" name="A5E04F3A-9B54-4F9A-9955-C7773F9A26B5" descr="IMG_0021.jpg">
              <a:extLst>
                <a:ext uri="{FF2B5EF4-FFF2-40B4-BE49-F238E27FC236}">
                  <a16:creationId xmlns:a16="http://schemas.microsoft.com/office/drawing/2014/main" id="{E89C7DEF-22C3-4F61-8E2E-6E82715D5B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6594" y="2024109"/>
              <a:ext cx="2762923" cy="326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B07459F-06AA-47A5-8D0B-991459A037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67093" y="2024108"/>
              <a:ext cx="2762924" cy="3265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6CC5EA0D-4A2C-4D8C-86BD-CCBB361D7598" descr="IMG_0025.jpg">
              <a:extLst>
                <a:ext uri="{FF2B5EF4-FFF2-40B4-BE49-F238E27FC236}">
                  <a16:creationId xmlns:a16="http://schemas.microsoft.com/office/drawing/2014/main" id="{7C39F813-9F4B-4E56-A477-499A63BE2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593" y="2024108"/>
              <a:ext cx="2449398" cy="326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E58F27-D30F-492F-BD0C-91BE6BEDE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4567" y="2024108"/>
              <a:ext cx="2766952" cy="3265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784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B710E00-678D-480D-864F-13935B97C006}"/>
              </a:ext>
            </a:extLst>
          </p:cNvPr>
          <p:cNvSpPr/>
          <p:nvPr/>
        </p:nvSpPr>
        <p:spPr>
          <a:xfrm>
            <a:off x="9470386" y="1464865"/>
            <a:ext cx="334528" cy="320217"/>
          </a:xfrm>
          <a:prstGeom prst="rect">
            <a:avLst/>
          </a:prstGeom>
          <a:solidFill>
            <a:srgbClr val="5652A3"/>
          </a:solidFill>
          <a:ln>
            <a:solidFill>
              <a:srgbClr val="565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353074-AA15-4329-A69D-E8FCF9878116}"/>
              </a:ext>
            </a:extLst>
          </p:cNvPr>
          <p:cNvCxnSpPr>
            <a:cxnSpLocks/>
          </p:cNvCxnSpPr>
          <p:nvPr/>
        </p:nvCxnSpPr>
        <p:spPr>
          <a:xfrm flipV="1">
            <a:off x="9636997" y="1785082"/>
            <a:ext cx="653" cy="302741"/>
          </a:xfrm>
          <a:prstGeom prst="straightConnector1">
            <a:avLst/>
          </a:prstGeom>
          <a:ln w="50800">
            <a:solidFill>
              <a:srgbClr val="5652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6CF571-5C83-43AE-9AF2-4FDC970A7ECA}"/>
              </a:ext>
            </a:extLst>
          </p:cNvPr>
          <p:cNvCxnSpPr>
            <a:cxnSpLocks/>
          </p:cNvCxnSpPr>
          <p:nvPr/>
        </p:nvCxnSpPr>
        <p:spPr>
          <a:xfrm flipV="1">
            <a:off x="9645408" y="1226322"/>
            <a:ext cx="653" cy="302741"/>
          </a:xfrm>
          <a:prstGeom prst="straightConnector1">
            <a:avLst/>
          </a:prstGeom>
          <a:ln w="50800">
            <a:solidFill>
              <a:srgbClr val="5652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5B3EA8-34C7-4A52-87A2-24911A060468}"/>
              </a:ext>
            </a:extLst>
          </p:cNvPr>
          <p:cNvGrpSpPr/>
          <p:nvPr/>
        </p:nvGrpSpPr>
        <p:grpSpPr>
          <a:xfrm>
            <a:off x="184404" y="142044"/>
            <a:ext cx="11823192" cy="6548911"/>
            <a:chOff x="184404" y="142044"/>
            <a:chExt cx="11823192" cy="6548911"/>
          </a:xfrm>
        </p:grpSpPr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110FC41A-4CC9-4FD6-ABB3-57DF57D3A0BF}"/>
                </a:ext>
              </a:extLst>
            </p:cNvPr>
            <p:cNvSpPr txBox="1">
              <a:spLocks/>
            </p:cNvSpPr>
            <p:nvPr/>
          </p:nvSpPr>
          <p:spPr>
            <a:xfrm>
              <a:off x="184404" y="142044"/>
              <a:ext cx="11823192" cy="188206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>
                  <a:cs typeface="Calibri Light"/>
                </a:rPr>
                <a:t>The primary measurement of AD performance was volatile solids reduction (VSR), calculated by mass balance.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708F67C-0F04-43A1-8B5A-1A11416AD828}"/>
                </a:ext>
              </a:extLst>
            </p:cNvPr>
            <p:cNvSpPr/>
            <p:nvPr/>
          </p:nvSpPr>
          <p:spPr>
            <a:xfrm>
              <a:off x="4783829" y="2087340"/>
              <a:ext cx="1467006" cy="2805643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69696"/>
                </a:solidFill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F257A16-A6BB-4049-A91F-B404263743D2}"/>
                </a:ext>
              </a:extLst>
            </p:cNvPr>
            <p:cNvSpPr/>
            <p:nvPr/>
          </p:nvSpPr>
          <p:spPr>
            <a:xfrm>
              <a:off x="6606000" y="3893187"/>
              <a:ext cx="798095" cy="999797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69696"/>
                </a:solidFill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3CAEBDA-8B6E-4C83-80C3-9D051BC7A586}"/>
                </a:ext>
              </a:extLst>
            </p:cNvPr>
            <p:cNvSpPr/>
            <p:nvPr/>
          </p:nvSpPr>
          <p:spPr>
            <a:xfrm>
              <a:off x="7759259" y="3893187"/>
              <a:ext cx="798095" cy="999797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69696"/>
                </a:solidFill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0E864DF-9E63-4D05-AD89-10EE051B4961}"/>
                </a:ext>
              </a:extLst>
            </p:cNvPr>
            <p:cNvSpPr/>
            <p:nvPr/>
          </p:nvSpPr>
          <p:spPr>
            <a:xfrm>
              <a:off x="8912519" y="2087340"/>
              <a:ext cx="1467006" cy="2805643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69696"/>
                </a:solidFill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59922C6-5BB6-4F8A-B1BA-7BEAA7EDAD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269" y="4971536"/>
              <a:ext cx="0" cy="197784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5154E39-6B36-4408-92EC-7560D8D1B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5406" y="4971536"/>
              <a:ext cx="0" cy="197784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46B2098-27F0-4600-BD69-BA8A73A331E5}"/>
                </a:ext>
              </a:extLst>
            </p:cNvPr>
            <p:cNvCxnSpPr>
              <a:cxnSpLocks/>
            </p:cNvCxnSpPr>
            <p:nvPr/>
          </p:nvCxnSpPr>
          <p:spPr>
            <a:xfrm>
              <a:off x="7001269" y="5169320"/>
              <a:ext cx="1184137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C25C92D-7AB0-41FF-94BA-043A50D59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4921" y="5169320"/>
              <a:ext cx="0" cy="71160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63A15CA-B52F-44CE-A647-C5C35AD86940}"/>
                </a:ext>
              </a:extLst>
            </p:cNvPr>
            <p:cNvSpPr txBox="1"/>
            <p:nvPr/>
          </p:nvSpPr>
          <p:spPr>
            <a:xfrm>
              <a:off x="7593337" y="5271765"/>
              <a:ext cx="1005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Sludge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8B564A9E-62DE-4356-AA35-3EA46587D4AE}"/>
                </a:ext>
              </a:extLst>
            </p:cNvPr>
            <p:cNvSpPr/>
            <p:nvPr/>
          </p:nvSpPr>
          <p:spPr>
            <a:xfrm>
              <a:off x="10734690" y="2747492"/>
              <a:ext cx="1223268" cy="1485339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69696"/>
                </a:solidFill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CF71FE6-3F53-43B7-A56A-2153F6B97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2224" y="2431782"/>
              <a:ext cx="1135455" cy="1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C75755E-E1F2-4DF9-AC45-18B016249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5118" y="2431783"/>
              <a:ext cx="646150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97F84F5-59AB-4A37-B292-C6B5DABA8182}"/>
                </a:ext>
              </a:extLst>
            </p:cNvPr>
            <p:cNvCxnSpPr>
              <a:cxnSpLocks/>
            </p:cNvCxnSpPr>
            <p:nvPr/>
          </p:nvCxnSpPr>
          <p:spPr>
            <a:xfrm>
              <a:off x="7001269" y="2431783"/>
              <a:ext cx="0" cy="137858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4F06E3F-89BC-467A-8D20-577075882BA6}"/>
                </a:ext>
              </a:extLst>
            </p:cNvPr>
            <p:cNvCxnSpPr>
              <a:cxnSpLocks/>
            </p:cNvCxnSpPr>
            <p:nvPr/>
          </p:nvCxnSpPr>
          <p:spPr>
            <a:xfrm>
              <a:off x="8168110" y="2431782"/>
              <a:ext cx="646150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0662E55-7A51-4CEC-9070-C10A3BF53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8110" y="2431782"/>
              <a:ext cx="0" cy="137858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C8E657C-D750-4BBB-ABF8-0A76696C5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5675" y="2431782"/>
              <a:ext cx="1135455" cy="1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293C7B8-6F9A-4013-9E4C-E701CEF2ADB2}"/>
                </a:ext>
              </a:extLst>
            </p:cNvPr>
            <p:cNvGrpSpPr/>
            <p:nvPr/>
          </p:nvGrpSpPr>
          <p:grpSpPr>
            <a:xfrm>
              <a:off x="10198626" y="3380935"/>
              <a:ext cx="674364" cy="218453"/>
              <a:chOff x="9550710" y="3444596"/>
              <a:chExt cx="825928" cy="267550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EFC53BB5-FADC-4BC4-AC3B-E5AA5C365E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50710" y="3444596"/>
                <a:ext cx="791373" cy="0"/>
              </a:xfrm>
              <a:prstGeom prst="straightConnector1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D46FEE72-9393-4103-B21B-DA79FD825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5265" y="3712146"/>
                <a:ext cx="791373" cy="0"/>
              </a:xfrm>
              <a:prstGeom prst="straightConnector1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9A80759-954B-4EA7-92A7-64EEEE91116E}"/>
                </a:ext>
              </a:extLst>
            </p:cNvPr>
            <p:cNvSpPr txBox="1"/>
            <p:nvPr/>
          </p:nvSpPr>
          <p:spPr>
            <a:xfrm>
              <a:off x="5042929" y="3226299"/>
              <a:ext cx="948805" cy="52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Control AD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CA5D6B8-8AE7-4353-AB0C-920BCE02A1B0}"/>
                </a:ext>
              </a:extLst>
            </p:cNvPr>
            <p:cNvSpPr txBox="1"/>
            <p:nvPr/>
          </p:nvSpPr>
          <p:spPr>
            <a:xfrm>
              <a:off x="9171619" y="3226299"/>
              <a:ext cx="948805" cy="52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Test</a:t>
              </a:r>
            </a:p>
            <a:p>
              <a:pPr algn="ctr"/>
              <a:r>
                <a:rPr lang="en-US"/>
                <a:t>AD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D488C83-2941-4644-83C5-8CDAE5361656}"/>
                </a:ext>
              </a:extLst>
            </p:cNvPr>
            <p:cNvSpPr txBox="1"/>
            <p:nvPr/>
          </p:nvSpPr>
          <p:spPr>
            <a:xfrm>
              <a:off x="10939144" y="3199602"/>
              <a:ext cx="9488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/>
                <a:t>MHP</a:t>
              </a:r>
            </a:p>
            <a:p>
              <a:pPr algn="ctr"/>
              <a:r>
                <a:rPr lang="en-US" sz="1700" dirty="0"/>
                <a:t>Tank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4689D85-554D-4468-935A-3CDE66809DBC}"/>
                </a:ext>
              </a:extLst>
            </p:cNvPr>
            <p:cNvSpPr txBox="1"/>
            <p:nvPr/>
          </p:nvSpPr>
          <p:spPr>
            <a:xfrm>
              <a:off x="6596195" y="4081059"/>
              <a:ext cx="798095" cy="52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Feed</a:t>
              </a:r>
            </a:p>
            <a:p>
              <a:pPr algn="ctr"/>
              <a:r>
                <a:rPr lang="en-US"/>
                <a:t>Tank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378FBF1-D7A3-4C71-8408-FAAF7E843E2F}"/>
                </a:ext>
              </a:extLst>
            </p:cNvPr>
            <p:cNvSpPr txBox="1"/>
            <p:nvPr/>
          </p:nvSpPr>
          <p:spPr>
            <a:xfrm>
              <a:off x="7739650" y="4051093"/>
              <a:ext cx="798095" cy="52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Feed</a:t>
              </a:r>
            </a:p>
            <a:p>
              <a:pPr algn="ctr"/>
              <a:r>
                <a:rPr lang="en-US"/>
                <a:t>Tank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6F8FC9-127B-4EC5-997C-F7AD5FA4E1EB}"/>
                </a:ext>
              </a:extLst>
            </p:cNvPr>
            <p:cNvSpPr txBox="1"/>
            <p:nvPr/>
          </p:nvSpPr>
          <p:spPr>
            <a:xfrm>
              <a:off x="400050" y="1704975"/>
              <a:ext cx="2962043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Data collected: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AD Feed rate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Circulation rate between AD and MHP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Temperature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Total solids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Volatile solids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Volatile fatty acids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Alkalinity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pH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Ammonia (occasionally)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Biogas produced (desired)</a:t>
              </a:r>
            </a:p>
            <a:p>
              <a:pPr marL="742950" lvl="2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Methane</a:t>
              </a:r>
            </a:p>
            <a:p>
              <a:pPr marL="742950" lvl="2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Hydrogen sulfide</a:t>
              </a:r>
            </a:p>
            <a:p>
              <a:endParaRPr lang="en-US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CB87021-5E0C-4A45-8C56-A8668C3FC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5005" y="1184550"/>
              <a:ext cx="6203110" cy="7088"/>
            </a:xfrm>
            <a:prstGeom prst="straightConnector1">
              <a:avLst/>
            </a:prstGeom>
            <a:ln w="50800">
              <a:solidFill>
                <a:srgbClr val="5652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A197949-95BF-422B-A8B5-7B992A9F5A08}"/>
                </a:ext>
              </a:extLst>
            </p:cNvPr>
            <p:cNvSpPr txBox="1"/>
            <p:nvPr/>
          </p:nvSpPr>
          <p:spPr>
            <a:xfrm>
              <a:off x="10731537" y="1233357"/>
              <a:ext cx="98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Biogas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9E938B3-FB63-4CDA-8FA6-4F84BE4CEF7F}"/>
                </a:ext>
              </a:extLst>
            </p:cNvPr>
            <p:cNvSpPr txBox="1"/>
            <p:nvPr/>
          </p:nvSpPr>
          <p:spPr>
            <a:xfrm>
              <a:off x="3625513" y="1850555"/>
              <a:ext cx="1005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/>
                <a:t>Overflow to Drain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2B18E56-5F44-4B23-87B2-E5CA7E43E3A0}"/>
                </a:ext>
              </a:extLst>
            </p:cNvPr>
            <p:cNvSpPr txBox="1"/>
            <p:nvPr/>
          </p:nvSpPr>
          <p:spPr>
            <a:xfrm>
              <a:off x="10497569" y="1835699"/>
              <a:ext cx="1005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Overflow to Drain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D427B6-4027-4E04-A06F-9EB6019DE2F2}"/>
              </a:ext>
            </a:extLst>
          </p:cNvPr>
          <p:cNvSpPr/>
          <p:nvPr/>
        </p:nvSpPr>
        <p:spPr>
          <a:xfrm>
            <a:off x="3226805" y="2856718"/>
            <a:ext cx="1223268" cy="148533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Unseeded MHP Tank (lab only)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A237A0-1007-4F92-96DA-EC4D169DB0D8}"/>
              </a:ext>
            </a:extLst>
          </p:cNvPr>
          <p:cNvCxnSpPr>
            <a:cxnSpLocks/>
          </p:cNvCxnSpPr>
          <p:nvPr/>
        </p:nvCxnSpPr>
        <p:spPr>
          <a:xfrm flipH="1">
            <a:off x="4279841" y="3535570"/>
            <a:ext cx="646150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F9A8839-FA53-476D-97FD-93A227F9E087}"/>
              </a:ext>
            </a:extLst>
          </p:cNvPr>
          <p:cNvCxnSpPr>
            <a:cxnSpLocks/>
          </p:cNvCxnSpPr>
          <p:nvPr/>
        </p:nvCxnSpPr>
        <p:spPr>
          <a:xfrm>
            <a:off x="4308055" y="3754023"/>
            <a:ext cx="646150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055E9CD-865A-4AA3-AD2D-196B0A53C814}"/>
              </a:ext>
            </a:extLst>
          </p:cNvPr>
          <p:cNvSpPr/>
          <p:nvPr/>
        </p:nvSpPr>
        <p:spPr>
          <a:xfrm>
            <a:off x="5341656" y="1453662"/>
            <a:ext cx="334528" cy="320217"/>
          </a:xfrm>
          <a:prstGeom prst="rect">
            <a:avLst/>
          </a:prstGeom>
          <a:solidFill>
            <a:srgbClr val="5652A3"/>
          </a:solidFill>
          <a:ln>
            <a:solidFill>
              <a:srgbClr val="565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2FAFC3-403B-4447-A3D6-8697EA49037F}"/>
              </a:ext>
            </a:extLst>
          </p:cNvPr>
          <p:cNvCxnSpPr>
            <a:cxnSpLocks/>
          </p:cNvCxnSpPr>
          <p:nvPr/>
        </p:nvCxnSpPr>
        <p:spPr>
          <a:xfrm flipV="1">
            <a:off x="5508267" y="1773879"/>
            <a:ext cx="653" cy="302741"/>
          </a:xfrm>
          <a:prstGeom prst="straightConnector1">
            <a:avLst/>
          </a:prstGeom>
          <a:ln w="50800">
            <a:solidFill>
              <a:srgbClr val="5652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D94992-8950-4CF4-8048-0F844C9B0113}"/>
              </a:ext>
            </a:extLst>
          </p:cNvPr>
          <p:cNvCxnSpPr>
            <a:cxnSpLocks/>
          </p:cNvCxnSpPr>
          <p:nvPr/>
        </p:nvCxnSpPr>
        <p:spPr>
          <a:xfrm flipV="1">
            <a:off x="5516678" y="1215119"/>
            <a:ext cx="653" cy="302741"/>
          </a:xfrm>
          <a:prstGeom prst="straightConnector1">
            <a:avLst/>
          </a:prstGeom>
          <a:ln w="50800">
            <a:solidFill>
              <a:srgbClr val="5652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3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110FC41A-4CC9-4FD6-ABB3-57DF57D3A0BF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Adding MHP at the Gresham WWTP increased VSR from 60% in full-scale AD to 80% VSR in the lab-scale AD with MHP.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BF334D-7930-4347-B005-260D4F84C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37163"/>
              </p:ext>
            </p:extLst>
          </p:nvPr>
        </p:nvGraphicFramePr>
        <p:xfrm>
          <a:off x="381000" y="1162049"/>
          <a:ext cx="11430000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44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110FC41A-4CC9-4FD6-ABB3-57DF57D3A0BF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Adding MHP on digested sludge from Encina WPCF increased VSR from 60% in full-scale AD to 77% in the lab-scale AD with MHP.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038937-E33B-46CA-A40E-6829682B8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28733"/>
              </p:ext>
            </p:extLst>
          </p:nvPr>
        </p:nvGraphicFramePr>
        <p:xfrm>
          <a:off x="381000" y="1181100"/>
          <a:ext cx="11430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197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110FC41A-4CC9-4FD6-ABB3-57DF57D3A0BF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Adding MHP to THP-AD at Oakland County, AD increased VSR from 58% in full-scale AD to 75% in the pilot-scale THP-AD with MHP.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27DB58-AE42-41D8-9D4F-56213D299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53191"/>
              </p:ext>
            </p:extLst>
          </p:nvPr>
        </p:nvGraphicFramePr>
        <p:xfrm>
          <a:off x="381000" y="1152525"/>
          <a:ext cx="11430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0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49CC-2A60-4D13-AF17-BB4C69341BC5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cs typeface="Calibri Light"/>
              </a:rPr>
              <a:t>In summary, the addition of MHP increased anaerobic digestion performance from good VSR (~60%) to great VSR (&gt;75%). 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77EE376-19C1-4F31-891A-4E53931B9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965108"/>
              </p:ext>
            </p:extLst>
          </p:nvPr>
        </p:nvGraphicFramePr>
        <p:xfrm>
          <a:off x="592737" y="1275903"/>
          <a:ext cx="11006526" cy="472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429">
                  <a:extLst>
                    <a:ext uri="{9D8B030D-6E8A-4147-A177-3AD203B41FA5}">
                      <a16:colId xmlns:a16="http://schemas.microsoft.com/office/drawing/2014/main" val="1535208207"/>
                    </a:ext>
                  </a:extLst>
                </a:gridCol>
                <a:gridCol w="1572413">
                  <a:extLst>
                    <a:ext uri="{9D8B030D-6E8A-4147-A177-3AD203B41FA5}">
                      <a16:colId xmlns:a16="http://schemas.microsoft.com/office/drawing/2014/main" val="189592924"/>
                    </a:ext>
                  </a:extLst>
                </a:gridCol>
                <a:gridCol w="1834421">
                  <a:extLst>
                    <a:ext uri="{9D8B030D-6E8A-4147-A177-3AD203B41FA5}">
                      <a16:colId xmlns:a16="http://schemas.microsoft.com/office/drawing/2014/main" val="2341447347"/>
                    </a:ext>
                  </a:extLst>
                </a:gridCol>
                <a:gridCol w="1834421">
                  <a:extLst>
                    <a:ext uri="{9D8B030D-6E8A-4147-A177-3AD203B41FA5}">
                      <a16:colId xmlns:a16="http://schemas.microsoft.com/office/drawing/2014/main" val="1232897472"/>
                    </a:ext>
                  </a:extLst>
                </a:gridCol>
                <a:gridCol w="1834421">
                  <a:extLst>
                    <a:ext uri="{9D8B030D-6E8A-4147-A177-3AD203B41FA5}">
                      <a16:colId xmlns:a16="http://schemas.microsoft.com/office/drawing/2014/main" val="3846276523"/>
                    </a:ext>
                  </a:extLst>
                </a:gridCol>
                <a:gridCol w="1834421">
                  <a:extLst>
                    <a:ext uri="{9D8B030D-6E8A-4147-A177-3AD203B41FA5}">
                      <a16:colId xmlns:a16="http://schemas.microsoft.com/office/drawing/2014/main" val="1882074102"/>
                    </a:ext>
                  </a:extLst>
                </a:gridCol>
              </a:tblGrid>
              <a:tr h="886186">
                <a:tc>
                  <a:txBody>
                    <a:bodyPr/>
                    <a:lstStyle/>
                    <a:p>
                      <a:r>
                        <a:rPr lang="en-US" dirty="0"/>
                        <a:t>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Existing Performance VSR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Control Performance VSR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Test Performance VSR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16968"/>
                  </a:ext>
                </a:extLst>
              </a:tr>
              <a:tr h="886186">
                <a:tc>
                  <a:txBody>
                    <a:bodyPr/>
                    <a:lstStyle/>
                    <a:p>
                      <a:r>
                        <a:rPr lang="en-US"/>
                        <a:t>Gresham  WWTP</a:t>
                      </a:r>
                    </a:p>
                    <a:p>
                      <a:r>
                        <a:rPr lang="en-US"/>
                        <a:t>Gresham, OR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Mesophilic AD with FOG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Lab-scale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70%</a:t>
                      </a:r>
                    </a:p>
                    <a:p>
                      <a:r>
                        <a:rPr lang="en-US"/>
                        <a:t>Attributed to </a:t>
                      </a:r>
                    </a:p>
                    <a:p>
                      <a:r>
                        <a:rPr lang="en-US"/>
                        <a:t>C. bescii in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39530"/>
                  </a:ext>
                </a:extLst>
              </a:tr>
              <a:tr h="886186">
                <a:tc>
                  <a:txBody>
                    <a:bodyPr/>
                    <a:lstStyle/>
                    <a:p>
                      <a:r>
                        <a:rPr lang="en-US" dirty="0"/>
                        <a:t>Encina Wastewater Authority WPCF  Carlsbad, CA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Mesophilic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Lab-scale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71%</a:t>
                      </a:r>
                    </a:p>
                    <a:p>
                      <a:r>
                        <a:rPr lang="en-US"/>
                        <a:t>Attributed to long retention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637750"/>
                  </a:ext>
                </a:extLst>
              </a:tr>
              <a:tr h="886186">
                <a:tc>
                  <a:txBody>
                    <a:bodyPr/>
                    <a:lstStyle/>
                    <a:p>
                      <a:r>
                        <a:rPr lang="en-US" dirty="0"/>
                        <a:t>Clinton River WRRF, operated by Oakland County WRC; Pontiac,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THP Mesophilic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Pilot-scale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65%</a:t>
                      </a:r>
                    </a:p>
                    <a:p>
                      <a:r>
                        <a:rPr lang="en-US"/>
                        <a:t>Attributed to solids settling in control 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18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18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110FC41A-4CC9-4FD6-ABB3-57DF57D3A0BF}"/>
              </a:ext>
            </a:extLst>
          </p:cNvPr>
          <p:cNvSpPr txBox="1">
            <a:spLocks/>
          </p:cNvSpPr>
          <p:nvPr/>
        </p:nvSpPr>
        <p:spPr>
          <a:xfrm>
            <a:off x="2882999" y="125334"/>
            <a:ext cx="9309001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At Gresham, MHP with recuperative thickening can be added to enhance digestion capacity and performance.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17066A-E7D2-4C9A-A434-DC3835D13D73}"/>
              </a:ext>
            </a:extLst>
          </p:cNvPr>
          <p:cNvGrpSpPr/>
          <p:nvPr/>
        </p:nvGrpSpPr>
        <p:grpSpPr>
          <a:xfrm>
            <a:off x="1839237" y="1314773"/>
            <a:ext cx="8953029" cy="4856044"/>
            <a:chOff x="1940286" y="1282701"/>
            <a:chExt cx="8311429" cy="45080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3F8D8F-9356-462E-93FA-6E4AA8399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40286" y="1282701"/>
              <a:ext cx="8311429" cy="413871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C20648-0685-47C4-B1ED-B783622AE353}"/>
                </a:ext>
              </a:extLst>
            </p:cNvPr>
            <p:cNvSpPr txBox="1"/>
            <p:nvPr/>
          </p:nvSpPr>
          <p:spPr>
            <a:xfrm>
              <a:off x="4383276" y="5421415"/>
              <a:ext cx="46894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/>
                <a:t>MHP with recuperative thickening.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C6D890A2-F878-4997-B958-F66B6642D9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5254028"/>
                </p:ext>
              </p:extLst>
            </p:nvPr>
          </p:nvGraphicFramePr>
          <p:xfrm>
            <a:off x="5581607" y="5062389"/>
            <a:ext cx="774098" cy="243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4" imgW="5678136" imgH="1191470" progId="Word.Document.12">
                    <p:embed/>
                  </p:oleObj>
                </mc:Choice>
                <mc:Fallback>
                  <p:oleObj name="Document" r:id="rId4" imgW="5678136" imgH="1191470" progId="Word.Document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C6D890A2-F878-4997-B958-F66B6642D9A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81607" y="5062389"/>
                          <a:ext cx="774098" cy="243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0CA495-4FEE-45DE-BC9E-E21D610895D7}"/>
                </a:ext>
              </a:extLst>
            </p:cNvPr>
            <p:cNvSpPr/>
            <p:nvPr/>
          </p:nvSpPr>
          <p:spPr>
            <a:xfrm>
              <a:off x="4928839" y="4671135"/>
              <a:ext cx="1426866" cy="78250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Content Placeholder 4" descr="A picture containing sky, outdoor, road, cloudy&#10;&#10;Description automatically generated">
            <a:extLst>
              <a:ext uri="{FF2B5EF4-FFF2-40B4-BE49-F238E27FC236}">
                <a16:creationId xmlns:a16="http://schemas.microsoft.com/office/drawing/2014/main" id="{507DDE72-B4FD-459F-ABB4-8FEC837A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04" y="142044"/>
            <a:ext cx="2628549" cy="10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110FC41A-4CC9-4FD6-ABB3-57DF57D3A0BF}"/>
              </a:ext>
            </a:extLst>
          </p:cNvPr>
          <p:cNvSpPr txBox="1">
            <a:spLocks/>
          </p:cNvSpPr>
          <p:nvPr/>
        </p:nvSpPr>
        <p:spPr>
          <a:xfrm>
            <a:off x="51957" y="98275"/>
            <a:ext cx="9275035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Encina plans to implement MHP in the future based on successful lab and future pilot tests.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627451-62DC-4680-AC77-034A21EF0B36}"/>
              </a:ext>
            </a:extLst>
          </p:cNvPr>
          <p:cNvGrpSpPr/>
          <p:nvPr/>
        </p:nvGrpSpPr>
        <p:grpSpPr>
          <a:xfrm>
            <a:off x="2653990" y="1249668"/>
            <a:ext cx="8043747" cy="4905355"/>
            <a:chOff x="213849" y="50031"/>
            <a:chExt cx="11077316" cy="675533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6041528-E6CA-487B-B224-1ECE3116830E}"/>
                </a:ext>
              </a:extLst>
            </p:cNvPr>
            <p:cNvSpPr/>
            <p:nvPr/>
          </p:nvSpPr>
          <p:spPr>
            <a:xfrm>
              <a:off x="3969758" y="50031"/>
              <a:ext cx="1923659" cy="28059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2E4112D-8026-4A2F-ADFE-6B91C6060927}"/>
                </a:ext>
              </a:extLst>
            </p:cNvPr>
            <p:cNvSpPr/>
            <p:nvPr/>
          </p:nvSpPr>
          <p:spPr>
            <a:xfrm>
              <a:off x="3399551" y="54420"/>
              <a:ext cx="3840285" cy="675094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0EB3D0-4B3A-43C9-99E5-FCDAB2976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9281" y="3974997"/>
              <a:ext cx="604460" cy="592124"/>
            </a:xfrm>
            <a:prstGeom prst="rect">
              <a:avLst/>
            </a:prstGeom>
          </p:spPr>
        </p:pic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07BB0CB7-93D0-4BD5-AA31-C44C708A129F}"/>
                </a:ext>
              </a:extLst>
            </p:cNvPr>
            <p:cNvSpPr/>
            <p:nvPr/>
          </p:nvSpPr>
          <p:spPr>
            <a:xfrm>
              <a:off x="4555951" y="218148"/>
              <a:ext cx="365760" cy="548640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ylinder 14">
              <a:extLst>
                <a:ext uri="{FF2B5EF4-FFF2-40B4-BE49-F238E27FC236}">
                  <a16:creationId xmlns:a16="http://schemas.microsoft.com/office/drawing/2014/main" id="{3C3ACF64-8EC9-47E5-991B-5F5406D0AF84}"/>
                </a:ext>
              </a:extLst>
            </p:cNvPr>
            <p:cNvSpPr/>
            <p:nvPr/>
          </p:nvSpPr>
          <p:spPr>
            <a:xfrm>
              <a:off x="4549797" y="2100962"/>
              <a:ext cx="365760" cy="548640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B7E6C155-73C5-41B3-94AB-C64D61FB99E1}"/>
                </a:ext>
              </a:extLst>
            </p:cNvPr>
            <p:cNvSpPr/>
            <p:nvPr/>
          </p:nvSpPr>
          <p:spPr>
            <a:xfrm>
              <a:off x="4425835" y="3615787"/>
              <a:ext cx="640080" cy="73349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76E421EC-4920-4CA2-A17B-1BDBC83DFA56}"/>
                </a:ext>
              </a:extLst>
            </p:cNvPr>
            <p:cNvSpPr/>
            <p:nvPr/>
          </p:nvSpPr>
          <p:spPr>
            <a:xfrm>
              <a:off x="4416702" y="4770370"/>
              <a:ext cx="640080" cy="73349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FD5AD6-DE15-43C6-BFFE-BFE99D42B162}"/>
                </a:ext>
              </a:extLst>
            </p:cNvPr>
            <p:cNvSpPr txBox="1"/>
            <p:nvPr/>
          </p:nvSpPr>
          <p:spPr>
            <a:xfrm>
              <a:off x="649945" y="4472461"/>
              <a:ext cx="3024071" cy="88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Mesophilic Anaerobic Digesters 4-6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154C60-3664-4FB8-8FB0-160F00D56334}"/>
                </a:ext>
              </a:extLst>
            </p:cNvPr>
            <p:cNvSpPr txBox="1"/>
            <p:nvPr/>
          </p:nvSpPr>
          <p:spPr>
            <a:xfrm>
              <a:off x="8959790" y="6449786"/>
              <a:ext cx="12121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Class A Biosolids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A4CF73D-2D71-4E4B-B0B3-9CDC3846D532}"/>
                </a:ext>
              </a:extLst>
            </p:cNvPr>
            <p:cNvCxnSpPr>
              <a:cxnSpLocks/>
            </p:cNvCxnSpPr>
            <p:nvPr/>
          </p:nvCxnSpPr>
          <p:spPr>
            <a:xfrm>
              <a:off x="250701" y="3214893"/>
              <a:ext cx="3489890" cy="1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Cylinder 20">
              <a:extLst>
                <a:ext uri="{FF2B5EF4-FFF2-40B4-BE49-F238E27FC236}">
                  <a16:creationId xmlns:a16="http://schemas.microsoft.com/office/drawing/2014/main" id="{FF11FCC7-8323-4B49-9B09-C90991877095}"/>
                </a:ext>
              </a:extLst>
            </p:cNvPr>
            <p:cNvSpPr/>
            <p:nvPr/>
          </p:nvSpPr>
          <p:spPr>
            <a:xfrm>
              <a:off x="4427793" y="5835311"/>
              <a:ext cx="640080" cy="73349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0EAD83EC-F08D-44CC-B01E-508CD7649A3D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rot="5400000">
              <a:off x="8214578" y="3280373"/>
              <a:ext cx="509036" cy="637993"/>
            </a:xfrm>
            <a:prstGeom prst="bentConnector2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48094D-25F3-4C31-AC0B-1A8C28602FCB}"/>
                </a:ext>
              </a:extLst>
            </p:cNvPr>
            <p:cNvSpPr txBox="1"/>
            <p:nvPr/>
          </p:nvSpPr>
          <p:spPr>
            <a:xfrm>
              <a:off x="7955531" y="3564790"/>
              <a:ext cx="943065" cy="36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err="1"/>
                <a:t>Centrate</a:t>
              </a:r>
              <a:endParaRPr lang="en-US" sz="11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9A7F1BE-DB64-4F89-A7E4-D9F5BE60602D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7836011" y="3193056"/>
              <a:ext cx="4685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D675C0-98DD-44ED-A78F-B0A6F405E0C6}"/>
                </a:ext>
              </a:extLst>
            </p:cNvPr>
            <p:cNvSpPr txBox="1"/>
            <p:nvPr/>
          </p:nvSpPr>
          <p:spPr>
            <a:xfrm>
              <a:off x="8174703" y="2789326"/>
              <a:ext cx="1168235" cy="36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Dewatering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5560DD-6071-49A9-B598-79005E47D1BD}"/>
                </a:ext>
              </a:extLst>
            </p:cNvPr>
            <p:cNvSpPr txBox="1"/>
            <p:nvPr/>
          </p:nvSpPr>
          <p:spPr>
            <a:xfrm>
              <a:off x="649945" y="850944"/>
              <a:ext cx="2810179" cy="126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Microbial Hydrolysis Process  Tanks 1-3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6BCFFF0-66E6-4192-AD9D-3B0B35BFA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59790" y="6018914"/>
              <a:ext cx="1042643" cy="36629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0BAC70-B44B-4E84-A53A-9391F47CA788}"/>
                </a:ext>
              </a:extLst>
            </p:cNvPr>
            <p:cNvSpPr txBox="1"/>
            <p:nvPr/>
          </p:nvSpPr>
          <p:spPr>
            <a:xfrm>
              <a:off x="4614268" y="13881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C73906-75A7-4F06-8731-41FBD1A4E56A}"/>
                </a:ext>
              </a:extLst>
            </p:cNvPr>
            <p:cNvSpPr txBox="1"/>
            <p:nvPr/>
          </p:nvSpPr>
          <p:spPr>
            <a:xfrm>
              <a:off x="4606962" y="22421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8EDF6B-AEB8-47B5-B657-4AFA6D5ABA8E}"/>
                </a:ext>
              </a:extLst>
            </p:cNvPr>
            <p:cNvSpPr txBox="1"/>
            <p:nvPr/>
          </p:nvSpPr>
          <p:spPr>
            <a:xfrm>
              <a:off x="4607224" y="36241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6CB165-B439-4E06-B11E-8ED8C3B3A055}"/>
                </a:ext>
              </a:extLst>
            </p:cNvPr>
            <p:cNvSpPr txBox="1"/>
            <p:nvPr/>
          </p:nvSpPr>
          <p:spPr>
            <a:xfrm>
              <a:off x="4612242" y="384403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CAE5E5-C0CA-4D43-86F6-5B5F1366E9C4}"/>
                </a:ext>
              </a:extLst>
            </p:cNvPr>
            <p:cNvSpPr txBox="1"/>
            <p:nvPr/>
          </p:nvSpPr>
          <p:spPr>
            <a:xfrm>
              <a:off x="4612499" y="506683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ABEDE9-EE7B-4976-9D65-B0B6466F9BFA}"/>
                </a:ext>
              </a:extLst>
            </p:cNvPr>
            <p:cNvSpPr txBox="1"/>
            <p:nvPr/>
          </p:nvSpPr>
          <p:spPr>
            <a:xfrm>
              <a:off x="4606033" y="608196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3DBE78-F7E6-46BC-A44D-B8BB56F03DCC}"/>
                </a:ext>
              </a:extLst>
            </p:cNvPr>
            <p:cNvSpPr txBox="1"/>
            <p:nvPr/>
          </p:nvSpPr>
          <p:spPr>
            <a:xfrm>
              <a:off x="213849" y="2784790"/>
              <a:ext cx="1724154" cy="105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Thickened Primary</a:t>
              </a:r>
            </a:p>
            <a:p>
              <a:endParaRPr lang="en-US" sz="1100"/>
            </a:p>
            <a:p>
              <a:r>
                <a:rPr lang="en-US" sz="1100"/>
                <a:t>&amp; Waste Activated Sludge</a:t>
              </a: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8A5DDB09-F253-4CB9-99CF-FE0CDD97F826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rot="5400000" flipH="1" flipV="1">
              <a:off x="4863117" y="1883938"/>
              <a:ext cx="86585" cy="34746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71E20F-5C5F-4CFA-BECC-D21F9E3BC91B}"/>
                </a:ext>
              </a:extLst>
            </p:cNvPr>
            <p:cNvSpPr txBox="1"/>
            <p:nvPr/>
          </p:nvSpPr>
          <p:spPr>
            <a:xfrm>
              <a:off x="4755705" y="3282113"/>
              <a:ext cx="522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/>
                <a:t>Biogas</a:t>
              </a:r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F4C112BD-9DE7-4CC1-9A3E-E190043418AB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rot="5400000" flipH="1" flipV="1">
              <a:off x="4881161" y="3389669"/>
              <a:ext cx="90833" cy="36140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97AC4E-F0D0-4067-94A1-862E53EF7081}"/>
                </a:ext>
              </a:extLst>
            </p:cNvPr>
            <p:cNvSpPr txBox="1"/>
            <p:nvPr/>
          </p:nvSpPr>
          <p:spPr>
            <a:xfrm>
              <a:off x="4742421" y="4420414"/>
              <a:ext cx="522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/>
                <a:t>Biogas</a:t>
              </a:r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4EE32A80-B542-49EB-8DF2-0E88CB296CC1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rot="5400000" flipH="1" flipV="1">
              <a:off x="4862191" y="4543183"/>
              <a:ext cx="101738" cy="35263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AEE63D4-493F-4DCE-896B-26877398523E}"/>
                </a:ext>
              </a:extLst>
            </p:cNvPr>
            <p:cNvSpPr txBox="1"/>
            <p:nvPr/>
          </p:nvSpPr>
          <p:spPr>
            <a:xfrm>
              <a:off x="4746331" y="5523168"/>
              <a:ext cx="797103" cy="339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Biogas</a:t>
              </a: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DBF302EA-E8DF-4DD2-B399-F02AFB46E44E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rot="5400000" flipH="1" flipV="1">
              <a:off x="4990147" y="5527077"/>
              <a:ext cx="65921" cy="5505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3" name="Object 42">
              <a:extLst>
                <a:ext uri="{FF2B5EF4-FFF2-40B4-BE49-F238E27FC236}">
                  <a16:creationId xmlns:a16="http://schemas.microsoft.com/office/drawing/2014/main" id="{DA1191E9-0E86-42F5-BDED-32E29ADE0C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5643926"/>
                </p:ext>
              </p:extLst>
            </p:nvPr>
          </p:nvGraphicFramePr>
          <p:xfrm>
            <a:off x="8304566" y="3041262"/>
            <a:ext cx="967053" cy="303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5678136" imgH="1191470" progId="Word.Document.12">
                    <p:embed/>
                  </p:oleObj>
                </mc:Choice>
                <mc:Fallback>
                  <p:oleObj name="Document" r:id="rId5" imgW="5678136" imgH="1191470" progId="Word.Document.12">
                    <p:embed/>
                    <p:pic>
                      <p:nvPicPr>
                        <p:cNvPr id="43" name="Object 42">
                          <a:extLst>
                            <a:ext uri="{FF2B5EF4-FFF2-40B4-BE49-F238E27FC236}">
                              <a16:creationId xmlns:a16="http://schemas.microsoft.com/office/drawing/2014/main" id="{DA1191E9-0E86-42F5-BDED-32E29ADE0C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304566" y="3041262"/>
                          <a:ext cx="967053" cy="303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Cylinder 43">
              <a:extLst>
                <a:ext uri="{FF2B5EF4-FFF2-40B4-BE49-F238E27FC236}">
                  <a16:creationId xmlns:a16="http://schemas.microsoft.com/office/drawing/2014/main" id="{71484E7F-1639-4EA8-8084-D37D2462B888}"/>
                </a:ext>
              </a:extLst>
            </p:cNvPr>
            <p:cNvSpPr/>
            <p:nvPr/>
          </p:nvSpPr>
          <p:spPr>
            <a:xfrm>
              <a:off x="7458581" y="2722967"/>
              <a:ext cx="365760" cy="763000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2ACAD9C9-AC5A-4BBF-A82D-555762E2747A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rot="5400000" flipH="1" flipV="1">
              <a:off x="4851748" y="-15889"/>
              <a:ext cx="121120" cy="34695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A5F3525-4242-4B05-91E3-E37C65C07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99626" y="2584549"/>
              <a:ext cx="274320" cy="27983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9ACE97E-27AF-4029-82C6-0F744E103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5850" y="4286961"/>
              <a:ext cx="228600" cy="233192"/>
            </a:xfrm>
            <a:prstGeom prst="rect">
              <a:avLst/>
            </a:prstGeom>
          </p:spPr>
        </p:pic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75BD70C4-6EF2-45C3-94A4-E8B6F58E2F82}"/>
                </a:ext>
              </a:extLst>
            </p:cNvPr>
            <p:cNvCxnSpPr>
              <a:cxnSpLocks/>
              <a:stCxn id="16" idx="3"/>
              <a:endCxn id="47" idx="3"/>
            </p:cNvCxnSpPr>
            <p:nvPr/>
          </p:nvCxnSpPr>
          <p:spPr>
            <a:xfrm rot="5400000">
              <a:off x="4533027" y="4190709"/>
              <a:ext cx="54272" cy="37142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69460505-5ACC-4C48-8A8B-D0A9093E48B1}"/>
                </a:ext>
              </a:extLst>
            </p:cNvPr>
            <p:cNvCxnSpPr>
              <a:cxnSpLocks/>
              <a:stCxn id="47" idx="0"/>
              <a:endCxn id="16" idx="2"/>
            </p:cNvCxnSpPr>
            <p:nvPr/>
          </p:nvCxnSpPr>
          <p:spPr>
            <a:xfrm rot="5400000" flipH="1" flipV="1">
              <a:off x="4190780" y="4051907"/>
              <a:ext cx="304425" cy="16568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36225EB-E5D9-4594-9B9E-F6F379E22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4417" y="6509313"/>
              <a:ext cx="228600" cy="233192"/>
            </a:xfrm>
            <a:prstGeom prst="rect">
              <a:avLst/>
            </a:prstGeom>
          </p:spPr>
        </p:pic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6531E550-6CE2-4623-9797-589A96DB31AD}"/>
                </a:ext>
              </a:extLst>
            </p:cNvPr>
            <p:cNvCxnSpPr>
              <a:cxnSpLocks/>
              <a:stCxn id="21" idx="3"/>
              <a:endCxn id="50" idx="3"/>
            </p:cNvCxnSpPr>
            <p:nvPr/>
          </p:nvCxnSpPr>
          <p:spPr>
            <a:xfrm rot="5400000">
              <a:off x="4536875" y="6414951"/>
              <a:ext cx="57100" cy="36481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F05EDEEC-D0E8-46E2-9759-997AE3F328CE}"/>
                </a:ext>
              </a:extLst>
            </p:cNvPr>
            <p:cNvCxnSpPr>
              <a:cxnSpLocks/>
              <a:stCxn id="50" idx="0"/>
              <a:endCxn id="21" idx="2"/>
            </p:cNvCxnSpPr>
            <p:nvPr/>
          </p:nvCxnSpPr>
          <p:spPr>
            <a:xfrm rot="5400000" flipH="1" flipV="1">
              <a:off x="4194629" y="6276149"/>
              <a:ext cx="307253" cy="15907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C643CB5-6B72-463B-8C17-20051D4E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4465" y="5434699"/>
              <a:ext cx="228600" cy="233192"/>
            </a:xfrm>
            <a:prstGeom prst="rect">
              <a:avLst/>
            </a:prstGeom>
          </p:spPr>
        </p:pic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27E19EE2-A1F4-4572-866E-4944E1883239}"/>
                </a:ext>
              </a:extLst>
            </p:cNvPr>
            <p:cNvCxnSpPr>
              <a:cxnSpLocks/>
              <a:stCxn id="17" idx="3"/>
              <a:endCxn id="53" idx="3"/>
            </p:cNvCxnSpPr>
            <p:nvPr/>
          </p:nvCxnSpPr>
          <p:spPr>
            <a:xfrm rot="5400000">
              <a:off x="4526191" y="5340743"/>
              <a:ext cx="47427" cy="37367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9D9F1533-7FCF-4EC1-A500-F7F3ED4185E9}"/>
                </a:ext>
              </a:extLst>
            </p:cNvPr>
            <p:cNvCxnSpPr>
              <a:cxnSpLocks/>
              <a:stCxn id="53" idx="0"/>
              <a:endCxn id="17" idx="2"/>
            </p:cNvCxnSpPr>
            <p:nvPr/>
          </p:nvCxnSpPr>
          <p:spPr>
            <a:xfrm rot="5400000" flipH="1" flipV="1">
              <a:off x="4183943" y="5201941"/>
              <a:ext cx="297580" cy="16793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679475C-6A5B-434A-818A-9F20D2D59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3317" y="583089"/>
              <a:ext cx="228600" cy="233192"/>
            </a:xfrm>
            <a:prstGeom prst="rect">
              <a:avLst/>
            </a:prstGeom>
          </p:spPr>
        </p:pic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5563CBAB-773D-4352-8C70-18E36AD5FC65}"/>
                </a:ext>
              </a:extLst>
            </p:cNvPr>
            <p:cNvCxnSpPr>
              <a:cxnSpLocks/>
              <a:stCxn id="14" idx="3"/>
              <a:endCxn id="56" idx="2"/>
            </p:cNvCxnSpPr>
            <p:nvPr/>
          </p:nvCxnSpPr>
          <p:spPr>
            <a:xfrm rot="16200000" flipH="1">
              <a:off x="4928478" y="577141"/>
              <a:ext cx="49493" cy="428786"/>
            </a:xfrm>
            <a:prstGeom prst="bentConnector3">
              <a:avLst>
                <a:gd name="adj1" fmla="val 375261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Cylinder 57">
              <a:extLst>
                <a:ext uri="{FF2B5EF4-FFF2-40B4-BE49-F238E27FC236}">
                  <a16:creationId xmlns:a16="http://schemas.microsoft.com/office/drawing/2014/main" id="{842406F0-CA87-4F86-BAC5-6485BCAE7698}"/>
                </a:ext>
              </a:extLst>
            </p:cNvPr>
            <p:cNvSpPr/>
            <p:nvPr/>
          </p:nvSpPr>
          <p:spPr>
            <a:xfrm>
              <a:off x="4549753" y="1197664"/>
              <a:ext cx="365760" cy="548640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78FCDD-9BF7-4819-9DB2-4D3969125C38}"/>
                </a:ext>
              </a:extLst>
            </p:cNvPr>
            <p:cNvSpPr txBox="1"/>
            <p:nvPr/>
          </p:nvSpPr>
          <p:spPr>
            <a:xfrm>
              <a:off x="4608292" y="13413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A3A2CA20-EB0E-453D-9477-BB8DFAF24D38}"/>
                </a:ext>
              </a:extLst>
            </p:cNvPr>
            <p:cNvCxnSpPr>
              <a:cxnSpLocks/>
              <a:stCxn id="58" idx="1"/>
            </p:cNvCxnSpPr>
            <p:nvPr/>
          </p:nvCxnSpPr>
          <p:spPr>
            <a:xfrm rot="5400000" flipH="1" flipV="1">
              <a:off x="4845550" y="963627"/>
              <a:ext cx="121120" cy="34695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8008BBF-1284-4417-B412-3D61A436A2E0}"/>
                </a:ext>
              </a:extLst>
            </p:cNvPr>
            <p:cNvSpPr txBox="1"/>
            <p:nvPr/>
          </p:nvSpPr>
          <p:spPr>
            <a:xfrm>
              <a:off x="7174294" y="2197255"/>
              <a:ext cx="1554557" cy="593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Digested Sludge </a:t>
              </a:r>
            </a:p>
            <a:p>
              <a:pPr algn="ctr"/>
              <a:r>
                <a:rPr lang="en-US" sz="1100" dirty="0"/>
                <a:t>Storage Tank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73E9795-7E65-4447-85E7-407A68CE99D8}"/>
                </a:ext>
              </a:extLst>
            </p:cNvPr>
            <p:cNvCxnSpPr>
              <a:cxnSpLocks/>
            </p:cNvCxnSpPr>
            <p:nvPr/>
          </p:nvCxnSpPr>
          <p:spPr>
            <a:xfrm>
              <a:off x="5079588" y="3982534"/>
              <a:ext cx="5364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60259D9-8CE7-4B6E-95C0-ABF6B94340A2}"/>
                </a:ext>
              </a:extLst>
            </p:cNvPr>
            <p:cNvCxnSpPr>
              <a:cxnSpLocks/>
            </p:cNvCxnSpPr>
            <p:nvPr/>
          </p:nvCxnSpPr>
          <p:spPr>
            <a:xfrm>
              <a:off x="5079588" y="5118233"/>
              <a:ext cx="5364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7CD5E98-9536-4F4C-A563-2A071A22D1BF}"/>
                </a:ext>
              </a:extLst>
            </p:cNvPr>
            <p:cNvCxnSpPr>
              <a:cxnSpLocks/>
            </p:cNvCxnSpPr>
            <p:nvPr/>
          </p:nvCxnSpPr>
          <p:spPr>
            <a:xfrm>
              <a:off x="5079588" y="6202060"/>
              <a:ext cx="5364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2E251C9-33B7-4F70-85DB-4FB85C11B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1711" y="489039"/>
              <a:ext cx="688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260114A-9614-4D0A-B398-86CA3FB58FEF}"/>
                </a:ext>
              </a:extLst>
            </p:cNvPr>
            <p:cNvCxnSpPr>
              <a:cxnSpLocks/>
            </p:cNvCxnSpPr>
            <p:nvPr/>
          </p:nvCxnSpPr>
          <p:spPr>
            <a:xfrm>
              <a:off x="9107986" y="3361441"/>
              <a:ext cx="0" cy="82745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99FD685-8AB0-443D-AD39-FDA88B7E1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6074" y="3203841"/>
              <a:ext cx="0" cy="299821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2750A4A-B4BA-4AC6-88FD-B5AB59F309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3232" y="475097"/>
              <a:ext cx="11004" cy="241812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F8AD24E-3CD8-4072-99FA-78C0FBBA43D8}"/>
                </a:ext>
              </a:extLst>
            </p:cNvPr>
            <p:cNvCxnSpPr>
              <a:cxnSpLocks/>
            </p:cNvCxnSpPr>
            <p:nvPr/>
          </p:nvCxnSpPr>
          <p:spPr>
            <a:xfrm>
              <a:off x="3736786" y="3232556"/>
              <a:ext cx="0" cy="298790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707B2-1407-40FD-9CA4-3DC7671D17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6074" y="2859473"/>
              <a:ext cx="1845640" cy="132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DB3F153-F0EB-44DA-9AFA-0795FD4E1EA9}"/>
                </a:ext>
              </a:extLst>
            </p:cNvPr>
            <p:cNvCxnSpPr>
              <a:cxnSpLocks/>
            </p:cNvCxnSpPr>
            <p:nvPr/>
          </p:nvCxnSpPr>
          <p:spPr>
            <a:xfrm>
              <a:off x="3733293" y="6202060"/>
              <a:ext cx="541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C25BF8C-CF90-4C39-807F-807F65760EA0}"/>
                </a:ext>
              </a:extLst>
            </p:cNvPr>
            <p:cNvCxnSpPr>
              <a:cxnSpLocks/>
            </p:cNvCxnSpPr>
            <p:nvPr/>
          </p:nvCxnSpPr>
          <p:spPr>
            <a:xfrm>
              <a:off x="3750930" y="5132830"/>
              <a:ext cx="492324" cy="4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700EF0C-9565-4234-B885-D1CD728BB994}"/>
                </a:ext>
              </a:extLst>
            </p:cNvPr>
            <p:cNvCxnSpPr>
              <a:cxnSpLocks/>
            </p:cNvCxnSpPr>
            <p:nvPr/>
          </p:nvCxnSpPr>
          <p:spPr>
            <a:xfrm>
              <a:off x="3733293" y="3982534"/>
              <a:ext cx="5268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75BA774-DE06-42C0-80A3-00B3733116C9}"/>
                </a:ext>
              </a:extLst>
            </p:cNvPr>
            <p:cNvCxnSpPr>
              <a:cxnSpLocks/>
            </p:cNvCxnSpPr>
            <p:nvPr/>
          </p:nvCxnSpPr>
          <p:spPr>
            <a:xfrm>
              <a:off x="5654057" y="3211460"/>
              <a:ext cx="1807657" cy="100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5179775-9629-41A7-AB7D-25BA3A193F2B}"/>
                </a:ext>
              </a:extLst>
            </p:cNvPr>
            <p:cNvCxnSpPr>
              <a:cxnSpLocks/>
            </p:cNvCxnSpPr>
            <p:nvPr/>
          </p:nvCxnSpPr>
          <p:spPr>
            <a:xfrm>
              <a:off x="9585865" y="4543524"/>
              <a:ext cx="26486" cy="150925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Object 75">
              <a:extLst>
                <a:ext uri="{FF2B5EF4-FFF2-40B4-BE49-F238E27FC236}">
                  <a16:creationId xmlns:a16="http://schemas.microsoft.com/office/drawing/2014/main" id="{A90A1C35-D9E2-4F9E-9ED4-A73D3D321C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0444833"/>
                </p:ext>
              </p:extLst>
            </p:nvPr>
          </p:nvGraphicFramePr>
          <p:xfrm>
            <a:off x="6079240" y="2753040"/>
            <a:ext cx="967053" cy="303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5678136" imgH="1191470" progId="Word.Document.12">
                    <p:embed/>
                  </p:oleObj>
                </mc:Choice>
                <mc:Fallback>
                  <p:oleObj name="Document" r:id="rId5" imgW="5678136" imgH="1191470" progId="Word.Document.12">
                    <p:embed/>
                    <p:pic>
                      <p:nvPicPr>
                        <p:cNvPr id="76" name="Object 75">
                          <a:extLst>
                            <a:ext uri="{FF2B5EF4-FFF2-40B4-BE49-F238E27FC236}">
                              <a16:creationId xmlns:a16="http://schemas.microsoft.com/office/drawing/2014/main" id="{A90A1C35-D9E2-4F9E-9ED4-A73D3D321C7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79240" y="2753040"/>
                          <a:ext cx="967053" cy="303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A67A861-4B71-4C8C-808B-5B87B80F1F52}"/>
                </a:ext>
              </a:extLst>
            </p:cNvPr>
            <p:cNvCxnSpPr>
              <a:cxnSpLocks/>
            </p:cNvCxnSpPr>
            <p:nvPr/>
          </p:nvCxnSpPr>
          <p:spPr>
            <a:xfrm>
              <a:off x="3736786" y="516917"/>
              <a:ext cx="0" cy="205875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9B2E6D4-BDCC-4CB0-921A-1BFFBA0F77FE}"/>
                </a:ext>
              </a:extLst>
            </p:cNvPr>
            <p:cNvSpPr txBox="1"/>
            <p:nvPr/>
          </p:nvSpPr>
          <p:spPr>
            <a:xfrm>
              <a:off x="5952542" y="2228164"/>
              <a:ext cx="1359929" cy="593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Recuperative Thickening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0F27A03-39EF-4D6D-A3D1-2DD8579B8E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5346" y="1479819"/>
              <a:ext cx="688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B998172-8773-493B-AF09-EB331549B9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256" y="2370535"/>
              <a:ext cx="688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F4A31ED-84BD-4852-AED8-8E0255E18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9962" y="489039"/>
              <a:ext cx="8290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94E727E-036B-4D05-BEE2-0C686D1A9765}"/>
                </a:ext>
              </a:extLst>
            </p:cNvPr>
            <p:cNvSpPr txBox="1"/>
            <p:nvPr/>
          </p:nvSpPr>
          <p:spPr>
            <a:xfrm>
              <a:off x="2503896" y="2551225"/>
              <a:ext cx="1152874" cy="593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Heat Recovery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020B3A9-D43C-48F4-9054-E66752F15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6945" y="1512691"/>
              <a:ext cx="8290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22E8E01-9A74-4336-9D6A-04054CB7B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1347" y="2371304"/>
              <a:ext cx="8290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3CA7A28-11E8-4BB0-9615-5A23EEF0D338}"/>
                </a:ext>
              </a:extLst>
            </p:cNvPr>
            <p:cNvCxnSpPr>
              <a:cxnSpLocks/>
            </p:cNvCxnSpPr>
            <p:nvPr/>
          </p:nvCxnSpPr>
          <p:spPr>
            <a:xfrm>
              <a:off x="3728675" y="2828225"/>
              <a:ext cx="0" cy="39146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3541C55-3A60-4342-8EAE-B1A1AB87D2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2792" y="475097"/>
              <a:ext cx="0" cy="13864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or: Elbow 86">
              <a:extLst>
                <a:ext uri="{FF2B5EF4-FFF2-40B4-BE49-F238E27FC236}">
                  <a16:creationId xmlns:a16="http://schemas.microsoft.com/office/drawing/2014/main" id="{D5B02EE1-E52D-48EC-9808-57481C0E31C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33496" y="1514817"/>
              <a:ext cx="49493" cy="428786"/>
            </a:xfrm>
            <a:prstGeom prst="bentConnector3">
              <a:avLst>
                <a:gd name="adj1" fmla="val 375261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77DDB716-362B-4F26-A568-32E37E27664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19088" y="2461953"/>
              <a:ext cx="49493" cy="428786"/>
            </a:xfrm>
            <a:prstGeom prst="bentConnector3">
              <a:avLst>
                <a:gd name="adj1" fmla="val 375261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C541414-009E-4FD1-9E1A-9C361043B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49820" y="2470744"/>
              <a:ext cx="228600" cy="233192"/>
            </a:xfrm>
            <a:prstGeom prst="rect">
              <a:avLst/>
            </a:prstGeom>
          </p:spPr>
        </p:pic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61358E6-3592-4907-B019-DA9C29DCC6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381" y="2361299"/>
              <a:ext cx="0" cy="13864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661D7B7-2D29-445D-86E8-F954CE72A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9780" y="1571787"/>
              <a:ext cx="228600" cy="233192"/>
            </a:xfrm>
            <a:prstGeom prst="rect">
              <a:avLst/>
            </a:prstGeom>
          </p:spPr>
        </p:pic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919832A-5ADA-42EB-8FC2-31E2D7016D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9255" y="1463795"/>
              <a:ext cx="0" cy="13864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8CAEB345-98C5-4444-BDDD-E4195026FF1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08352" y="2986578"/>
              <a:ext cx="509036" cy="637993"/>
            </a:xfrm>
            <a:prstGeom prst="bentConnector2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53306DD-DA6B-4E40-899A-A740E2567BF3}"/>
                </a:ext>
              </a:extLst>
            </p:cNvPr>
            <p:cNvSpPr txBox="1"/>
            <p:nvPr/>
          </p:nvSpPr>
          <p:spPr>
            <a:xfrm>
              <a:off x="5849305" y="3270995"/>
              <a:ext cx="943065" cy="36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err="1"/>
                <a:t>Centrate</a:t>
              </a:r>
              <a:endParaRPr lang="en-US" sz="1100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EF535FF5-BF71-4533-9BC8-A36BAA5F6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4591" y="3689953"/>
              <a:ext cx="2326574" cy="1552988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7E25895-97AA-4A25-9CD8-9DF62D3374A0}"/>
                </a:ext>
              </a:extLst>
            </p:cNvPr>
            <p:cNvSpPr txBox="1"/>
            <p:nvPr/>
          </p:nvSpPr>
          <p:spPr>
            <a:xfrm>
              <a:off x="5842113" y="4964864"/>
              <a:ext cx="3388113" cy="88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Integrated Biosolids Dryer/</a:t>
              </a:r>
              <a:r>
                <a:rPr lang="en-US" err="1"/>
                <a:t>Pyrolyzer</a:t>
              </a:r>
              <a:r>
                <a:rPr lang="en-US"/>
                <a:t>/Gasifier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09B50C17-74F2-44F7-93B5-52EEC9207A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8366" y="47000"/>
            <a:ext cx="2826275" cy="15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110FC41A-4CC9-4FD6-ABB3-57DF57D3A0BF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25D455-596C-49D0-90F3-665ED94F0520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Oakland County piloted MHP to evaluate the potential improvement in performance to their THP AD process.</a:t>
            </a:r>
          </a:p>
          <a:p>
            <a:endParaRPr lang="en-US" sz="3200" dirty="0">
              <a:cs typeface="Calibri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7270E6-F516-4C18-8888-AD2CFE0C6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6814" y="2146877"/>
            <a:ext cx="3389042" cy="3176531"/>
          </a:xfrm>
          <a:prstGeom prst="rect">
            <a:avLst/>
          </a:prstGeom>
        </p:spPr>
      </p:pic>
      <p:pic>
        <p:nvPicPr>
          <p:cNvPr id="12" name="84A21B4D-0046-4F66-9363-8BE71C523778" descr="IMG_0038.jpg">
            <a:extLst>
              <a:ext uri="{FF2B5EF4-FFF2-40B4-BE49-F238E27FC236}">
                <a16:creationId xmlns:a16="http://schemas.microsoft.com/office/drawing/2014/main" id="{B003E290-A8B6-4D6E-BEFE-8D423E2DF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795" y="2410513"/>
            <a:ext cx="3958251" cy="264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1D1E013-C85A-4311-B8E4-6BC29075138F">
            <a:extLst>
              <a:ext uri="{FF2B5EF4-FFF2-40B4-BE49-F238E27FC236}">
                <a16:creationId xmlns:a16="http://schemas.microsoft.com/office/drawing/2014/main" id="{2F0379E0-2D94-49C1-BAE6-8686CA1F5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8069" y="2382949"/>
            <a:ext cx="3940932" cy="26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1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373542-67D9-4D15-BC5D-28BFE1922D65}"/>
              </a:ext>
            </a:extLst>
          </p:cNvPr>
          <p:cNvGrpSpPr/>
          <p:nvPr/>
        </p:nvGrpSpPr>
        <p:grpSpPr>
          <a:xfrm>
            <a:off x="288314" y="214135"/>
            <a:ext cx="11581232" cy="6184363"/>
            <a:chOff x="135567" y="-471769"/>
            <a:chExt cx="12611103" cy="673431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6F6BAB0-3ABD-4D67-AC50-CFB289B35E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135" y="652456"/>
              <a:ext cx="2128105" cy="92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059E2D-6224-4307-81F8-C3F85DA05E41}"/>
                </a:ext>
              </a:extLst>
            </p:cNvPr>
            <p:cNvSpPr txBox="1"/>
            <p:nvPr/>
          </p:nvSpPr>
          <p:spPr>
            <a:xfrm>
              <a:off x="8243402" y="453740"/>
              <a:ext cx="1444241" cy="7708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Biogas Treatment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240CF54-3509-4304-873D-EF7DB5E3C2B0}"/>
                </a:ext>
              </a:extLst>
            </p:cNvPr>
            <p:cNvSpPr/>
            <p:nvPr/>
          </p:nvSpPr>
          <p:spPr>
            <a:xfrm>
              <a:off x="4174266" y="3701359"/>
              <a:ext cx="694113" cy="412313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THP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4C1053-90B7-445D-946F-106B390E65F7}"/>
                </a:ext>
              </a:extLst>
            </p:cNvPr>
            <p:cNvGrpSpPr/>
            <p:nvPr/>
          </p:nvGrpSpPr>
          <p:grpSpPr>
            <a:xfrm>
              <a:off x="8587465" y="1625940"/>
              <a:ext cx="455740" cy="3736994"/>
              <a:chOff x="7140047" y="769896"/>
              <a:chExt cx="455740" cy="3736994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EE7A7D9-7574-44BB-8D34-3014884FD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9157" y="1220968"/>
                <a:ext cx="16630" cy="3285922"/>
              </a:xfrm>
              <a:prstGeom prst="straightConnector1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Flowchart: Sequential Access Storage 76">
                <a:extLst>
                  <a:ext uri="{FF2B5EF4-FFF2-40B4-BE49-F238E27FC236}">
                    <a16:creationId xmlns:a16="http://schemas.microsoft.com/office/drawing/2014/main" id="{BBFCA171-BF2B-4228-B565-90BA2A76BC3F}"/>
                  </a:ext>
                </a:extLst>
              </p:cNvPr>
              <p:cNvSpPr/>
              <p:nvPr/>
            </p:nvSpPr>
            <p:spPr>
              <a:xfrm rot="16200000" flipH="1">
                <a:off x="7174821" y="735122"/>
                <a:ext cx="369562" cy="439110"/>
              </a:xfrm>
              <a:prstGeom prst="flowChartMagneticTap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28FD8D-1C0A-40BF-BAB9-CD2880972BBC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 flipV="1">
              <a:off x="6177779" y="652456"/>
              <a:ext cx="0" cy="550485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8486693-B32E-4253-8E4F-DF101B988793}"/>
                </a:ext>
              </a:extLst>
            </p:cNvPr>
            <p:cNvGrpSpPr/>
            <p:nvPr/>
          </p:nvGrpSpPr>
          <p:grpSpPr>
            <a:xfrm>
              <a:off x="5685822" y="1202941"/>
              <a:ext cx="983914" cy="920696"/>
              <a:chOff x="5789714" y="910587"/>
              <a:chExt cx="983914" cy="920696"/>
            </a:xfrm>
          </p:grpSpPr>
          <p:pic>
            <p:nvPicPr>
              <p:cNvPr id="74" name="Picture 25" descr="digester1.jpg">
                <a:extLst>
                  <a:ext uri="{FF2B5EF4-FFF2-40B4-BE49-F238E27FC236}">
                    <a16:creationId xmlns:a16="http://schemas.microsoft.com/office/drawing/2014/main" id="{DC4210E9-0E41-4743-9A5A-79F8392EC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9714" y="910587"/>
                <a:ext cx="983914" cy="920696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75" name="Text Box 234">
                <a:extLst>
                  <a:ext uri="{FF2B5EF4-FFF2-40B4-BE49-F238E27FC236}">
                    <a16:creationId xmlns:a16="http://schemas.microsoft.com/office/drawing/2014/main" id="{50F1A030-A1C5-40CF-A60A-C329A6D744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213" y="1198404"/>
                <a:ext cx="823198" cy="393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Primary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Digester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485D8BC-F99E-47B9-93E1-E5F0DA9C9FA2}"/>
                </a:ext>
              </a:extLst>
            </p:cNvPr>
            <p:cNvGrpSpPr/>
            <p:nvPr/>
          </p:nvGrpSpPr>
          <p:grpSpPr>
            <a:xfrm>
              <a:off x="7200914" y="1187068"/>
              <a:ext cx="983914" cy="920696"/>
              <a:chOff x="4358723" y="902645"/>
              <a:chExt cx="983914" cy="920696"/>
            </a:xfrm>
          </p:grpSpPr>
          <p:pic>
            <p:nvPicPr>
              <p:cNvPr id="72" name="Picture 25" descr="digester1.jpg">
                <a:extLst>
                  <a:ext uri="{FF2B5EF4-FFF2-40B4-BE49-F238E27FC236}">
                    <a16:creationId xmlns:a16="http://schemas.microsoft.com/office/drawing/2014/main" id="{596E3ED7-62BB-4FF2-BFC9-D4A8652FB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8723" y="902645"/>
                <a:ext cx="983914" cy="920696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73" name="Text Box 234">
                <a:extLst>
                  <a:ext uri="{FF2B5EF4-FFF2-40B4-BE49-F238E27FC236}">
                    <a16:creationId xmlns:a16="http://schemas.microsoft.com/office/drawing/2014/main" id="{1DDBE428-FDE9-4228-97CC-2DA792066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1694" y="1231417"/>
                <a:ext cx="823198" cy="393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Secondary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Digester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728BD23-9F40-4DC3-84F1-628632901A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08541" y="5362934"/>
              <a:ext cx="3784746" cy="0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DB34FB0-14B5-497A-82CA-526D569C8897}"/>
                </a:ext>
              </a:extLst>
            </p:cNvPr>
            <p:cNvSpPr/>
            <p:nvPr/>
          </p:nvSpPr>
          <p:spPr>
            <a:xfrm>
              <a:off x="2080830" y="3547255"/>
              <a:ext cx="1673352" cy="691319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Pre-Dewatering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A67B77C-C83D-4B90-9A99-CFD806F4B156}"/>
                </a:ext>
              </a:extLst>
            </p:cNvPr>
            <p:cNvGrpSpPr/>
            <p:nvPr/>
          </p:nvGrpSpPr>
          <p:grpSpPr>
            <a:xfrm>
              <a:off x="135567" y="4985746"/>
              <a:ext cx="3667750" cy="691319"/>
              <a:chOff x="1037261" y="1550513"/>
              <a:chExt cx="3667750" cy="691319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C0982540-1B44-43CA-A0A2-DE0F18F0524F}"/>
                  </a:ext>
                </a:extLst>
              </p:cNvPr>
              <p:cNvSpPr/>
              <p:nvPr/>
            </p:nvSpPr>
            <p:spPr>
              <a:xfrm>
                <a:off x="2981932" y="1550513"/>
                <a:ext cx="1723079" cy="691319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Post-Dewatering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D29339B-44E7-44E4-9D2D-D6039907CA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89996" y="1891444"/>
                <a:ext cx="553243" cy="0"/>
              </a:xfrm>
              <a:prstGeom prst="straightConnector1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EE3FD85-BA58-498A-AF4D-C1BA93720FAA}"/>
                  </a:ext>
                </a:extLst>
              </p:cNvPr>
              <p:cNvSpPr txBox="1"/>
              <p:nvPr/>
            </p:nvSpPr>
            <p:spPr>
              <a:xfrm>
                <a:off x="1037261" y="1676342"/>
                <a:ext cx="1419805" cy="502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Biosolids 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0A369CF-9AF5-4B8E-90BB-DF47B2076F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7593" y="3907516"/>
              <a:ext cx="374662" cy="0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4B9C418-86FA-4DCB-B406-E42054B57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2237" y="1791375"/>
              <a:ext cx="548640" cy="2615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D728E35-89CB-4828-ABCA-95F37C184ECE}"/>
                </a:ext>
              </a:extLst>
            </p:cNvPr>
            <p:cNvGrpSpPr/>
            <p:nvPr/>
          </p:nvGrpSpPr>
          <p:grpSpPr>
            <a:xfrm>
              <a:off x="1978994" y="-183099"/>
              <a:ext cx="8376796" cy="6424686"/>
              <a:chOff x="7525817" y="-768136"/>
              <a:chExt cx="8376796" cy="6424686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A1A9309-CEE4-4AC9-B299-44992AC478EB}"/>
                  </a:ext>
                </a:extLst>
              </p:cNvPr>
              <p:cNvSpPr txBox="1"/>
              <p:nvPr/>
            </p:nvSpPr>
            <p:spPr>
              <a:xfrm>
                <a:off x="12568786" y="5153831"/>
                <a:ext cx="1301025" cy="502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Steam </a:t>
                </a: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0E6DB2E-2047-4F86-B1E9-CA0610E04B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25817" y="-768136"/>
                <a:ext cx="83767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 descr="del.png">
              <a:extLst>
                <a:ext uri="{FF2B5EF4-FFF2-40B4-BE49-F238E27FC236}">
                  <a16:creationId xmlns:a16="http://schemas.microsoft.com/office/drawing/2014/main" id="{FBAF156C-B82D-4C8C-B88C-462DAB874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087" y="2732605"/>
              <a:ext cx="569980" cy="32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324D91-DE56-484A-A268-B239CD2D32F7}"/>
                </a:ext>
              </a:extLst>
            </p:cNvPr>
            <p:cNvSpPr txBox="1"/>
            <p:nvPr/>
          </p:nvSpPr>
          <p:spPr>
            <a:xfrm>
              <a:off x="253048" y="3606122"/>
              <a:ext cx="1331984" cy="502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Sludge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6E5B820-A27B-41BB-AA72-8424AAAB015D}"/>
                </a:ext>
              </a:extLst>
            </p:cNvPr>
            <p:cNvCxnSpPr>
              <a:cxnSpLocks/>
              <a:stCxn id="27" idx="3"/>
              <a:endCxn id="12" idx="1"/>
            </p:cNvCxnSpPr>
            <p:nvPr/>
          </p:nvCxnSpPr>
          <p:spPr>
            <a:xfrm>
              <a:off x="3754182" y="3892915"/>
              <a:ext cx="420084" cy="14600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05C9F95-EE99-420D-89E7-BCCEF0025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8378" y="3906358"/>
              <a:ext cx="411480" cy="1158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A5E98C6-A1C9-4F0B-A38B-3E6C8746B3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47856" y="1791375"/>
              <a:ext cx="6367" cy="909156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B210006-83A2-44DD-A68A-F45B7805B3CC}"/>
                </a:ext>
              </a:extLst>
            </p:cNvPr>
            <p:cNvCxnSpPr>
              <a:cxnSpLocks/>
            </p:cNvCxnSpPr>
            <p:nvPr/>
          </p:nvCxnSpPr>
          <p:spPr>
            <a:xfrm>
              <a:off x="5248050" y="1815566"/>
              <a:ext cx="449740" cy="2465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857E4B8-ACD0-4E2A-989B-176972CDB4C1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V="1">
              <a:off x="8157461" y="1810722"/>
              <a:ext cx="430005" cy="1927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7949738-9A78-4530-9D57-07D02F4656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8796" y="5350385"/>
              <a:ext cx="1418580" cy="0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2" descr="Jenbacher Gas Engines">
              <a:extLst>
                <a:ext uri="{FF2B5EF4-FFF2-40B4-BE49-F238E27FC236}">
                  <a16:creationId xmlns:a16="http://schemas.microsoft.com/office/drawing/2014/main" id="{944213B6-8C88-49BC-BB1E-AA1B47BD1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5791" y="-471769"/>
              <a:ext cx="1989464" cy="1353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6581F3F-D36F-4DB3-BD59-50CFAE4C2B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8086" y="6262542"/>
              <a:ext cx="8208584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64C8D98-BD0A-45D0-A4E0-E51A3E199BB0}"/>
                </a:ext>
              </a:extLst>
            </p:cNvPr>
            <p:cNvCxnSpPr>
              <a:cxnSpLocks/>
            </p:cNvCxnSpPr>
            <p:nvPr/>
          </p:nvCxnSpPr>
          <p:spPr>
            <a:xfrm>
              <a:off x="12746670" y="-173041"/>
              <a:ext cx="0" cy="643558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Picture 2" descr="Jenbacher Gas Engines">
            <a:extLst>
              <a:ext uri="{FF2B5EF4-FFF2-40B4-BE49-F238E27FC236}">
                <a16:creationId xmlns:a16="http://schemas.microsoft.com/office/drawing/2014/main" id="{0AAD40C2-C59F-4B46-BFC6-6BB9999D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4430" y="1278145"/>
            <a:ext cx="1842949" cy="12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629E49D-F40F-419B-83D3-D7B92F7EE2D3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7228460" y="1255025"/>
            <a:ext cx="0" cy="48248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retube Boilers | Cleaver-Brooks">
            <a:extLst>
              <a:ext uri="{FF2B5EF4-FFF2-40B4-BE49-F238E27FC236}">
                <a16:creationId xmlns:a16="http://schemas.microsoft.com/office/drawing/2014/main" id="{D264CD57-5CB9-4DEB-9041-64A5B9912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4694" y="3361212"/>
            <a:ext cx="1465159" cy="91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Firetube Boilers | Cleaver-Brooks">
            <a:extLst>
              <a:ext uri="{FF2B5EF4-FFF2-40B4-BE49-F238E27FC236}">
                <a16:creationId xmlns:a16="http://schemas.microsoft.com/office/drawing/2014/main" id="{C5E50C07-FAE7-4F2C-9924-8B392D4A3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2947" y="4428404"/>
            <a:ext cx="1465160" cy="9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Firetube Boilers | Cleaver-Brooks">
            <a:extLst>
              <a:ext uri="{FF2B5EF4-FFF2-40B4-BE49-F238E27FC236}">
                <a16:creationId xmlns:a16="http://schemas.microsoft.com/office/drawing/2014/main" id="{4B46E6D1-9587-4DE8-B38F-7F2F919F1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76251" y="5500634"/>
            <a:ext cx="1394446" cy="8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882B2F7-C5C1-4563-986B-43725C37F962}"/>
              </a:ext>
            </a:extLst>
          </p:cNvPr>
          <p:cNvCxnSpPr>
            <a:cxnSpLocks/>
          </p:cNvCxnSpPr>
          <p:nvPr/>
        </p:nvCxnSpPr>
        <p:spPr>
          <a:xfrm>
            <a:off x="11218588" y="3585002"/>
            <a:ext cx="65095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032D8AEB-6759-45CD-A226-F0DEC6583F52}"/>
              </a:ext>
            </a:extLst>
          </p:cNvPr>
          <p:cNvSpPr txBox="1"/>
          <p:nvPr/>
        </p:nvSpPr>
        <p:spPr>
          <a:xfrm>
            <a:off x="463878" y="258476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10E81EC-2E4F-43E2-A0B7-827A24013529}"/>
              </a:ext>
            </a:extLst>
          </p:cNvPr>
          <p:cNvCxnSpPr>
            <a:cxnSpLocks/>
          </p:cNvCxnSpPr>
          <p:nvPr/>
        </p:nvCxnSpPr>
        <p:spPr>
          <a:xfrm flipV="1">
            <a:off x="4348157" y="4428404"/>
            <a:ext cx="0" cy="91311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3564E76-6604-4AF8-B6EC-73775E84FCE7}"/>
              </a:ext>
            </a:extLst>
          </p:cNvPr>
          <p:cNvCxnSpPr>
            <a:cxnSpLocks/>
          </p:cNvCxnSpPr>
          <p:nvPr/>
        </p:nvCxnSpPr>
        <p:spPr>
          <a:xfrm>
            <a:off x="9014191" y="1183498"/>
            <a:ext cx="985904" cy="5885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4B5F7F2-EC6F-47D7-A3F4-37E1BFD9A942}"/>
              </a:ext>
            </a:extLst>
          </p:cNvPr>
          <p:cNvCxnSpPr>
            <a:cxnSpLocks/>
          </p:cNvCxnSpPr>
          <p:nvPr/>
        </p:nvCxnSpPr>
        <p:spPr>
          <a:xfrm flipH="1">
            <a:off x="9242664" y="1183498"/>
            <a:ext cx="9925" cy="4830077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EC9741F9-4471-4D32-8BE4-1E781148E1A0}"/>
              </a:ext>
            </a:extLst>
          </p:cNvPr>
          <p:cNvCxnSpPr>
            <a:cxnSpLocks/>
          </p:cNvCxnSpPr>
          <p:nvPr/>
        </p:nvCxnSpPr>
        <p:spPr>
          <a:xfrm flipV="1">
            <a:off x="2092767" y="729627"/>
            <a:ext cx="7212514" cy="69374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7628BE9-349D-40B5-8CBC-F427A1018A47}"/>
              </a:ext>
            </a:extLst>
          </p:cNvPr>
          <p:cNvCxnSpPr>
            <a:cxnSpLocks/>
          </p:cNvCxnSpPr>
          <p:nvPr/>
        </p:nvCxnSpPr>
        <p:spPr>
          <a:xfrm>
            <a:off x="9267298" y="5963974"/>
            <a:ext cx="735649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itle 1">
            <a:extLst>
              <a:ext uri="{FF2B5EF4-FFF2-40B4-BE49-F238E27FC236}">
                <a16:creationId xmlns:a16="http://schemas.microsoft.com/office/drawing/2014/main" id="{9C922F5E-F8B7-433B-85C3-E6BB0CA4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5" y="1760371"/>
            <a:ext cx="4485989" cy="2045701"/>
          </a:xfrm>
        </p:spPr>
        <p:txBody>
          <a:bodyPr>
            <a:noAutofit/>
          </a:bodyPr>
          <a:lstStyle/>
          <a:p>
            <a:r>
              <a:rPr lang="en-US" sz="4400" b="1" dirty="0"/>
              <a:t>Clinton River WRRF</a:t>
            </a:r>
            <a:br>
              <a:rPr lang="en-US" sz="4400" b="1" dirty="0"/>
            </a:br>
            <a:r>
              <a:rPr lang="en-US" sz="4400" b="1" dirty="0"/>
              <a:t>Oakland County</a:t>
            </a:r>
            <a:br>
              <a:rPr lang="en-US" sz="4400" b="1" dirty="0"/>
            </a:br>
            <a:r>
              <a:rPr lang="en-US" sz="4400" b="1" dirty="0"/>
              <a:t>Pontiac, MI</a:t>
            </a:r>
            <a:br>
              <a:rPr lang="en-US" sz="4400" b="1" dirty="0"/>
            </a:br>
            <a:endParaRPr lang="en-US" sz="3200" b="1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4F2D17C-9456-4659-A745-23166245DD24}"/>
              </a:ext>
            </a:extLst>
          </p:cNvPr>
          <p:cNvCxnSpPr>
            <a:cxnSpLocks/>
            <a:endCxn id="56" idx="2"/>
          </p:cNvCxnSpPr>
          <p:nvPr/>
        </p:nvCxnSpPr>
        <p:spPr>
          <a:xfrm flipH="1" flipV="1">
            <a:off x="4994337" y="3457882"/>
            <a:ext cx="18166" cy="2081177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26F1A9D-D9BE-4282-8623-3CCBE46DF3FB}"/>
              </a:ext>
            </a:extLst>
          </p:cNvPr>
          <p:cNvCxnSpPr>
            <a:cxnSpLocks/>
          </p:cNvCxnSpPr>
          <p:nvPr/>
        </p:nvCxnSpPr>
        <p:spPr>
          <a:xfrm>
            <a:off x="9242665" y="4883669"/>
            <a:ext cx="735649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9936A5C-6073-4219-8F6B-DCDFB36833EF}"/>
              </a:ext>
            </a:extLst>
          </p:cNvPr>
          <p:cNvCxnSpPr>
            <a:cxnSpLocks/>
          </p:cNvCxnSpPr>
          <p:nvPr/>
        </p:nvCxnSpPr>
        <p:spPr>
          <a:xfrm>
            <a:off x="9242664" y="3904951"/>
            <a:ext cx="735649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363343C-1EEE-4284-B305-E5F1ED510C1E}"/>
              </a:ext>
            </a:extLst>
          </p:cNvPr>
          <p:cNvCxnSpPr>
            <a:cxnSpLocks/>
          </p:cNvCxnSpPr>
          <p:nvPr/>
        </p:nvCxnSpPr>
        <p:spPr>
          <a:xfrm>
            <a:off x="9220895" y="2305259"/>
            <a:ext cx="735649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2BA89CE-14E3-4EAF-8382-FEC4A2513353}"/>
              </a:ext>
            </a:extLst>
          </p:cNvPr>
          <p:cNvCxnSpPr>
            <a:cxnSpLocks/>
          </p:cNvCxnSpPr>
          <p:nvPr/>
        </p:nvCxnSpPr>
        <p:spPr>
          <a:xfrm flipV="1">
            <a:off x="4348157" y="5803188"/>
            <a:ext cx="0" cy="59531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634276E-444D-4D92-85B2-907C6C9D1886}"/>
              </a:ext>
            </a:extLst>
          </p:cNvPr>
          <p:cNvCxnSpPr>
            <a:cxnSpLocks/>
          </p:cNvCxnSpPr>
          <p:nvPr/>
        </p:nvCxnSpPr>
        <p:spPr>
          <a:xfrm flipH="1">
            <a:off x="1619410" y="6398498"/>
            <a:ext cx="3341399" cy="226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408A7F66-DD46-44AA-BE70-B78CCE6CC9FE}"/>
              </a:ext>
            </a:extLst>
          </p:cNvPr>
          <p:cNvSpPr txBox="1"/>
          <p:nvPr/>
        </p:nvSpPr>
        <p:spPr>
          <a:xfrm>
            <a:off x="299337" y="6057832"/>
            <a:ext cx="130385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4D4D4D"/>
                </a:solidFill>
                <a:latin typeface="Calibri" panose="020F0502020204030204"/>
              </a:rPr>
              <a:t>Buildings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AF16F5B-21E0-4739-90B7-D84089756F70}"/>
              </a:ext>
            </a:extLst>
          </p:cNvPr>
          <p:cNvSpPr txBox="1"/>
          <p:nvPr/>
        </p:nvSpPr>
        <p:spPr>
          <a:xfrm>
            <a:off x="422952" y="659197"/>
            <a:ext cx="163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4D4D4D"/>
                </a:solidFill>
                <a:latin typeface="Calibri" panose="020F0502020204030204"/>
              </a:rPr>
              <a:t>Natural Gas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FE4D140-38BB-4441-807B-CB9879812650}"/>
              </a:ext>
            </a:extLst>
          </p:cNvPr>
          <p:cNvCxnSpPr>
            <a:cxnSpLocks/>
          </p:cNvCxnSpPr>
          <p:nvPr/>
        </p:nvCxnSpPr>
        <p:spPr>
          <a:xfrm>
            <a:off x="11218588" y="4633872"/>
            <a:ext cx="65095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1E29CED-AABE-471C-8202-07C0ECC65E33}"/>
              </a:ext>
            </a:extLst>
          </p:cNvPr>
          <p:cNvCxnSpPr>
            <a:cxnSpLocks/>
          </p:cNvCxnSpPr>
          <p:nvPr/>
        </p:nvCxnSpPr>
        <p:spPr>
          <a:xfrm>
            <a:off x="11218588" y="5664814"/>
            <a:ext cx="65095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C705FF4-026D-46CA-B263-6E6087EDDB81}"/>
              </a:ext>
            </a:extLst>
          </p:cNvPr>
          <p:cNvCxnSpPr>
            <a:cxnSpLocks/>
          </p:cNvCxnSpPr>
          <p:nvPr/>
        </p:nvCxnSpPr>
        <p:spPr>
          <a:xfrm>
            <a:off x="11229801" y="1640335"/>
            <a:ext cx="65095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11352FA7-0D9B-40BF-BE01-A54ABAB7D0DC}"/>
              </a:ext>
            </a:extLst>
          </p:cNvPr>
          <p:cNvCxnSpPr>
            <a:cxnSpLocks/>
          </p:cNvCxnSpPr>
          <p:nvPr/>
        </p:nvCxnSpPr>
        <p:spPr>
          <a:xfrm>
            <a:off x="11229801" y="496552"/>
            <a:ext cx="65095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51A59F2C-F7B6-4E58-AE6E-95D9EE94818A}"/>
              </a:ext>
            </a:extLst>
          </p:cNvPr>
          <p:cNvSpPr txBox="1"/>
          <p:nvPr/>
        </p:nvSpPr>
        <p:spPr>
          <a:xfrm>
            <a:off x="6031039" y="1233099"/>
            <a:ext cx="120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4D4D4D"/>
                </a:solidFill>
                <a:latin typeface="Calibri" panose="020F0502020204030204"/>
              </a:rPr>
              <a:t>Biogas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4CBD9AB4-CC29-4849-AB86-C0BB6679E7A7}"/>
              </a:ext>
            </a:extLst>
          </p:cNvPr>
          <p:cNvCxnSpPr>
            <a:cxnSpLocks/>
          </p:cNvCxnSpPr>
          <p:nvPr/>
        </p:nvCxnSpPr>
        <p:spPr>
          <a:xfrm>
            <a:off x="9252589" y="720141"/>
            <a:ext cx="0" cy="50731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C3ABD9A7-24E4-4063-B5E9-5B8F450984E7}"/>
              </a:ext>
            </a:extLst>
          </p:cNvPr>
          <p:cNvCxnSpPr>
            <a:cxnSpLocks/>
          </p:cNvCxnSpPr>
          <p:nvPr/>
        </p:nvCxnSpPr>
        <p:spPr>
          <a:xfrm flipH="1">
            <a:off x="4914505" y="1258626"/>
            <a:ext cx="970524" cy="15643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F4A926A3-98DA-49B0-B2E9-A0216E992725}"/>
              </a:ext>
            </a:extLst>
          </p:cNvPr>
          <p:cNvSpPr txBox="1"/>
          <p:nvPr/>
        </p:nvSpPr>
        <p:spPr>
          <a:xfrm>
            <a:off x="3509295" y="1080066"/>
            <a:ext cx="130385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Flare </a:t>
            </a:r>
          </a:p>
        </p:txBody>
      </p:sp>
      <p:pic>
        <p:nvPicPr>
          <p:cNvPr id="175" name="Picture 25" descr="digester1.jpg">
            <a:extLst>
              <a:ext uri="{FF2B5EF4-FFF2-40B4-BE49-F238E27FC236}">
                <a16:creationId xmlns:a16="http://schemas.microsoft.com/office/drawing/2014/main" id="{F8F954A6-9FF9-4E51-8C93-75266D06F30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563" y="3461965"/>
            <a:ext cx="446443" cy="103108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8DEFD1B7-CEB1-4433-B814-54F83FCE7199}"/>
              </a:ext>
            </a:extLst>
          </p:cNvPr>
          <p:cNvCxnSpPr>
            <a:cxnSpLocks/>
          </p:cNvCxnSpPr>
          <p:nvPr/>
        </p:nvCxnSpPr>
        <p:spPr>
          <a:xfrm flipV="1">
            <a:off x="5060156" y="4214885"/>
            <a:ext cx="787366" cy="749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531BAAC-380F-4475-9E24-84BC87F6809A}"/>
              </a:ext>
            </a:extLst>
          </p:cNvPr>
          <p:cNvCxnSpPr>
            <a:cxnSpLocks/>
            <a:stCxn id="175" idx="1"/>
          </p:cNvCxnSpPr>
          <p:nvPr/>
        </p:nvCxnSpPr>
        <p:spPr>
          <a:xfrm flipH="1">
            <a:off x="5019894" y="3977506"/>
            <a:ext cx="814669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442710-A981-4340-BE44-0D970DA98EBB}"/>
              </a:ext>
            </a:extLst>
          </p:cNvPr>
          <p:cNvSpPr txBox="1"/>
          <p:nvPr/>
        </p:nvSpPr>
        <p:spPr>
          <a:xfrm>
            <a:off x="5560322" y="454153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MHP Tank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4EB4D21-BE8E-4A2D-9F9A-79FF5BF32132}"/>
              </a:ext>
            </a:extLst>
          </p:cNvPr>
          <p:cNvSpPr txBox="1"/>
          <p:nvPr/>
        </p:nvSpPr>
        <p:spPr>
          <a:xfrm>
            <a:off x="5881229" y="2593912"/>
            <a:ext cx="11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Standpipe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B3E939B-08DD-4933-8BF2-F629869EA58D}"/>
              </a:ext>
            </a:extLst>
          </p:cNvPr>
          <p:cNvSpPr txBox="1"/>
          <p:nvPr/>
        </p:nvSpPr>
        <p:spPr>
          <a:xfrm>
            <a:off x="7202914" y="2593912"/>
            <a:ext cx="11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Standpipe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A21EEF-F3A6-92D9-F58D-DE0F50370AA6}"/>
              </a:ext>
            </a:extLst>
          </p:cNvPr>
          <p:cNvSpPr/>
          <p:nvPr/>
        </p:nvSpPr>
        <p:spPr>
          <a:xfrm>
            <a:off x="5386731" y="3280893"/>
            <a:ext cx="1440289" cy="191831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D98AB6-F0D1-47C5-B7B9-D5D09CD16838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Jacobs’ recent research on enhancing anaerobic digestion with the addition of </a:t>
            </a:r>
            <a:r>
              <a:rPr lang="en-US" sz="3200" i="1" dirty="0">
                <a:cs typeface="Calibri Light"/>
              </a:rPr>
              <a:t>C. bescii</a:t>
            </a:r>
            <a:r>
              <a:rPr lang="en-US" sz="3200" dirty="0">
                <a:cs typeface="Calibri Light"/>
              </a:rPr>
              <a:t>.</a:t>
            </a:r>
            <a:endParaRPr lang="en-US" sz="3200" i="1" dirty="0">
              <a:cs typeface="Calibri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5CB9E9C-E00B-47C4-AD80-0B2E6FBDC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511569"/>
              </p:ext>
            </p:extLst>
          </p:nvPr>
        </p:nvGraphicFramePr>
        <p:xfrm>
          <a:off x="832758" y="2024109"/>
          <a:ext cx="10619436" cy="331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862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9F12E2-069D-2C9E-75ED-C3D51240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1" y="382472"/>
            <a:ext cx="3368326" cy="1497699"/>
          </a:xfrm>
        </p:spPr>
        <p:txBody>
          <a:bodyPr>
            <a:normAutofit/>
          </a:bodyPr>
          <a:lstStyle/>
          <a:p>
            <a:r>
              <a:rPr lang="en-US" dirty="0"/>
              <a:t>VCS Denmark </a:t>
            </a:r>
            <a:r>
              <a:rPr lang="en-US" sz="3600" dirty="0" err="1"/>
              <a:t>Ejby</a:t>
            </a:r>
            <a:r>
              <a:rPr lang="en-US" sz="3600" dirty="0"/>
              <a:t> </a:t>
            </a:r>
            <a:r>
              <a:rPr lang="en-US" sz="3600" dirty="0" err="1"/>
              <a:t>Molle</a:t>
            </a:r>
            <a:r>
              <a:rPr lang="en-US" sz="3600" dirty="0"/>
              <a:t> WRRF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51825-5483-9565-4E5E-3791630D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214" y="382472"/>
            <a:ext cx="8099798" cy="6093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506360-FCC6-86D8-B8A8-CA77EFB1E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00" y="5383658"/>
            <a:ext cx="3219927" cy="1091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02617-4BAD-64C0-FC39-39174A77929D}"/>
              </a:ext>
            </a:extLst>
          </p:cNvPr>
          <p:cNvSpPr txBox="1"/>
          <p:nvPr/>
        </p:nvSpPr>
        <p:spPr>
          <a:xfrm>
            <a:off x="206768" y="2188393"/>
            <a:ext cx="3115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500,000 population equivalent</a:t>
            </a:r>
          </a:p>
          <a:p>
            <a:endParaRPr lang="en-US" sz="2400" dirty="0"/>
          </a:p>
          <a:p>
            <a:r>
              <a:rPr lang="en-US" sz="2400" dirty="0"/>
              <a:t>Achieved Energy Neutrality through technology and business strategy </a:t>
            </a:r>
          </a:p>
        </p:txBody>
      </p:sp>
    </p:spTree>
    <p:extLst>
      <p:ext uri="{BB962C8B-B14F-4D97-AF65-F5344CB8AC3E}">
        <p14:creationId xmlns:p14="http://schemas.microsoft.com/office/powerpoint/2010/main" val="4505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B8F0CE-A665-D67A-42BF-3FF6310A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01" y="128540"/>
            <a:ext cx="11695741" cy="77725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  <a:ea typeface="+mn-ea"/>
                <a:cs typeface="Calibri Light"/>
              </a:rPr>
              <a:t>Microbial Hydrolysis Process at EJWRRF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474AC-6090-4A04-DA09-48170AE8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43" y="1017142"/>
            <a:ext cx="9845708" cy="50857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FD7B2F-3D9C-B649-FD6C-14668E6BCA06}"/>
              </a:ext>
            </a:extLst>
          </p:cNvPr>
          <p:cNvSpPr/>
          <p:nvPr/>
        </p:nvSpPr>
        <p:spPr>
          <a:xfrm>
            <a:off x="5732980" y="1222625"/>
            <a:ext cx="2291137" cy="239387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49CC-2A60-4D13-AF17-BB4C69341BC5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Calibri Light"/>
              </a:rPr>
              <a:t>For a conventional AD system at a 300,000 PE WRRF: </a:t>
            </a:r>
          </a:p>
          <a:p>
            <a:pPr algn="ctr"/>
            <a:r>
              <a:rPr lang="en-US" sz="2800" dirty="0">
                <a:cs typeface="Calibri Light"/>
              </a:rPr>
              <a:t>Applying MHP can result in a total value of 450,000 $/</a:t>
            </a:r>
            <a:r>
              <a:rPr lang="en-US" sz="2800" dirty="0" err="1">
                <a:cs typeface="Calibri Light"/>
              </a:rPr>
              <a:t>yr</a:t>
            </a:r>
            <a:r>
              <a:rPr lang="en-US" sz="2800" dirty="0">
                <a:cs typeface="Calibri Light"/>
              </a:rPr>
              <a:t>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3B738C-C769-48FE-A06B-852B3408C06C}"/>
              </a:ext>
            </a:extLst>
          </p:cNvPr>
          <p:cNvGrpSpPr/>
          <p:nvPr/>
        </p:nvGrpSpPr>
        <p:grpSpPr>
          <a:xfrm>
            <a:off x="72358" y="1684909"/>
            <a:ext cx="12132558" cy="4376717"/>
            <a:chOff x="72358" y="1684909"/>
            <a:chExt cx="12132558" cy="43767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90583AD-0557-46E3-9EBF-6307272E082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241" y="3952624"/>
              <a:ext cx="2798617" cy="614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1EB0C23-EC30-4477-8D52-BC4A7B4544E4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7992629" y="3941840"/>
              <a:ext cx="2490627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5" descr="digester1.jpg">
              <a:extLst>
                <a:ext uri="{FF2B5EF4-FFF2-40B4-BE49-F238E27FC236}">
                  <a16:creationId xmlns:a16="http://schemas.microsoft.com/office/drawing/2014/main" id="{83090EBF-1EF1-4A4E-83DD-88BCB56B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691" y="3196316"/>
              <a:ext cx="1553938" cy="149104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Text Box 234">
              <a:extLst>
                <a:ext uri="{FF2B5EF4-FFF2-40B4-BE49-F238E27FC236}">
                  <a16:creationId xmlns:a16="http://schemas.microsoft.com/office/drawing/2014/main" id="{B37DE743-3FB6-4E65-B0D4-0923C675B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2907" y="3846490"/>
              <a:ext cx="1400010" cy="47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Anaerobic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Digestion</a:t>
              </a:r>
            </a:p>
          </p:txBody>
        </p:sp>
        <p:pic>
          <p:nvPicPr>
            <p:cNvPr id="9" name="Picture 25" descr="digester1.jpg">
              <a:extLst>
                <a:ext uri="{FF2B5EF4-FFF2-40B4-BE49-F238E27FC236}">
                  <a16:creationId xmlns:a16="http://schemas.microsoft.com/office/drawing/2014/main" id="{EEA07C56-CEFB-45AC-9E3D-8F64B4621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747" y="3566346"/>
              <a:ext cx="1092813" cy="75111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" name="Text Box 234">
              <a:extLst>
                <a:ext uri="{FF2B5EF4-FFF2-40B4-BE49-F238E27FC236}">
                  <a16:creationId xmlns:a16="http://schemas.microsoft.com/office/drawing/2014/main" id="{C60D1223-7877-4EDE-9CFC-9BBA80F0C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895" y="3879018"/>
              <a:ext cx="692808" cy="17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MHP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3B3C741-6E24-4287-9858-2AC9361A6F71}"/>
                </a:ext>
              </a:extLst>
            </p:cNvPr>
            <p:cNvCxnSpPr>
              <a:cxnSpLocks/>
            </p:cNvCxnSpPr>
            <p:nvPr/>
          </p:nvCxnSpPr>
          <p:spPr>
            <a:xfrm>
              <a:off x="7202912" y="2791886"/>
              <a:ext cx="3254985" cy="8583"/>
            </a:xfrm>
            <a:prstGeom prst="straightConnector1">
              <a:avLst/>
            </a:prstGeom>
            <a:ln w="50800">
              <a:solidFill>
                <a:srgbClr val="5652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E310E6-DE11-41C5-9FA3-6E7AB1A57E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5660" y="2791886"/>
              <a:ext cx="0" cy="588276"/>
            </a:xfrm>
            <a:prstGeom prst="straightConnector1">
              <a:avLst/>
            </a:prstGeom>
            <a:ln w="50800">
              <a:solidFill>
                <a:srgbClr val="5652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52D5B2-8E08-40D8-9EEA-7F090A09117B}"/>
                </a:ext>
              </a:extLst>
            </p:cNvPr>
            <p:cNvSpPr txBox="1"/>
            <p:nvPr/>
          </p:nvSpPr>
          <p:spPr>
            <a:xfrm>
              <a:off x="9455559" y="1721166"/>
              <a:ext cx="2550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40% More Biogas 180,000 $/</a:t>
              </a:r>
              <a:r>
                <a:rPr lang="en-US" sz="2400" dirty="0" err="1"/>
                <a:t>yr</a:t>
              </a:r>
              <a:endParaRPr lang="en-US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BCCFCB-6371-409C-9939-881DB259A2A7}"/>
                </a:ext>
              </a:extLst>
            </p:cNvPr>
            <p:cNvSpPr txBox="1"/>
            <p:nvPr/>
          </p:nvSpPr>
          <p:spPr>
            <a:xfrm>
              <a:off x="72358" y="3457659"/>
              <a:ext cx="16367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Thickened Sludge</a:t>
              </a:r>
            </a:p>
            <a:p>
              <a:endParaRPr lang="en-US" sz="12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355385-F65E-4B9C-B314-6C73A63D5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8015" y="6024871"/>
              <a:ext cx="5490575" cy="11779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07BC1FB-3F11-4E0E-8A79-615840554191}"/>
                </a:ext>
              </a:extLst>
            </p:cNvPr>
            <p:cNvCxnSpPr>
              <a:cxnSpLocks/>
            </p:cNvCxnSpPr>
            <p:nvPr/>
          </p:nvCxnSpPr>
          <p:spPr>
            <a:xfrm>
              <a:off x="8678590" y="3965492"/>
              <a:ext cx="0" cy="2071158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0B82FDE-C1E2-40F8-B95B-EA4E14212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0438" y="3992413"/>
              <a:ext cx="8968" cy="2032459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8C921DD-383C-4D85-97B8-44F0F157127E}"/>
                </a:ext>
              </a:extLst>
            </p:cNvPr>
            <p:cNvCxnSpPr>
              <a:cxnSpLocks/>
            </p:cNvCxnSpPr>
            <p:nvPr/>
          </p:nvCxnSpPr>
          <p:spPr>
            <a:xfrm>
              <a:off x="2598454" y="2757310"/>
              <a:ext cx="3060424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9891F4F-31DD-45C6-A552-F668E2CDE065}"/>
                </a:ext>
              </a:extLst>
            </p:cNvPr>
            <p:cNvCxnSpPr>
              <a:cxnSpLocks/>
              <a:stCxn id="9" idx="3"/>
              <a:endCxn id="7" idx="1"/>
            </p:cNvCxnSpPr>
            <p:nvPr/>
          </p:nvCxnSpPr>
          <p:spPr>
            <a:xfrm flipV="1">
              <a:off x="4973560" y="3941840"/>
              <a:ext cx="1465131" cy="6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98E78FB-17D5-4A3E-82C7-7C9AF9ABE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8454" y="2783025"/>
              <a:ext cx="0" cy="1158815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B65C74B-0978-404D-B3C1-6D0743EE6C7B}"/>
                </a:ext>
              </a:extLst>
            </p:cNvPr>
            <p:cNvCxnSpPr>
              <a:cxnSpLocks/>
            </p:cNvCxnSpPr>
            <p:nvPr/>
          </p:nvCxnSpPr>
          <p:spPr>
            <a:xfrm>
              <a:off x="5658878" y="2749070"/>
              <a:ext cx="0" cy="119277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E0C45C-33EB-4E2D-848A-1307D0CDA421}"/>
                </a:ext>
              </a:extLst>
            </p:cNvPr>
            <p:cNvSpPr txBox="1"/>
            <p:nvPr/>
          </p:nvSpPr>
          <p:spPr>
            <a:xfrm>
              <a:off x="9364552" y="4032376"/>
              <a:ext cx="2640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30% Less Biosolids</a:t>
              </a:r>
            </a:p>
            <a:p>
              <a:r>
                <a:rPr lang="en-US" sz="2400" dirty="0"/>
                <a:t>270,000 $/</a:t>
              </a:r>
              <a:r>
                <a:rPr lang="en-US" sz="2400" dirty="0" err="1"/>
                <a:t>yr</a:t>
              </a:r>
              <a:r>
                <a:rPr lang="en-US" sz="2400" dirty="0"/>
                <a:t> Value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A79775-5B89-437D-835D-DD2937BB03E6}"/>
                </a:ext>
              </a:extLst>
            </p:cNvPr>
            <p:cNvSpPr txBox="1"/>
            <p:nvPr/>
          </p:nvSpPr>
          <p:spPr>
            <a:xfrm>
              <a:off x="156386" y="4491966"/>
              <a:ext cx="3030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TS: 15 dry </a:t>
              </a:r>
              <a:r>
                <a:rPr lang="en-US" sz="2400" dirty="0" err="1"/>
                <a:t>tonnes</a:t>
              </a:r>
              <a:r>
                <a:rPr lang="en-US" sz="2400" dirty="0"/>
                <a:t> per day</a:t>
              </a:r>
            </a:p>
            <a:p>
              <a:endParaRPr lang="en-US" sz="2400" dirty="0"/>
            </a:p>
            <a:p>
              <a:r>
                <a:rPr lang="en-US" sz="2400" dirty="0"/>
                <a:t>VS/TS: 78%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A9D6FB-D3A8-41D3-9ACE-B2E6D80814DE}"/>
                </a:ext>
              </a:extLst>
            </p:cNvPr>
            <p:cNvSpPr txBox="1"/>
            <p:nvPr/>
          </p:nvSpPr>
          <p:spPr>
            <a:xfrm>
              <a:off x="7915665" y="2982234"/>
              <a:ext cx="42892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TS: 8.9 dry </a:t>
              </a:r>
              <a:r>
                <a:rPr lang="en-US" sz="2400" dirty="0" err="1"/>
                <a:t>tonnes</a:t>
              </a:r>
              <a:r>
                <a:rPr lang="en-US" sz="2400" dirty="0"/>
                <a:t>/day w/o MHP</a:t>
              </a:r>
            </a:p>
            <a:p>
              <a:r>
                <a:rPr lang="en-US" sz="2400" dirty="0"/>
                <a:t>TS: 6.5 dry </a:t>
              </a:r>
              <a:r>
                <a:rPr lang="en-US" sz="2400" dirty="0" err="1"/>
                <a:t>tonnes</a:t>
              </a:r>
              <a:r>
                <a:rPr lang="en-US" sz="2400" dirty="0"/>
                <a:t>/day with MHP</a:t>
              </a:r>
            </a:p>
            <a:p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26119D-3057-4412-B78E-50EA10F251CE}"/>
                </a:ext>
              </a:extLst>
            </p:cNvPr>
            <p:cNvSpPr txBox="1"/>
            <p:nvPr/>
          </p:nvSpPr>
          <p:spPr>
            <a:xfrm>
              <a:off x="3676643" y="1684909"/>
              <a:ext cx="50019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Biogas w/o MHP:  340 m</a:t>
              </a:r>
              <a:r>
                <a:rPr lang="en-US" sz="2400" baseline="30000" dirty="0"/>
                <a:t>3</a:t>
              </a:r>
              <a:r>
                <a:rPr lang="en-US" sz="2400" dirty="0"/>
                <a:t>/h (200 </a:t>
              </a:r>
              <a:r>
                <a:rPr lang="en-US" sz="2400" dirty="0" err="1"/>
                <a:t>scfm</a:t>
              </a:r>
              <a:r>
                <a:rPr lang="en-US" sz="2400" dirty="0"/>
                <a:t>)</a:t>
              </a:r>
            </a:p>
            <a:p>
              <a:r>
                <a:rPr lang="en-US" sz="2400" dirty="0"/>
                <a:t>Biogas with MHP: 480 m</a:t>
              </a:r>
              <a:r>
                <a:rPr lang="en-US" sz="2400" baseline="30000" dirty="0"/>
                <a:t>3</a:t>
              </a:r>
              <a:r>
                <a:rPr lang="en-US" sz="2400" dirty="0"/>
                <a:t>/h (280 </a:t>
              </a:r>
              <a:r>
                <a:rPr lang="en-US" sz="2400" dirty="0" err="1"/>
                <a:t>scfm</a:t>
              </a:r>
              <a:r>
                <a:rPr lang="en-US" sz="2400" dirty="0"/>
                <a:t>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4920EB-009F-4C3D-8483-D7C15F3865DC}"/>
                </a:ext>
              </a:extLst>
            </p:cNvPr>
            <p:cNvSpPr txBox="1"/>
            <p:nvPr/>
          </p:nvSpPr>
          <p:spPr>
            <a:xfrm>
              <a:off x="5737675" y="4753457"/>
              <a:ext cx="26530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VSR: 55% w/o MHP</a:t>
              </a:r>
            </a:p>
            <a:p>
              <a:r>
                <a:rPr lang="en-US" sz="2400" dirty="0"/>
                <a:t>VSR: 75% with MHP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13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557A871-A6E6-4BD6-A2CF-0368A2E70A13}"/>
              </a:ext>
            </a:extLst>
          </p:cNvPr>
          <p:cNvSpPr/>
          <p:nvPr/>
        </p:nvSpPr>
        <p:spPr>
          <a:xfrm>
            <a:off x="-3426" y="856"/>
            <a:ext cx="12195426" cy="2886254"/>
          </a:xfrm>
          <a:prstGeom prst="rect">
            <a:avLst/>
          </a:prstGeom>
          <a:solidFill>
            <a:srgbClr val="56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96A424C-90A7-4128-BA83-86E5A62CF6F8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823192" cy="9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MHP can be added to any digestion process to enhance anaerobic digestion performance and decrease operating costs.</a:t>
            </a:r>
            <a:endParaRPr lang="en-US" sz="14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5B90B93D-2C41-4D53-A250-BAEB2B686FE8}"/>
              </a:ext>
            </a:extLst>
          </p:cNvPr>
          <p:cNvSpPr txBox="1">
            <a:spLocks/>
          </p:cNvSpPr>
          <p:nvPr/>
        </p:nvSpPr>
        <p:spPr>
          <a:xfrm>
            <a:off x="3102795" y="1159006"/>
            <a:ext cx="9089203" cy="1668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  <a:ea typeface="+mn-lt"/>
                <a:cs typeface="+mn-lt"/>
              </a:rPr>
              <a:t>Increase VSR of over 75%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  <a:ea typeface="+mn-lt"/>
                <a:cs typeface="+mn-lt"/>
              </a:rPr>
              <a:t>Increased Biogas Production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  <a:ea typeface="+mn-lt"/>
                <a:cs typeface="+mn-lt"/>
              </a:rPr>
              <a:t>Decreased Biosolids Production </a:t>
            </a:r>
            <a:endParaRPr lang="en-US" sz="2600" dirty="0">
              <a:solidFill>
                <a:schemeClr val="bg1"/>
              </a:solidFill>
              <a:cs typeface="Calibri" panose="020F050202020403020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282EF5-1D0A-4058-8E6B-723BA2559DA7}"/>
              </a:ext>
            </a:extLst>
          </p:cNvPr>
          <p:cNvGrpSpPr/>
          <p:nvPr/>
        </p:nvGrpSpPr>
        <p:grpSpPr>
          <a:xfrm>
            <a:off x="236794" y="2878383"/>
            <a:ext cx="11640531" cy="2800522"/>
            <a:chOff x="221186" y="2924783"/>
            <a:chExt cx="11640531" cy="280052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1708C30-0C12-49CC-91D6-42B953A17231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1041673" y="3896372"/>
              <a:ext cx="5397018" cy="1659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CD0F6D1-CAF9-4B1B-BA2E-F0F46521823C}"/>
                </a:ext>
              </a:extLst>
            </p:cNvPr>
            <p:cNvCxnSpPr>
              <a:cxnSpLocks/>
              <a:stCxn id="50" idx="3"/>
            </p:cNvCxnSpPr>
            <p:nvPr/>
          </p:nvCxnSpPr>
          <p:spPr>
            <a:xfrm>
              <a:off x="7992629" y="3912962"/>
              <a:ext cx="2315149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25" descr="digester1.jpg">
              <a:extLst>
                <a:ext uri="{FF2B5EF4-FFF2-40B4-BE49-F238E27FC236}">
                  <a16:creationId xmlns:a16="http://schemas.microsoft.com/office/drawing/2014/main" id="{73339166-C711-4643-A2E2-8590B05EB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691" y="3167438"/>
              <a:ext cx="1553938" cy="149104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1" name="Text Box 234">
              <a:extLst>
                <a:ext uri="{FF2B5EF4-FFF2-40B4-BE49-F238E27FC236}">
                  <a16:creationId xmlns:a16="http://schemas.microsoft.com/office/drawing/2014/main" id="{8C06183B-341B-4888-B664-F3EEE61F8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619" y="3767463"/>
              <a:ext cx="1400010" cy="47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Anaerobic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Digestion</a:t>
              </a:r>
            </a:p>
          </p:txBody>
        </p:sp>
        <p:pic>
          <p:nvPicPr>
            <p:cNvPr id="52" name="Picture 25" descr="digester1.jpg">
              <a:extLst>
                <a:ext uri="{FF2B5EF4-FFF2-40B4-BE49-F238E27FC236}">
                  <a16:creationId xmlns:a16="http://schemas.microsoft.com/office/drawing/2014/main" id="{4A9C2844-6889-408D-8EF7-0548D046C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253" y="4878629"/>
              <a:ext cx="1092813" cy="75111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3" name="Text Box 234">
              <a:extLst>
                <a:ext uri="{FF2B5EF4-FFF2-40B4-BE49-F238E27FC236}">
                  <a16:creationId xmlns:a16="http://schemas.microsoft.com/office/drawing/2014/main" id="{035D95F5-F5A4-424E-AAA5-E8D94CFBD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2413" y="5206223"/>
              <a:ext cx="692808" cy="17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MHP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7B7C043-1575-4D85-AFF0-4FA20C0824D5}"/>
                </a:ext>
              </a:extLst>
            </p:cNvPr>
            <p:cNvCxnSpPr>
              <a:cxnSpLocks/>
            </p:cNvCxnSpPr>
            <p:nvPr/>
          </p:nvCxnSpPr>
          <p:spPr>
            <a:xfrm>
              <a:off x="7215660" y="3042143"/>
              <a:ext cx="3092118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E4AD42-8470-4740-AF7F-0D0F92903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7517" y="3020905"/>
              <a:ext cx="0" cy="30039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158124-9F80-4E64-90D4-3F4783A858A1}"/>
                </a:ext>
              </a:extLst>
            </p:cNvPr>
            <p:cNvSpPr txBox="1"/>
            <p:nvPr/>
          </p:nvSpPr>
          <p:spPr>
            <a:xfrm>
              <a:off x="10336297" y="2924783"/>
              <a:ext cx="1458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More Biogas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30BA451-3993-4A5D-86A0-28BA56043D64}"/>
                </a:ext>
              </a:extLst>
            </p:cNvPr>
            <p:cNvSpPr txBox="1"/>
            <p:nvPr/>
          </p:nvSpPr>
          <p:spPr>
            <a:xfrm>
              <a:off x="221186" y="3520350"/>
              <a:ext cx="16367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Thickened Sludge</a:t>
              </a:r>
            </a:p>
            <a:p>
              <a:endParaRPr lang="en-US" sz="1200" dirty="0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DC94887-9433-4321-B63F-2FF7CE50BD3D}"/>
                </a:ext>
              </a:extLst>
            </p:cNvPr>
            <p:cNvCxnSpPr>
              <a:cxnSpLocks/>
              <a:endCxn id="52" idx="3"/>
            </p:cNvCxnSpPr>
            <p:nvPr/>
          </p:nvCxnSpPr>
          <p:spPr>
            <a:xfrm flipH="1">
              <a:off x="7762066" y="5254186"/>
              <a:ext cx="926326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80DBD1D-4673-419A-9ECB-E3E07F061571}"/>
                </a:ext>
              </a:extLst>
            </p:cNvPr>
            <p:cNvCxnSpPr>
              <a:cxnSpLocks/>
            </p:cNvCxnSpPr>
            <p:nvPr/>
          </p:nvCxnSpPr>
          <p:spPr>
            <a:xfrm>
              <a:off x="8660606" y="4326187"/>
              <a:ext cx="10944" cy="927999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C1B6897-A713-4686-A8DB-4AB46B3A63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9121" y="4288519"/>
              <a:ext cx="0" cy="965667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A07F4CF-F0D8-4F56-B2DB-48B712284BBD}"/>
                </a:ext>
              </a:extLst>
            </p:cNvPr>
            <p:cNvCxnSpPr>
              <a:cxnSpLocks/>
            </p:cNvCxnSpPr>
            <p:nvPr/>
          </p:nvCxnSpPr>
          <p:spPr>
            <a:xfrm>
              <a:off x="7984727" y="4288996"/>
              <a:ext cx="703665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38097C-0A80-4ABE-BBAF-A19A2DDE9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9121" y="4288996"/>
              <a:ext cx="1509535" cy="6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3F8FE66-FB7F-41AB-9AC4-1B9E84F68380}"/>
                </a:ext>
              </a:extLst>
            </p:cNvPr>
            <p:cNvCxnSpPr>
              <a:cxnSpLocks/>
            </p:cNvCxnSpPr>
            <p:nvPr/>
          </p:nvCxnSpPr>
          <p:spPr>
            <a:xfrm>
              <a:off x="3217321" y="3935848"/>
              <a:ext cx="0" cy="1789457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886AC43-B0CD-438E-9375-F58C4933D7D2}"/>
                </a:ext>
              </a:extLst>
            </p:cNvPr>
            <p:cNvSpPr txBox="1"/>
            <p:nvPr/>
          </p:nvSpPr>
          <p:spPr>
            <a:xfrm>
              <a:off x="10307778" y="3711706"/>
              <a:ext cx="1553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Less Biosolids </a:t>
              </a: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F5700C0-DED8-4691-9ADB-88ED241D75AA}"/>
              </a:ext>
            </a:extLst>
          </p:cNvPr>
          <p:cNvCxnSpPr>
            <a:cxnSpLocks/>
          </p:cNvCxnSpPr>
          <p:nvPr/>
        </p:nvCxnSpPr>
        <p:spPr>
          <a:xfrm flipV="1">
            <a:off x="3232929" y="5674639"/>
            <a:ext cx="5487913" cy="426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F4F107F-4E35-44CA-8AED-DAC67986E9E0}"/>
              </a:ext>
            </a:extLst>
          </p:cNvPr>
          <p:cNvCxnSpPr>
            <a:cxnSpLocks/>
          </p:cNvCxnSpPr>
          <p:nvPr/>
        </p:nvCxnSpPr>
        <p:spPr>
          <a:xfrm flipH="1" flipV="1">
            <a:off x="8676214" y="5211643"/>
            <a:ext cx="16842" cy="462995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460F25A-B211-4EE6-9EAF-7C87F8BBDB7D}"/>
              </a:ext>
            </a:extLst>
          </p:cNvPr>
          <p:cNvCxnSpPr>
            <a:cxnSpLocks/>
          </p:cNvCxnSpPr>
          <p:nvPr/>
        </p:nvCxnSpPr>
        <p:spPr>
          <a:xfrm flipH="1">
            <a:off x="4966524" y="5207786"/>
            <a:ext cx="1718337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47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1D1E013-C85A-4311-B8E4-6BC29075138F">
            <a:extLst>
              <a:ext uri="{FF2B5EF4-FFF2-40B4-BE49-F238E27FC236}">
                <a16:creationId xmlns:a16="http://schemas.microsoft.com/office/drawing/2014/main" id="{6169AD82-D958-4E43-BFA0-6814E5C98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874735" cy="657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8C4CC0-F95E-4205-B050-9EB9A0C7E55F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823192" cy="9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Calibri"/>
                <a:ea typeface="+mj-lt"/>
                <a:cs typeface="+mj-lt"/>
              </a:rPr>
              <a:t>Enhancing Anaerobic Digestion Performance</a:t>
            </a:r>
            <a:br>
              <a:rPr lang="en-US" sz="3200" dirty="0">
                <a:latin typeface="Calibri"/>
                <a:ea typeface="+mj-lt"/>
                <a:cs typeface="+mj-lt"/>
              </a:rPr>
            </a:br>
            <a:r>
              <a:rPr lang="en-US" sz="3200" dirty="0">
                <a:latin typeface="Calibri"/>
                <a:ea typeface="+mj-lt"/>
                <a:cs typeface="+mj-lt"/>
              </a:rPr>
              <a:t>with the</a:t>
            </a:r>
            <a:br>
              <a:rPr lang="en-US" sz="3200" dirty="0">
                <a:latin typeface="Calibri"/>
                <a:ea typeface="+mj-lt"/>
                <a:cs typeface="+mj-lt"/>
              </a:rPr>
            </a:br>
            <a:r>
              <a:rPr lang="en-US" sz="3200" dirty="0">
                <a:latin typeface="Calibri"/>
                <a:ea typeface="+mj-lt"/>
                <a:cs typeface="+mj-lt"/>
              </a:rPr>
              <a:t> Microbial Hydrolysis Process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1A7AE25-1B83-487E-9189-0EB9F1A9D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314" y="5564917"/>
            <a:ext cx="3439391" cy="8229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3DEAB4B-2615-4294-A613-6DB4FA7C8679}"/>
              </a:ext>
            </a:extLst>
          </p:cNvPr>
          <p:cNvSpPr txBox="1">
            <a:spLocks/>
          </p:cNvSpPr>
          <p:nvPr/>
        </p:nvSpPr>
        <p:spPr>
          <a:xfrm>
            <a:off x="1082058" y="2230967"/>
            <a:ext cx="10063086" cy="8724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cs typeface="Calibri Light"/>
              </a:rPr>
              <a:t>Questions?</a:t>
            </a:r>
            <a:endParaRPr lang="en-US" sz="66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256D4-16A4-4D92-BE8F-EBEF323C904F}"/>
              </a:ext>
            </a:extLst>
          </p:cNvPr>
          <p:cNvSpPr txBox="1"/>
          <p:nvPr/>
        </p:nvSpPr>
        <p:spPr>
          <a:xfrm>
            <a:off x="182880" y="5433770"/>
            <a:ext cx="424117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David Parry, PhD, PE, BCEE</a:t>
            </a:r>
          </a:p>
          <a:p>
            <a:pPr algn="ctr"/>
            <a:r>
              <a:rPr lang="en-US" sz="2800" i="1" dirty="0">
                <a:hlinkClick r:id="rId5"/>
              </a:rPr>
              <a:t>dave.parry@jacobs.com</a:t>
            </a:r>
            <a:r>
              <a:rPr lang="en-US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98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D98AB6-F0D1-47C5-B7B9-D5D09CD16838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>
                <a:cs typeface="Calibri Light"/>
              </a:rPr>
              <a:t>C. </a:t>
            </a:r>
            <a:r>
              <a:rPr lang="en-US" sz="3200" i="1" err="1">
                <a:cs typeface="Calibri Light"/>
              </a:rPr>
              <a:t>bescii</a:t>
            </a:r>
            <a:r>
              <a:rPr lang="en-US" sz="3200">
                <a:cs typeface="Calibri Light"/>
              </a:rPr>
              <a:t> is a hyper-thermophilic anaerobic bacteria that is capable of hydrolyzing recalcitrant organic materials.</a:t>
            </a:r>
            <a:endParaRPr lang="en-US" sz="3200" i="1">
              <a:cs typeface="Calibri"/>
            </a:endParaRP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C7473BA-A68D-4520-837D-97B34286B793}"/>
              </a:ext>
            </a:extLst>
          </p:cNvPr>
          <p:cNvSpPr txBox="1">
            <a:spLocks/>
          </p:cNvSpPr>
          <p:nvPr/>
        </p:nvSpPr>
        <p:spPr>
          <a:xfrm>
            <a:off x="6201458" y="5387306"/>
            <a:ext cx="5563402" cy="497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/>
              <a:t>C. </a:t>
            </a:r>
            <a:r>
              <a:rPr lang="en-US" sz="2400" b="1" i="1" dirty="0" err="1"/>
              <a:t>bescii</a:t>
            </a:r>
            <a:r>
              <a:rPr lang="en-US" sz="2400" b="1" i="1" dirty="0"/>
              <a:t> </a:t>
            </a:r>
            <a:r>
              <a:rPr lang="en-US" sz="2400" b="1" dirty="0"/>
              <a:t>bacteria under a microscope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73B2F5-DAF6-46CE-91E2-EAE221DC2F35}"/>
              </a:ext>
            </a:extLst>
          </p:cNvPr>
          <p:cNvSpPr txBox="1">
            <a:spLocks/>
          </p:cNvSpPr>
          <p:nvPr/>
        </p:nvSpPr>
        <p:spPr>
          <a:xfrm>
            <a:off x="832758" y="1658491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/>
              <a:t>Caldicellulosiruptor</a:t>
            </a:r>
            <a:r>
              <a:rPr lang="en-US" i="1" dirty="0"/>
              <a:t> </a:t>
            </a:r>
            <a:r>
              <a:rPr lang="en-US" i="1" dirty="0" err="1"/>
              <a:t>bescii</a:t>
            </a:r>
            <a:r>
              <a:rPr lang="en-US" dirty="0"/>
              <a:t> (</a:t>
            </a:r>
            <a:r>
              <a:rPr lang="en-US" i="1" dirty="0"/>
              <a:t>C. </a:t>
            </a:r>
            <a:r>
              <a:rPr lang="en-US" i="1" dirty="0" err="1"/>
              <a:t>bescii</a:t>
            </a:r>
            <a:r>
              <a:rPr lang="en-US" dirty="0"/>
              <a:t>) was isolated in a geothermally heated freshwater pool in Russia in 1990</a:t>
            </a:r>
          </a:p>
          <a:p>
            <a:r>
              <a:rPr lang="en-US" dirty="0"/>
              <a:t>Thrives at 75°C</a:t>
            </a:r>
          </a:p>
          <a:p>
            <a:r>
              <a:rPr lang="en-US" dirty="0"/>
              <a:t>Hydrolyzes cellulose and other recalcitrant organic material like waste activated sludge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BEB54-3967-4709-B6B7-049823C5E353}"/>
              </a:ext>
            </a:extLst>
          </p:cNvPr>
          <p:cNvSpPr txBox="1"/>
          <p:nvPr/>
        </p:nvSpPr>
        <p:spPr>
          <a:xfrm>
            <a:off x="7053209" y="3405881"/>
            <a:ext cx="39760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 Data/Figure to support title assertion</a:t>
            </a:r>
            <a:endParaRPr lang="en-US"/>
          </a:p>
        </p:txBody>
      </p:sp>
      <p:pic>
        <p:nvPicPr>
          <p:cNvPr id="9" name="Picture 8" descr="A picture containing text, blue, display&#10;&#10;Description automatically generated">
            <a:extLst>
              <a:ext uri="{FF2B5EF4-FFF2-40B4-BE49-F238E27FC236}">
                <a16:creationId xmlns:a16="http://schemas.microsoft.com/office/drawing/2014/main" id="{D5DCC67F-707E-467C-880E-950DDD49EB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1457" y="1470694"/>
            <a:ext cx="5563402" cy="391661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871E81-1E61-45DF-A96D-5EA3A433D2C4}"/>
              </a:ext>
            </a:extLst>
          </p:cNvPr>
          <p:cNvSpPr/>
          <p:nvPr/>
        </p:nvSpPr>
        <p:spPr>
          <a:xfrm>
            <a:off x="6589295" y="2203391"/>
            <a:ext cx="600777" cy="568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48E631-D09F-4812-B7B7-EED65AFF2D71}"/>
              </a:ext>
            </a:extLst>
          </p:cNvPr>
          <p:cNvSpPr/>
          <p:nvPr/>
        </p:nvSpPr>
        <p:spPr>
          <a:xfrm>
            <a:off x="7829350" y="3649144"/>
            <a:ext cx="600777" cy="568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0389A8-934C-4F2F-BD01-3F1D66254143}"/>
              </a:ext>
            </a:extLst>
          </p:cNvPr>
          <p:cNvSpPr/>
          <p:nvPr/>
        </p:nvSpPr>
        <p:spPr>
          <a:xfrm>
            <a:off x="10139413" y="2340234"/>
            <a:ext cx="600777" cy="568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D98AB6-F0D1-47C5-B7B9-D5D09CD16838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Anaerobic Digestion (AD) enhancement with the Microbial Hydrolysis Process (MHP) using </a:t>
            </a:r>
            <a:r>
              <a:rPr lang="en-US" sz="3200" i="1" dirty="0">
                <a:cs typeface="Calibri Light"/>
              </a:rPr>
              <a:t>C. bescii </a:t>
            </a:r>
            <a:r>
              <a:rPr lang="en-US" sz="3200" dirty="0">
                <a:cs typeface="Calibri Light"/>
              </a:rPr>
              <a:t>bacterium.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1CB81E-5190-4B5A-B5B0-38D1C4EA0071}"/>
              </a:ext>
            </a:extLst>
          </p:cNvPr>
          <p:cNvGrpSpPr/>
          <p:nvPr/>
        </p:nvGrpSpPr>
        <p:grpSpPr>
          <a:xfrm>
            <a:off x="236794" y="1566714"/>
            <a:ext cx="11813700" cy="4554210"/>
            <a:chOff x="221186" y="1613114"/>
            <a:chExt cx="11813700" cy="45542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31632B-A385-4C20-A6D0-1C50F26679B1}"/>
                </a:ext>
              </a:extLst>
            </p:cNvPr>
            <p:cNvSpPr txBox="1"/>
            <p:nvPr/>
          </p:nvSpPr>
          <p:spPr>
            <a:xfrm>
              <a:off x="6124275" y="5797992"/>
              <a:ext cx="3263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Hyper-thermophilic (72-</a:t>
              </a:r>
              <a:r>
                <a:rPr lang="en-US" dirty="0"/>
                <a:t>78°C)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DB39AD-F5B2-464D-A2B6-999869C95C63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041673" y="2741341"/>
              <a:ext cx="5397018" cy="1659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02EBD5-F369-466E-BE5D-62D34B907BCF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7992629" y="2757931"/>
              <a:ext cx="2315149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5" descr="digester1.jpg">
              <a:extLst>
                <a:ext uri="{FF2B5EF4-FFF2-40B4-BE49-F238E27FC236}">
                  <a16:creationId xmlns:a16="http://schemas.microsoft.com/office/drawing/2014/main" id="{F10EEC34-A29F-41DC-8B70-62DCC8CF6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691" y="2012407"/>
              <a:ext cx="1553938" cy="149104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7" name="Text Box 234">
              <a:extLst>
                <a:ext uri="{FF2B5EF4-FFF2-40B4-BE49-F238E27FC236}">
                  <a16:creationId xmlns:a16="http://schemas.microsoft.com/office/drawing/2014/main" id="{5B90F519-0F27-4CD0-B35C-504C6C6E8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619" y="2612432"/>
              <a:ext cx="1400010" cy="47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Anaerobic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Digestion</a:t>
              </a:r>
            </a:p>
          </p:txBody>
        </p:sp>
        <p:pic>
          <p:nvPicPr>
            <p:cNvPr id="18" name="Picture 25" descr="digester1.jpg">
              <a:extLst>
                <a:ext uri="{FF2B5EF4-FFF2-40B4-BE49-F238E27FC236}">
                  <a16:creationId xmlns:a16="http://schemas.microsoft.com/office/drawing/2014/main" id="{F52EFCB0-EE01-46E3-ACF9-137B915B5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253" y="4878629"/>
              <a:ext cx="1092813" cy="75111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9" name="Text Box 234">
              <a:extLst>
                <a:ext uri="{FF2B5EF4-FFF2-40B4-BE49-F238E27FC236}">
                  <a16:creationId xmlns:a16="http://schemas.microsoft.com/office/drawing/2014/main" id="{1704C8A8-B679-4E89-8272-8A3E92410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2413" y="5206223"/>
              <a:ext cx="692808" cy="17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MHP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6FCFA98-D944-48EA-A1B9-967FD7C9C533}"/>
                </a:ext>
              </a:extLst>
            </p:cNvPr>
            <p:cNvCxnSpPr>
              <a:cxnSpLocks/>
            </p:cNvCxnSpPr>
            <p:nvPr/>
          </p:nvCxnSpPr>
          <p:spPr>
            <a:xfrm>
              <a:off x="7215660" y="1887112"/>
              <a:ext cx="3092118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B8831A7-0A31-48A9-BF0C-254517C42C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5495" y="1848843"/>
              <a:ext cx="7140" cy="40443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BD3B04-1DF3-481A-9560-7484ED9B2941}"/>
                </a:ext>
              </a:extLst>
            </p:cNvPr>
            <p:cNvSpPr txBox="1"/>
            <p:nvPr/>
          </p:nvSpPr>
          <p:spPr>
            <a:xfrm>
              <a:off x="10480947" y="1613114"/>
              <a:ext cx="1458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Biogas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612F24-D1AC-411C-98CF-A5CBE6589B9A}"/>
                </a:ext>
              </a:extLst>
            </p:cNvPr>
            <p:cNvSpPr txBox="1"/>
            <p:nvPr/>
          </p:nvSpPr>
          <p:spPr>
            <a:xfrm>
              <a:off x="221186" y="2365319"/>
              <a:ext cx="16367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Thickened Sludge</a:t>
              </a:r>
            </a:p>
            <a:p>
              <a:endParaRPr lang="en-US" sz="12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C679810-0414-41A9-8950-450FA4073FA1}"/>
                </a:ext>
              </a:extLst>
            </p:cNvPr>
            <p:cNvCxnSpPr>
              <a:cxnSpLocks/>
              <a:endCxn id="18" idx="3"/>
            </p:cNvCxnSpPr>
            <p:nvPr/>
          </p:nvCxnSpPr>
          <p:spPr>
            <a:xfrm flipH="1">
              <a:off x="7762066" y="5254186"/>
              <a:ext cx="926326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6F1D1C-5EED-475C-99A2-6529D1938004}"/>
                </a:ext>
              </a:extLst>
            </p:cNvPr>
            <p:cNvSpPr txBox="1"/>
            <p:nvPr/>
          </p:nvSpPr>
          <p:spPr>
            <a:xfrm>
              <a:off x="6124275" y="3529470"/>
              <a:ext cx="2216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Mesophilic (40°C) Thermophilic (55°C)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549EF9B-654D-46D3-8FCD-690FDB1E4DCF}"/>
                </a:ext>
              </a:extLst>
            </p:cNvPr>
            <p:cNvCxnSpPr>
              <a:cxnSpLocks/>
            </p:cNvCxnSpPr>
            <p:nvPr/>
          </p:nvCxnSpPr>
          <p:spPr>
            <a:xfrm>
              <a:off x="8660606" y="3187062"/>
              <a:ext cx="10944" cy="2067124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CA54B39-90A9-417B-8214-DD3A41952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916" y="3187062"/>
              <a:ext cx="8968" cy="2032459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FE890DC-2EE4-4770-B194-5CCC2F1BA198}"/>
                </a:ext>
              </a:extLst>
            </p:cNvPr>
            <p:cNvCxnSpPr>
              <a:cxnSpLocks/>
            </p:cNvCxnSpPr>
            <p:nvPr/>
          </p:nvCxnSpPr>
          <p:spPr>
            <a:xfrm>
              <a:off x="7974925" y="3187062"/>
              <a:ext cx="703665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CE1F332-5D3D-4618-974F-A76225935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7326" y="3153850"/>
              <a:ext cx="1509535" cy="6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DB1818A-AD8E-4F45-B38D-8EE0BF1BD74C}"/>
                </a:ext>
              </a:extLst>
            </p:cNvPr>
            <p:cNvCxnSpPr>
              <a:cxnSpLocks/>
            </p:cNvCxnSpPr>
            <p:nvPr/>
          </p:nvCxnSpPr>
          <p:spPr>
            <a:xfrm>
              <a:off x="3217321" y="2771247"/>
              <a:ext cx="0" cy="2954058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329347-0490-43C9-8512-EB0B3FDF6D6E}"/>
                </a:ext>
              </a:extLst>
            </p:cNvPr>
            <p:cNvSpPr txBox="1"/>
            <p:nvPr/>
          </p:nvSpPr>
          <p:spPr>
            <a:xfrm>
              <a:off x="10480947" y="2571628"/>
              <a:ext cx="1553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Biosolids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12CF1C-3046-4519-997D-A34FC6BBAD68}"/>
                </a:ext>
              </a:extLst>
            </p:cNvPr>
            <p:cNvSpPr txBox="1"/>
            <p:nvPr/>
          </p:nvSpPr>
          <p:spPr>
            <a:xfrm>
              <a:off x="5098990" y="5292630"/>
              <a:ext cx="1962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ym typeface="Wingdings" panose="05000000000000000000" pitchFamily="2" charset="2"/>
                </a:rPr>
                <a:t>2-day HRT</a:t>
              </a:r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A0D433-96CE-4833-A8BB-043428BD683A}"/>
                </a:ext>
              </a:extLst>
            </p:cNvPr>
            <p:cNvSpPr txBox="1"/>
            <p:nvPr/>
          </p:nvSpPr>
          <p:spPr>
            <a:xfrm>
              <a:off x="6628056" y="4536623"/>
              <a:ext cx="131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VS </a:t>
              </a:r>
              <a:r>
                <a:rPr lang="en-US" dirty="0">
                  <a:sym typeface="Wingdings" panose="05000000000000000000" pitchFamily="2" charset="2"/>
                </a:rPr>
                <a:t> VFAs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A080DC-9FCC-4D7C-B36F-584D9B54BB75}"/>
              </a:ext>
            </a:extLst>
          </p:cNvPr>
          <p:cNvCxnSpPr>
            <a:cxnSpLocks/>
          </p:cNvCxnSpPr>
          <p:nvPr/>
        </p:nvCxnSpPr>
        <p:spPr>
          <a:xfrm flipV="1">
            <a:off x="3232929" y="5674639"/>
            <a:ext cx="5487913" cy="426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6635BA-6688-4250-8291-A990373CF48F}"/>
              </a:ext>
            </a:extLst>
          </p:cNvPr>
          <p:cNvCxnSpPr>
            <a:cxnSpLocks/>
          </p:cNvCxnSpPr>
          <p:nvPr/>
        </p:nvCxnSpPr>
        <p:spPr>
          <a:xfrm flipH="1" flipV="1">
            <a:off x="8676214" y="5211643"/>
            <a:ext cx="16842" cy="462995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6202608-770E-439C-8A99-A763AC631E79}"/>
              </a:ext>
            </a:extLst>
          </p:cNvPr>
          <p:cNvCxnSpPr>
            <a:cxnSpLocks/>
          </p:cNvCxnSpPr>
          <p:nvPr/>
        </p:nvCxnSpPr>
        <p:spPr>
          <a:xfrm flipH="1">
            <a:off x="4966524" y="5207786"/>
            <a:ext cx="1718337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759BB3-9AF6-4599-A9C4-0026183F1D81}"/>
              </a:ext>
            </a:extLst>
          </p:cNvPr>
          <p:cNvSpPr txBox="1"/>
          <p:nvPr/>
        </p:nvSpPr>
        <p:spPr>
          <a:xfrm>
            <a:off x="7345619" y="1874711"/>
            <a:ext cx="221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VFA </a:t>
            </a:r>
            <a:r>
              <a:rPr lang="en-US" dirty="0">
                <a:sym typeface="Wingdings" panose="05000000000000000000" pitchFamily="2" charset="2"/>
              </a:rPr>
              <a:t> Biogas</a:t>
            </a:r>
            <a:r>
              <a:rPr lang="en-US" dirty="0"/>
              <a:t>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49A73A-F6B5-475F-A4AF-EBAF89487B96}"/>
              </a:ext>
            </a:extLst>
          </p:cNvPr>
          <p:cNvSpPr txBox="1"/>
          <p:nvPr/>
        </p:nvSpPr>
        <p:spPr>
          <a:xfrm>
            <a:off x="7743989" y="5246230"/>
            <a:ext cx="98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pH: ~7.0</a:t>
            </a:r>
          </a:p>
        </p:txBody>
      </p:sp>
    </p:spTree>
    <p:extLst>
      <p:ext uri="{BB962C8B-B14F-4D97-AF65-F5344CB8AC3E}">
        <p14:creationId xmlns:p14="http://schemas.microsoft.com/office/powerpoint/2010/main" val="84772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E1CB81E-5190-4B5A-B5B0-38D1C4EA0071}"/>
              </a:ext>
            </a:extLst>
          </p:cNvPr>
          <p:cNvGrpSpPr/>
          <p:nvPr/>
        </p:nvGrpSpPr>
        <p:grpSpPr>
          <a:xfrm>
            <a:off x="236794" y="1566714"/>
            <a:ext cx="11813700" cy="4112191"/>
            <a:chOff x="221186" y="1613114"/>
            <a:chExt cx="11813700" cy="41121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31632B-A385-4C20-A6D0-1C50F26679B1}"/>
                </a:ext>
              </a:extLst>
            </p:cNvPr>
            <p:cNvSpPr txBox="1"/>
            <p:nvPr/>
          </p:nvSpPr>
          <p:spPr>
            <a:xfrm>
              <a:off x="5794535" y="4155351"/>
              <a:ext cx="28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Hyper-thermophilic (</a:t>
              </a:r>
              <a:r>
                <a:rPr lang="en-US" dirty="0"/>
                <a:t>75°C)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DB39AD-F5B2-464D-A2B6-999869C95C63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041673" y="2741341"/>
              <a:ext cx="5397018" cy="1659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02EBD5-F369-466E-BE5D-62D34B907BCF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7992629" y="2757931"/>
              <a:ext cx="2315149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5" descr="digester1.jpg">
              <a:extLst>
                <a:ext uri="{FF2B5EF4-FFF2-40B4-BE49-F238E27FC236}">
                  <a16:creationId xmlns:a16="http://schemas.microsoft.com/office/drawing/2014/main" id="{F10EEC34-A29F-41DC-8B70-62DCC8CF6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691" y="2012407"/>
              <a:ext cx="1553938" cy="149104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7" name="Text Box 234">
              <a:extLst>
                <a:ext uri="{FF2B5EF4-FFF2-40B4-BE49-F238E27FC236}">
                  <a16:creationId xmlns:a16="http://schemas.microsoft.com/office/drawing/2014/main" id="{5B90F519-0F27-4CD0-B35C-504C6C6E8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619" y="2612432"/>
              <a:ext cx="1400010" cy="47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Anaerobic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Digestion</a:t>
              </a:r>
            </a:p>
          </p:txBody>
        </p:sp>
        <p:pic>
          <p:nvPicPr>
            <p:cNvPr id="18" name="Picture 25" descr="digester1.jpg">
              <a:extLst>
                <a:ext uri="{FF2B5EF4-FFF2-40B4-BE49-F238E27FC236}">
                  <a16:creationId xmlns:a16="http://schemas.microsoft.com/office/drawing/2014/main" id="{F52EFCB0-EE01-46E3-ACF9-137B915B5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253" y="4878629"/>
              <a:ext cx="1092813" cy="75111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9" name="Text Box 234">
              <a:extLst>
                <a:ext uri="{FF2B5EF4-FFF2-40B4-BE49-F238E27FC236}">
                  <a16:creationId xmlns:a16="http://schemas.microsoft.com/office/drawing/2014/main" id="{1704C8A8-B679-4E89-8272-8A3E92410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2413" y="5206223"/>
              <a:ext cx="692808" cy="17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MHP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6FCFA98-D944-48EA-A1B9-967FD7C9C533}"/>
                </a:ext>
              </a:extLst>
            </p:cNvPr>
            <p:cNvCxnSpPr>
              <a:cxnSpLocks/>
            </p:cNvCxnSpPr>
            <p:nvPr/>
          </p:nvCxnSpPr>
          <p:spPr>
            <a:xfrm>
              <a:off x="7215660" y="1887112"/>
              <a:ext cx="3092118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B8831A7-0A31-48A9-BF0C-254517C42C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5495" y="1848843"/>
              <a:ext cx="7140" cy="40443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BD3B04-1DF3-481A-9560-7484ED9B2941}"/>
                </a:ext>
              </a:extLst>
            </p:cNvPr>
            <p:cNvSpPr txBox="1"/>
            <p:nvPr/>
          </p:nvSpPr>
          <p:spPr>
            <a:xfrm>
              <a:off x="10480947" y="1613114"/>
              <a:ext cx="1458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More Biogas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612F24-D1AC-411C-98CF-A5CBE6589B9A}"/>
                </a:ext>
              </a:extLst>
            </p:cNvPr>
            <p:cNvSpPr txBox="1"/>
            <p:nvPr/>
          </p:nvSpPr>
          <p:spPr>
            <a:xfrm>
              <a:off x="221186" y="2365319"/>
              <a:ext cx="16367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Thickened Sludge</a:t>
              </a:r>
            </a:p>
            <a:p>
              <a:endParaRPr lang="en-US" sz="12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C679810-0414-41A9-8950-450FA4073FA1}"/>
                </a:ext>
              </a:extLst>
            </p:cNvPr>
            <p:cNvCxnSpPr>
              <a:cxnSpLocks/>
              <a:endCxn id="18" idx="3"/>
            </p:cNvCxnSpPr>
            <p:nvPr/>
          </p:nvCxnSpPr>
          <p:spPr>
            <a:xfrm flipH="1">
              <a:off x="7762066" y="5254186"/>
              <a:ext cx="926326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6F1D1C-5EED-475C-99A2-6529D1938004}"/>
                </a:ext>
              </a:extLst>
            </p:cNvPr>
            <p:cNvSpPr txBox="1"/>
            <p:nvPr/>
          </p:nvSpPr>
          <p:spPr>
            <a:xfrm>
              <a:off x="6124275" y="3529470"/>
              <a:ext cx="2216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Mesophilic (40°C) Thermophilic (55°C)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549EF9B-654D-46D3-8FCD-690FDB1E4DCF}"/>
                </a:ext>
              </a:extLst>
            </p:cNvPr>
            <p:cNvCxnSpPr>
              <a:cxnSpLocks/>
            </p:cNvCxnSpPr>
            <p:nvPr/>
          </p:nvCxnSpPr>
          <p:spPr>
            <a:xfrm>
              <a:off x="8660606" y="3187062"/>
              <a:ext cx="10944" cy="2067124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CA54B39-90A9-417B-8214-DD3A41952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916" y="3187062"/>
              <a:ext cx="8968" cy="2032459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FE890DC-2EE4-4770-B194-5CCC2F1BA198}"/>
                </a:ext>
              </a:extLst>
            </p:cNvPr>
            <p:cNvCxnSpPr>
              <a:cxnSpLocks/>
            </p:cNvCxnSpPr>
            <p:nvPr/>
          </p:nvCxnSpPr>
          <p:spPr>
            <a:xfrm>
              <a:off x="7974925" y="3187062"/>
              <a:ext cx="703665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CE1F332-5D3D-4618-974F-A76225935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7326" y="3153850"/>
              <a:ext cx="1509535" cy="6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DB1818A-AD8E-4F45-B38D-8EE0BF1BD74C}"/>
                </a:ext>
              </a:extLst>
            </p:cNvPr>
            <p:cNvCxnSpPr>
              <a:cxnSpLocks/>
            </p:cNvCxnSpPr>
            <p:nvPr/>
          </p:nvCxnSpPr>
          <p:spPr>
            <a:xfrm>
              <a:off x="3217321" y="2771247"/>
              <a:ext cx="0" cy="2954058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329347-0490-43C9-8512-EB0B3FDF6D6E}"/>
                </a:ext>
              </a:extLst>
            </p:cNvPr>
            <p:cNvSpPr txBox="1"/>
            <p:nvPr/>
          </p:nvSpPr>
          <p:spPr>
            <a:xfrm>
              <a:off x="10480947" y="2571628"/>
              <a:ext cx="1553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Less Biosolids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12CF1C-3046-4519-997D-A34FC6BBAD68}"/>
                </a:ext>
              </a:extLst>
            </p:cNvPr>
            <p:cNvSpPr txBox="1"/>
            <p:nvPr/>
          </p:nvSpPr>
          <p:spPr>
            <a:xfrm>
              <a:off x="5098990" y="5292630"/>
              <a:ext cx="1962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ym typeface="Wingdings" panose="05000000000000000000" pitchFamily="2" charset="2"/>
                </a:rPr>
                <a:t>2-day HRT</a:t>
              </a:r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A0D433-96CE-4833-A8BB-043428BD683A}"/>
                </a:ext>
              </a:extLst>
            </p:cNvPr>
            <p:cNvSpPr txBox="1"/>
            <p:nvPr/>
          </p:nvSpPr>
          <p:spPr>
            <a:xfrm>
              <a:off x="6628056" y="4536623"/>
              <a:ext cx="131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VS </a:t>
              </a:r>
              <a:r>
                <a:rPr lang="en-US" dirty="0">
                  <a:sym typeface="Wingdings" panose="05000000000000000000" pitchFamily="2" charset="2"/>
                </a:rPr>
                <a:t> VFAs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A080DC-9FCC-4D7C-B36F-584D9B54BB75}"/>
              </a:ext>
            </a:extLst>
          </p:cNvPr>
          <p:cNvCxnSpPr>
            <a:cxnSpLocks/>
          </p:cNvCxnSpPr>
          <p:nvPr/>
        </p:nvCxnSpPr>
        <p:spPr>
          <a:xfrm flipV="1">
            <a:off x="3232929" y="5674639"/>
            <a:ext cx="5487913" cy="426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6635BA-6688-4250-8291-A990373CF48F}"/>
              </a:ext>
            </a:extLst>
          </p:cNvPr>
          <p:cNvCxnSpPr>
            <a:cxnSpLocks/>
          </p:cNvCxnSpPr>
          <p:nvPr/>
        </p:nvCxnSpPr>
        <p:spPr>
          <a:xfrm flipH="1" flipV="1">
            <a:off x="8676214" y="5211643"/>
            <a:ext cx="16842" cy="462995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6202608-770E-439C-8A99-A763AC631E79}"/>
              </a:ext>
            </a:extLst>
          </p:cNvPr>
          <p:cNvCxnSpPr>
            <a:cxnSpLocks/>
          </p:cNvCxnSpPr>
          <p:nvPr/>
        </p:nvCxnSpPr>
        <p:spPr>
          <a:xfrm flipH="1">
            <a:off x="4966524" y="5207786"/>
            <a:ext cx="1718337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759BB3-9AF6-4599-A9C4-0026183F1D81}"/>
              </a:ext>
            </a:extLst>
          </p:cNvPr>
          <p:cNvSpPr txBox="1"/>
          <p:nvPr/>
        </p:nvSpPr>
        <p:spPr>
          <a:xfrm>
            <a:off x="7345619" y="1874711"/>
            <a:ext cx="221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VFA </a:t>
            </a:r>
            <a:r>
              <a:rPr lang="en-US" dirty="0">
                <a:sym typeface="Wingdings" panose="05000000000000000000" pitchFamily="2" charset="2"/>
              </a:rPr>
              <a:t> Biogas</a:t>
            </a:r>
            <a:r>
              <a:rPr lang="en-US" dirty="0"/>
              <a:t>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49A73A-F6B5-475F-A4AF-EBAF89487B96}"/>
              </a:ext>
            </a:extLst>
          </p:cNvPr>
          <p:cNvSpPr txBox="1"/>
          <p:nvPr/>
        </p:nvSpPr>
        <p:spPr>
          <a:xfrm>
            <a:off x="7743989" y="5246230"/>
            <a:ext cx="98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pH: ~7.0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A2B370E-9F0F-432A-A251-9317F9FFB92D}"/>
              </a:ext>
            </a:extLst>
          </p:cNvPr>
          <p:cNvSpPr/>
          <p:nvPr/>
        </p:nvSpPr>
        <p:spPr>
          <a:xfrm>
            <a:off x="2090086" y="1750403"/>
            <a:ext cx="627363" cy="83099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THP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103C136-54FE-4BDB-830C-E2AC70D07C68}"/>
              </a:ext>
            </a:extLst>
          </p:cNvPr>
          <p:cNvCxnSpPr>
            <a:cxnSpLocks/>
          </p:cNvCxnSpPr>
          <p:nvPr/>
        </p:nvCxnSpPr>
        <p:spPr>
          <a:xfrm>
            <a:off x="3232929" y="2165901"/>
            <a:ext cx="0" cy="52904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2B6F6-D0C9-4EA7-BE19-F17729EF4924}"/>
              </a:ext>
            </a:extLst>
          </p:cNvPr>
          <p:cNvCxnSpPr>
            <a:cxnSpLocks/>
          </p:cNvCxnSpPr>
          <p:nvPr/>
        </p:nvCxnSpPr>
        <p:spPr>
          <a:xfrm flipV="1">
            <a:off x="1720158" y="2165901"/>
            <a:ext cx="0" cy="52904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10A37A4-DAD6-4B54-A85B-06BF394A145A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720158" y="2154784"/>
            <a:ext cx="369928" cy="11118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D78C8F3-9F69-4375-9B87-4F0FFB2E175C}"/>
              </a:ext>
            </a:extLst>
          </p:cNvPr>
          <p:cNvCxnSpPr>
            <a:cxnSpLocks/>
          </p:cNvCxnSpPr>
          <p:nvPr/>
        </p:nvCxnSpPr>
        <p:spPr>
          <a:xfrm>
            <a:off x="2717448" y="2132091"/>
            <a:ext cx="515481" cy="5559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6C356E3-65B0-4526-A392-B48C73DEEDDC}"/>
              </a:ext>
            </a:extLst>
          </p:cNvPr>
          <p:cNvSpPr txBox="1"/>
          <p:nvPr/>
        </p:nvSpPr>
        <p:spPr>
          <a:xfrm>
            <a:off x="1836787" y="2810483"/>
            <a:ext cx="109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(optional) 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21F6A57D-55B3-494B-96BF-58EC3F5609BD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1415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MHP is compatible with all AD processes, including the thermal hydrolysis process (THP).</a:t>
            </a:r>
          </a:p>
        </p:txBody>
      </p:sp>
    </p:spTree>
    <p:extLst>
      <p:ext uri="{BB962C8B-B14F-4D97-AF65-F5344CB8AC3E}">
        <p14:creationId xmlns:p14="http://schemas.microsoft.com/office/powerpoint/2010/main" val="214408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A5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6A0D450-57DD-4918-BF37-DC65F4EBCBD2}"/>
              </a:ext>
            </a:extLst>
          </p:cNvPr>
          <p:cNvSpPr txBox="1">
            <a:spLocks/>
          </p:cNvSpPr>
          <p:nvPr/>
        </p:nvSpPr>
        <p:spPr>
          <a:xfrm>
            <a:off x="573731" y="333290"/>
            <a:ext cx="11823192" cy="7215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MHP using </a:t>
            </a:r>
            <a:r>
              <a:rPr lang="en-US" sz="3200" i="1" dirty="0">
                <a:cs typeface="Calibri Light"/>
              </a:rPr>
              <a:t>C. bescii </a:t>
            </a:r>
            <a:r>
              <a:rPr lang="en-US" sz="3200" dirty="0">
                <a:cs typeface="Calibri Light"/>
              </a:rPr>
              <a:t>has been tested at both lab- and pilot-scale.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F139D-513D-485B-A040-EE4A1E98360E}"/>
              </a:ext>
            </a:extLst>
          </p:cNvPr>
          <p:cNvSpPr/>
          <p:nvPr/>
        </p:nvSpPr>
        <p:spPr>
          <a:xfrm>
            <a:off x="1041399" y="5384800"/>
            <a:ext cx="1067059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0926BD-E16E-4F60-B632-AD44DD52D7CC}"/>
              </a:ext>
            </a:extLst>
          </p:cNvPr>
          <p:cNvGrpSpPr/>
          <p:nvPr/>
        </p:nvGrpSpPr>
        <p:grpSpPr>
          <a:xfrm>
            <a:off x="573731" y="1278235"/>
            <a:ext cx="4686123" cy="3922069"/>
            <a:chOff x="573731" y="1278235"/>
            <a:chExt cx="4686123" cy="39220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0CD2B0-323A-4D3D-9921-F3A20CACBE2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44" r="21444"/>
            <a:stretch>
              <a:fillRect/>
            </a:stretch>
          </p:blipFill>
          <p:spPr>
            <a:xfrm flipH="1">
              <a:off x="573731" y="1278235"/>
              <a:ext cx="2083506" cy="3922069"/>
            </a:xfrm>
            <a:prstGeom prst="rect">
              <a:avLst/>
            </a:prstGeom>
            <a:solidFill>
              <a:srgbClr val="BFBFBF"/>
            </a:solidFill>
          </p:spPr>
        </p:pic>
        <p:pic>
          <p:nvPicPr>
            <p:cNvPr id="9" name="Picture 8" descr="A picture containing indoor, bathroom, sink, engine&#10;&#10;Description automatically generated">
              <a:extLst>
                <a:ext uri="{FF2B5EF4-FFF2-40B4-BE49-F238E27FC236}">
                  <a16:creationId xmlns:a16="http://schemas.microsoft.com/office/drawing/2014/main" id="{B13CB8D8-8647-43E9-824E-4DA32032DBB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059755" y="2000204"/>
              <a:ext cx="3922068" cy="247813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7EC13-D4C5-45C5-BFB4-6ED53EC38558}"/>
              </a:ext>
            </a:extLst>
          </p:cNvPr>
          <p:cNvGrpSpPr/>
          <p:nvPr/>
        </p:nvGrpSpPr>
        <p:grpSpPr>
          <a:xfrm>
            <a:off x="5808832" y="1270539"/>
            <a:ext cx="5903161" cy="3929766"/>
            <a:chOff x="5808832" y="1270539"/>
            <a:chExt cx="5903161" cy="39297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C8B63F-193D-4550-96C6-C8CDEA61FF96}"/>
                </a:ext>
              </a:extLst>
            </p:cNvPr>
            <p:cNvPicPr/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08832" y="1270539"/>
              <a:ext cx="2729231" cy="3929766"/>
            </a:xfrm>
            <a:prstGeom prst="rect">
              <a:avLst/>
            </a:prstGeom>
            <a:noFill/>
          </p:spPr>
        </p:pic>
        <p:pic>
          <p:nvPicPr>
            <p:cNvPr id="11" name="A63C6334-80F4-445D-BFDE-DA85661791A7">
              <a:extLst>
                <a:ext uri="{FF2B5EF4-FFF2-40B4-BE49-F238E27FC236}">
                  <a16:creationId xmlns:a16="http://schemas.microsoft.com/office/drawing/2014/main" id="{71D345C4-5D9C-4C20-A249-AB027736B940}"/>
                </a:ext>
              </a:extLst>
            </p:cNvPr>
            <p:cNvPicPr/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8222390" y="1710700"/>
              <a:ext cx="3929763" cy="30494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987203-FFB2-4DB2-B34C-7D5B9D2D0E81}"/>
              </a:ext>
            </a:extLst>
          </p:cNvPr>
          <p:cNvSpPr txBox="1"/>
          <p:nvPr/>
        </p:nvSpPr>
        <p:spPr>
          <a:xfrm>
            <a:off x="903264" y="5409374"/>
            <a:ext cx="402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Lab Scale</a:t>
            </a:r>
          </a:p>
          <a:p>
            <a:pPr algn="ctr"/>
            <a:r>
              <a:rPr lang="en-US" sz="2400" dirty="0"/>
              <a:t>10-L Digesters and 5-L Hydrolysis Tanks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CF3B3-6143-4B76-B722-538DA6180C9F}"/>
              </a:ext>
            </a:extLst>
          </p:cNvPr>
          <p:cNvSpPr txBox="1"/>
          <p:nvPr/>
        </p:nvSpPr>
        <p:spPr>
          <a:xfrm>
            <a:off x="5902326" y="5415996"/>
            <a:ext cx="552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Pilot Scale</a:t>
            </a:r>
          </a:p>
          <a:p>
            <a:pPr algn="ctr"/>
            <a:r>
              <a:rPr lang="en-US" sz="2400" dirty="0"/>
              <a:t>1200-L Digesters and 500-L Hydrolysis Tank</a:t>
            </a:r>
          </a:p>
        </p:txBody>
      </p:sp>
    </p:spTree>
    <p:extLst>
      <p:ext uri="{BB962C8B-B14F-4D97-AF65-F5344CB8AC3E}">
        <p14:creationId xmlns:p14="http://schemas.microsoft.com/office/powerpoint/2010/main" val="280901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6A0D450-57DD-4918-BF37-DC65F4EBCBD2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1724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MHP was tested using sludge from high-performing digestion systems (&gt;58% Volatile Solids Reduction (VSR))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1AE9A9E-F35A-4DD6-A191-76FCA077DF00}"/>
              </a:ext>
            </a:extLst>
          </p:cNvPr>
          <p:cNvSpPr txBox="1">
            <a:spLocks/>
          </p:cNvSpPr>
          <p:nvPr/>
        </p:nvSpPr>
        <p:spPr>
          <a:xfrm>
            <a:off x="4035701" y="3696188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FC3717A8-377B-4760-BE28-9AD9734F8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633860"/>
              </p:ext>
            </p:extLst>
          </p:nvPr>
        </p:nvGraphicFramePr>
        <p:xfrm>
          <a:off x="301082" y="1314449"/>
          <a:ext cx="11706513" cy="243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630">
                  <a:extLst>
                    <a:ext uri="{9D8B030D-6E8A-4147-A177-3AD203B41FA5}">
                      <a16:colId xmlns:a16="http://schemas.microsoft.com/office/drawing/2014/main" val="1535208207"/>
                    </a:ext>
                  </a:extLst>
                </a:gridCol>
                <a:gridCol w="2609386">
                  <a:extLst>
                    <a:ext uri="{9D8B030D-6E8A-4147-A177-3AD203B41FA5}">
                      <a16:colId xmlns:a16="http://schemas.microsoft.com/office/drawing/2014/main" val="189592924"/>
                    </a:ext>
                  </a:extLst>
                </a:gridCol>
                <a:gridCol w="2147032">
                  <a:extLst>
                    <a:ext uri="{9D8B030D-6E8A-4147-A177-3AD203B41FA5}">
                      <a16:colId xmlns:a16="http://schemas.microsoft.com/office/drawing/2014/main" val="2341447347"/>
                    </a:ext>
                  </a:extLst>
                </a:gridCol>
                <a:gridCol w="2110465">
                  <a:extLst>
                    <a:ext uri="{9D8B030D-6E8A-4147-A177-3AD203B41FA5}">
                      <a16:colId xmlns:a16="http://schemas.microsoft.com/office/drawing/2014/main" val="1232897472"/>
                    </a:ext>
                  </a:extLst>
                </a:gridCol>
              </a:tblGrid>
              <a:tr h="625535">
                <a:tc>
                  <a:txBody>
                    <a:bodyPr/>
                    <a:lstStyle/>
                    <a:p>
                      <a:r>
                        <a:rPr lang="en-US" dirty="0"/>
                        <a:t>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Performance VSR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16968"/>
                  </a:ext>
                </a:extLst>
              </a:tr>
              <a:tr h="625535">
                <a:tc>
                  <a:txBody>
                    <a:bodyPr/>
                    <a:lstStyle/>
                    <a:p>
                      <a:r>
                        <a:rPr lang="en-US" dirty="0"/>
                        <a:t>Gresham WWTP; Gresham, 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Mesophilic AD with FOG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Lab-scale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39530"/>
                  </a:ext>
                </a:extLst>
              </a:tr>
              <a:tr h="517465">
                <a:tc>
                  <a:txBody>
                    <a:bodyPr/>
                    <a:lstStyle/>
                    <a:p>
                      <a:r>
                        <a:rPr lang="en-US" dirty="0"/>
                        <a:t>Encina Wastewater Authority WPCF; Carlsbad, CA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Mesophilic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Lab-scale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637750"/>
                  </a:ext>
                </a:extLst>
              </a:tr>
              <a:tr h="517465">
                <a:tc>
                  <a:txBody>
                    <a:bodyPr/>
                    <a:lstStyle/>
                    <a:p>
                      <a:r>
                        <a:rPr lang="en-US" dirty="0"/>
                        <a:t>Clinton River WRRF, operated by Oakland County WRC; Pontiac,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THP Mesophilic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Pilot-scale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1859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C358F14-F383-4ED4-AA16-C6E3AF1919D3}"/>
              </a:ext>
            </a:extLst>
          </p:cNvPr>
          <p:cNvGrpSpPr/>
          <p:nvPr/>
        </p:nvGrpSpPr>
        <p:grpSpPr>
          <a:xfrm>
            <a:off x="301082" y="3953576"/>
            <a:ext cx="3844882" cy="2647607"/>
            <a:chOff x="301082" y="3953576"/>
            <a:chExt cx="3844882" cy="264760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2238BF-59B9-4890-9FD7-276955F41D85}"/>
                </a:ext>
              </a:extLst>
            </p:cNvPr>
            <p:cNvSpPr txBox="1"/>
            <p:nvPr/>
          </p:nvSpPr>
          <p:spPr>
            <a:xfrm>
              <a:off x="301082" y="5585520"/>
              <a:ext cx="38448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Gresham Wastewater Treatment Plant</a:t>
              </a:r>
            </a:p>
            <a:p>
              <a:pPr algn="ctr"/>
              <a:r>
                <a:rPr lang="en-US" sz="2000" dirty="0"/>
                <a:t>Portland, OR</a:t>
              </a:r>
            </a:p>
          </p:txBody>
        </p:sp>
        <p:pic>
          <p:nvPicPr>
            <p:cNvPr id="25" name="Content Placeholder 4" descr="A picture containing sky, outdoor, road, cloudy&#10;&#10;Description automatically generated">
              <a:extLst>
                <a:ext uri="{FF2B5EF4-FFF2-40B4-BE49-F238E27FC236}">
                  <a16:creationId xmlns:a16="http://schemas.microsoft.com/office/drawing/2014/main" id="{37443C95-A627-4906-9575-E45533C27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082" y="3953576"/>
              <a:ext cx="3844882" cy="158490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28CD9A-0979-48BE-9E37-0E4BE8C6349F}"/>
              </a:ext>
            </a:extLst>
          </p:cNvPr>
          <p:cNvGrpSpPr/>
          <p:nvPr/>
        </p:nvGrpSpPr>
        <p:grpSpPr>
          <a:xfrm>
            <a:off x="4623371" y="3953576"/>
            <a:ext cx="3237537" cy="2614493"/>
            <a:chOff x="4509355" y="3939567"/>
            <a:chExt cx="2872752" cy="261449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B5F437-EB69-4F20-819D-61BA6E80E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9355" y="3939567"/>
              <a:ext cx="2872752" cy="160311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FB34B6-1D36-49B0-8A03-CD811C3217A0}"/>
                </a:ext>
              </a:extLst>
            </p:cNvPr>
            <p:cNvSpPr txBox="1"/>
            <p:nvPr/>
          </p:nvSpPr>
          <p:spPr>
            <a:xfrm>
              <a:off x="4509355" y="5538397"/>
              <a:ext cx="28727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Encina Water Pollution Control Facility, Carlsbad, CA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4B2340-4811-47FA-8F15-CAFE5EB7C790}"/>
              </a:ext>
            </a:extLst>
          </p:cNvPr>
          <p:cNvGrpSpPr/>
          <p:nvPr/>
        </p:nvGrpSpPr>
        <p:grpSpPr>
          <a:xfrm>
            <a:off x="8338315" y="3834516"/>
            <a:ext cx="3565172" cy="3074443"/>
            <a:chOff x="7927281" y="3858323"/>
            <a:chExt cx="3090124" cy="307444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BFF9C77-BA36-4CA2-A659-3C309FF6D9A0}"/>
                </a:ext>
              </a:extLst>
            </p:cNvPr>
            <p:cNvGrpSpPr/>
            <p:nvPr/>
          </p:nvGrpSpPr>
          <p:grpSpPr>
            <a:xfrm>
              <a:off x="8114755" y="3858323"/>
              <a:ext cx="2685280" cy="1719586"/>
              <a:chOff x="5629927" y="1468562"/>
              <a:chExt cx="5956221" cy="3814213"/>
            </a:xfrm>
          </p:grpSpPr>
          <p:pic>
            <p:nvPicPr>
              <p:cNvPr id="29" name="Content Placeholder 3">
                <a:extLst>
                  <a:ext uri="{FF2B5EF4-FFF2-40B4-BE49-F238E27FC236}">
                    <a16:creationId xmlns:a16="http://schemas.microsoft.com/office/drawing/2014/main" id="{262B53D0-9038-4BC1-BCDD-09D2B7A34ED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9927" y="1468562"/>
                <a:ext cx="5956221" cy="3814213"/>
              </a:xfrm>
              <a:prstGeom prst="rect">
                <a:avLst/>
              </a:prstGeom>
            </p:spPr>
          </p:pic>
          <p:pic>
            <p:nvPicPr>
              <p:cNvPr id="30" name="ED433846-4C34-490B-815B-A3F960648E7A">
                <a:extLst>
                  <a:ext uri="{FF2B5EF4-FFF2-40B4-BE49-F238E27FC236}">
                    <a16:creationId xmlns:a16="http://schemas.microsoft.com/office/drawing/2014/main" id="{8266F851-A605-4758-BEDF-A9FE534D6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1606" y="1882372"/>
                <a:ext cx="890294" cy="64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1E5EA8-A8E5-40C1-8135-64905F802EA6}"/>
                </a:ext>
              </a:extLst>
            </p:cNvPr>
            <p:cNvSpPr txBox="1"/>
            <p:nvPr/>
          </p:nvSpPr>
          <p:spPr>
            <a:xfrm>
              <a:off x="7927281" y="5609327"/>
              <a:ext cx="30901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Clinton River Water Resource Recovery Facility</a:t>
              </a:r>
            </a:p>
            <a:p>
              <a:pPr algn="ctr"/>
              <a:r>
                <a:rPr lang="en-US" sz="2000" dirty="0"/>
                <a:t>Pontiac, Oakland County, 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71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6A0D450-57DD-4918-BF37-DC65F4EBCBD2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The lab-scale tests were performed using </a:t>
            </a:r>
            <a:r>
              <a:rPr lang="en-US" sz="3200" dirty="0" err="1">
                <a:cs typeface="Calibri Light"/>
              </a:rPr>
              <a:t>AnaeroTech</a:t>
            </a:r>
            <a:r>
              <a:rPr lang="en-US" sz="3200" dirty="0">
                <a:cs typeface="Calibri Light"/>
              </a:rPr>
              <a:t> anaerobic reactors (model Lobster-</a:t>
            </a:r>
            <a:r>
              <a:rPr lang="en-US" sz="3200" dirty="0" err="1">
                <a:cs typeface="Calibri Light"/>
              </a:rPr>
              <a:t>i</a:t>
            </a:r>
            <a:r>
              <a:rPr lang="en-US" sz="3200" dirty="0">
                <a:cs typeface="Calibri Light"/>
              </a:rPr>
              <a:t>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F139D-513D-485B-A040-EE4A1E98360E}"/>
              </a:ext>
            </a:extLst>
          </p:cNvPr>
          <p:cNvSpPr/>
          <p:nvPr/>
        </p:nvSpPr>
        <p:spPr>
          <a:xfrm>
            <a:off x="1041400" y="5384800"/>
            <a:ext cx="98679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D77396-7F3A-48B7-9A87-FCD58471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881" y="1235048"/>
            <a:ext cx="3708409" cy="52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FA844C8-A48E-420D-B439-33A4FD28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504" y="1237785"/>
            <a:ext cx="4133596" cy="47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D98AB6-F0D1-47C5-B7B9-D5D09CD16838}"/>
              </a:ext>
            </a:extLst>
          </p:cNvPr>
          <p:cNvSpPr txBox="1">
            <a:spLocks/>
          </p:cNvSpPr>
          <p:nvPr/>
        </p:nvSpPr>
        <p:spPr>
          <a:xfrm>
            <a:off x="184404" y="142044"/>
            <a:ext cx="11823192" cy="1882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 Light"/>
              </a:rPr>
              <a:t>The pilot digestion facility process room contained two anaerobic digester tanks, one MHP tank, and 4 feed holding tanks.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71A7B6-E053-4F0F-928B-87690680AF15}"/>
              </a:ext>
            </a:extLst>
          </p:cNvPr>
          <p:cNvGrpSpPr/>
          <p:nvPr/>
        </p:nvGrpSpPr>
        <p:grpSpPr>
          <a:xfrm>
            <a:off x="302675" y="1942673"/>
            <a:ext cx="4150626" cy="3513287"/>
            <a:chOff x="4495800" y="2351449"/>
            <a:chExt cx="4150626" cy="3513287"/>
          </a:xfrm>
        </p:grpSpPr>
        <p:pic>
          <p:nvPicPr>
            <p:cNvPr id="39" name="0CACD9BB-F234-4312-A865-7D8084AC393C">
              <a:extLst>
                <a:ext uri="{FF2B5EF4-FFF2-40B4-BE49-F238E27FC236}">
                  <a16:creationId xmlns:a16="http://schemas.microsoft.com/office/drawing/2014/main" id="{37417C71-104B-488E-9D38-D7EBA421C2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5800" y="2438400"/>
              <a:ext cx="4150626" cy="342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6184AA-D557-4590-802D-AE39A6B668A6}"/>
                </a:ext>
              </a:extLst>
            </p:cNvPr>
            <p:cNvSpPr txBox="1"/>
            <p:nvPr/>
          </p:nvSpPr>
          <p:spPr>
            <a:xfrm>
              <a:off x="6535916" y="2722430"/>
              <a:ext cx="10761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US"/>
                <a:t>Process Room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71A9CB-BB11-4093-952B-AB334E462B97}"/>
                </a:ext>
              </a:extLst>
            </p:cNvPr>
            <p:cNvCxnSpPr>
              <a:cxnSpLocks/>
            </p:cNvCxnSpPr>
            <p:nvPr/>
          </p:nvCxnSpPr>
          <p:spPr>
            <a:xfrm>
              <a:off x="5723015" y="2481263"/>
              <a:ext cx="2333625" cy="1187584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25CB8F-70A7-4D8B-8FD0-8F7B91E990E3}"/>
                </a:ext>
              </a:extLst>
            </p:cNvPr>
            <p:cNvSpPr txBox="1"/>
            <p:nvPr/>
          </p:nvSpPr>
          <p:spPr>
            <a:xfrm>
              <a:off x="7945239" y="3215015"/>
              <a:ext cx="7011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/>
                <a:t>Control</a:t>
              </a:r>
            </a:p>
            <a:p>
              <a:pPr algn="ctr"/>
              <a:r>
                <a:rPr lang="en-US" sz="1200"/>
                <a:t>Room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91E70D-82A4-4418-8BF1-0BA806082566}"/>
                </a:ext>
              </a:extLst>
            </p:cNvPr>
            <p:cNvCxnSpPr>
              <a:cxnSpLocks/>
            </p:cNvCxnSpPr>
            <p:nvPr/>
          </p:nvCxnSpPr>
          <p:spPr>
            <a:xfrm>
              <a:off x="5723016" y="2351449"/>
              <a:ext cx="0" cy="29016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AEF74AD-A63E-44D6-BEEB-20F7AA057F0A}"/>
                </a:ext>
              </a:extLst>
            </p:cNvPr>
            <p:cNvCxnSpPr>
              <a:cxnSpLocks/>
            </p:cNvCxnSpPr>
            <p:nvPr/>
          </p:nvCxnSpPr>
          <p:spPr>
            <a:xfrm>
              <a:off x="8056640" y="3518387"/>
              <a:ext cx="0" cy="29016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428826E-854C-43F2-8E5F-018D89921549}"/>
                </a:ext>
              </a:extLst>
            </p:cNvPr>
            <p:cNvCxnSpPr>
              <a:cxnSpLocks/>
            </p:cNvCxnSpPr>
            <p:nvPr/>
          </p:nvCxnSpPr>
          <p:spPr>
            <a:xfrm>
              <a:off x="8056640" y="3663467"/>
              <a:ext cx="320598" cy="151421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26F14FA-CC86-4ACE-97E3-F1449D1AD26A}"/>
                </a:ext>
              </a:extLst>
            </p:cNvPr>
            <p:cNvCxnSpPr>
              <a:cxnSpLocks/>
            </p:cNvCxnSpPr>
            <p:nvPr/>
          </p:nvCxnSpPr>
          <p:spPr>
            <a:xfrm>
              <a:off x="8369301" y="3656058"/>
              <a:ext cx="0" cy="29016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DBA7516B-7F20-480E-80AC-1D7BD07D0B87">
            <a:extLst>
              <a:ext uri="{FF2B5EF4-FFF2-40B4-BE49-F238E27FC236}">
                <a16:creationId xmlns:a16="http://schemas.microsoft.com/office/drawing/2014/main" id="{3BA161C3-55AC-4533-A789-8FDFA6C94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2418" y="2200521"/>
            <a:ext cx="3624030" cy="299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EB4370-5484-4C45-8944-61A780DC7759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9749" y="1633469"/>
            <a:ext cx="3676221" cy="4131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9245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e47b6d-9d63-4bbe-bf66-1a4cb08fdcb4" xsi:nil="true"/>
    <lcf76f155ced4ddcb4097134ff3c332f xmlns="ad0dca41-aae0-4d83-8431-4aed6c7c2ce7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D348AB7CEDC41B00CAF8EB6958046" ma:contentTypeVersion="18" ma:contentTypeDescription="Create a new document." ma:contentTypeScope="" ma:versionID="22335aca228938b8a402aa21703e35b9">
  <xsd:schema xmlns:xsd="http://www.w3.org/2001/XMLSchema" xmlns:xs="http://www.w3.org/2001/XMLSchema" xmlns:p="http://schemas.microsoft.com/office/2006/metadata/properties" xmlns:ns1="http://schemas.microsoft.com/sharepoint/v3" xmlns:ns2="ad0dca41-aae0-4d83-8431-4aed6c7c2ce7" xmlns:ns3="9ae47b6d-9d63-4bbe-bf66-1a4cb08fdcb4" targetNamespace="http://schemas.microsoft.com/office/2006/metadata/properties" ma:root="true" ma:fieldsID="43090d766e544fe3bbd5d204ef8979dd" ns1:_="" ns2:_="" ns3:_="">
    <xsd:import namespace="http://schemas.microsoft.com/sharepoint/v3"/>
    <xsd:import namespace="ad0dca41-aae0-4d83-8431-4aed6c7c2ce7"/>
    <xsd:import namespace="9ae47b6d-9d63-4bbe-bf66-1a4cb08fdc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dca41-aae0-4d83-8431-4aed6c7c2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c19f692-59c2-4ac2-8742-d8b83b7b0b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47b6d-9d63-4bbe-bf66-1a4cb08fdcb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a83aa09-887b-4ce7-ac2c-ffa03d72ae3b}" ma:internalName="TaxCatchAll" ma:showField="CatchAllData" ma:web="9ae47b6d-9d63-4bbe-bf66-1a4cb08fdc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52E389-1090-40C5-9463-CEEBC5EFFA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F9F2EF-8556-4781-8AA9-583A9D09A45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0dca41-aae0-4d83-8431-4aed6c7c2ce7"/>
    <ds:schemaRef ds:uri="9ae47b6d-9d63-4bbe-bf66-1a4cb08fdcb4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6E018E-9452-46F1-910F-A5BEC1FD8770}">
  <ds:schemaRefs>
    <ds:schemaRef ds:uri="9ae47b6d-9d63-4bbe-bf66-1a4cb08fdcb4"/>
    <ds:schemaRef ds:uri="ad0dca41-aae0-4d83-8431-4aed6c7c2c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1338</Words>
  <Application>Microsoft Office PowerPoint</Application>
  <PresentationFormat>Widescreen</PresentationFormat>
  <Paragraphs>266</Paragraphs>
  <Slides>24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Poppins Medium</vt:lpstr>
      <vt:lpstr>Custom Design</vt:lpstr>
      <vt:lpstr>1_Custom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Clinton River WRRF Oakland County Pontiac, MI </vt:lpstr>
      <vt:lpstr>VCS Denmark Ejby Molle WRRF</vt:lpstr>
      <vt:lpstr>Microbial Hydrolysis Process at EJWRRF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Williams</dc:creator>
  <cp:lastModifiedBy>Parry, Dave</cp:lastModifiedBy>
  <cp:revision>74</cp:revision>
  <dcterms:created xsi:type="dcterms:W3CDTF">2022-05-26T20:57:56Z</dcterms:created>
  <dcterms:modified xsi:type="dcterms:W3CDTF">2023-01-29T20:19:37Z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0x010100379D348AB7CEDC41B00CAF8EB6958046</vt:lpwstr>
  </property>
  <property fmtid="{D5CDD505-2E9C-101B-9397-08002B2CF9AE}" pid="3" name="Document Tag">
    <vt:lpwstr/>
  </property>
</Properties>
</file>