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9" r:id="rId5"/>
    <p:sldMasterId id="2147483710" r:id="rId6"/>
    <p:sldMasterId id="2147483711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</p:sldIdLst>
  <p:sldSz cy="5143500" cx="9144000"/>
  <p:notesSz cx="6858000" cy="9144000"/>
  <p:embeddedFontLst>
    <p:embeddedFont>
      <p:font typeface="Roboto"/>
      <p:regular r:id="rId25"/>
      <p:bold r:id="rId26"/>
      <p:italic r:id="rId27"/>
      <p:boldItalic r:id="rId28"/>
    </p:embeddedFont>
    <p:embeddedFont>
      <p:font typeface="Helvetica Neue"/>
      <p:regular r:id="rId29"/>
      <p:bold r:id="rId30"/>
      <p:italic r:id="rId31"/>
      <p:boldItalic r:id="rId32"/>
    </p:embeddedFont>
    <p:embeddedFont>
      <p:font typeface="Helvetica Neue Light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Danielle Klassen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1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HelveticaNeue-regular.fntdata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font" Target="fonts/HelveticaNeue-italic.fntdata"/><Relationship Id="rId30" Type="http://schemas.openxmlformats.org/officeDocument/2006/relationships/font" Target="fonts/HelveticaNeue-bold.fntdata"/><Relationship Id="rId11" Type="http://schemas.openxmlformats.org/officeDocument/2006/relationships/slide" Target="slides/slide3.xml"/><Relationship Id="rId33" Type="http://schemas.openxmlformats.org/officeDocument/2006/relationships/font" Target="fonts/HelveticaNeueLight-regular.fntdata"/><Relationship Id="rId10" Type="http://schemas.openxmlformats.org/officeDocument/2006/relationships/slide" Target="slides/slide2.xml"/><Relationship Id="rId32" Type="http://schemas.openxmlformats.org/officeDocument/2006/relationships/font" Target="fonts/HelveticaNeue-boldItalic.fntdata"/><Relationship Id="rId13" Type="http://schemas.openxmlformats.org/officeDocument/2006/relationships/slide" Target="slides/slide5.xml"/><Relationship Id="rId35" Type="http://schemas.openxmlformats.org/officeDocument/2006/relationships/font" Target="fonts/HelveticaNeueLight-italic.fntdata"/><Relationship Id="rId12" Type="http://schemas.openxmlformats.org/officeDocument/2006/relationships/slide" Target="slides/slide4.xml"/><Relationship Id="rId34" Type="http://schemas.openxmlformats.org/officeDocument/2006/relationships/font" Target="fonts/HelveticaNeueLight-bold.fntdata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36" Type="http://schemas.openxmlformats.org/officeDocument/2006/relationships/font" Target="fonts/HelveticaNeueLight-boldItalic.fntdata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3-01-20T19:52:25.146">
    <p:pos x="283" y="866"/>
    <p:text>peter to quantify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klir.com/biosolids-management-tips/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1e62485bf28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1e62485bf28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181e44e8dd2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181e44e8dd2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181e44e8dd2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181e44e8dd2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1fa2a5f7ed6_4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1fa2a5f7ed6_4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1eede43af6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1eede43af6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181e44e8dd2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181e44e8dd2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181e44e8dd2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181e44e8dd2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7166d5827769f1b3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7166d5827769f1b3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81e44e8dd2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g181e44e8dd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Options: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Security</a:t>
            </a:r>
            <a:r>
              <a:rPr lang="en"/>
              <a:t>: manage records in an application that's protected and locked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Information governance</a:t>
            </a:r>
            <a:r>
              <a:rPr lang="en"/>
              <a:t>: maintain a single record of source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Cloud-based</a:t>
            </a:r>
            <a:r>
              <a:rPr lang="en"/>
              <a:t>: it doesn't require a connection into our network, they can just go ahead and access it.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Integrations</a:t>
            </a:r>
            <a:r>
              <a:rPr lang="en"/>
              <a:t>: with LIMS, SCADA, etc.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Fragmented internal information management</a:t>
            </a:r>
            <a:r>
              <a:rPr lang="en"/>
              <a:t>: Individual information access vs. organizational information access creates </a:t>
            </a:r>
            <a:r>
              <a:rPr b="1" lang="en"/>
              <a:t>risk &amp; inefficiencies</a:t>
            </a:r>
            <a:r>
              <a:rPr lang="en"/>
              <a:t> (sometimes called "tribal" access, but we should not adopt this term).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Capacity</a:t>
            </a:r>
            <a:r>
              <a:rPr lang="en"/>
              <a:t>: Too many demands on the IT function from across internal customers.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Underserved by today's software market</a:t>
            </a:r>
            <a:r>
              <a:rPr lang="en"/>
              <a:t>: Software for water was built 20 or 30 years ago, and has never been updated. It breaks, it doesn’t connect to their original data sources. It takes a ton of effort from IT to maintain.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Unexpected software requests</a:t>
            </a:r>
            <a:r>
              <a:rPr lang="en"/>
              <a:t>: Teams will often come to them with a software they've selected to solve a problem. This often comes as a surprise, and it's hard for IT to support this request / see how it fits into the broader digital strategy at their organization.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Broken integrations</a:t>
            </a:r>
            <a:r>
              <a:rPr lang="en"/>
              <a:t>: No easy way to pull data out of critical tech like SCADA, GIS, LINs, etc. because the systems they have are very fragile.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fa2a5f7ed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1fa2a5f7ed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Disposing waste sludge is an expensive process, and getting </a:t>
            </a:r>
            <a:r>
              <a:rPr lang="en" u="sng">
                <a:solidFill>
                  <a:srgbClr val="1155CC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better at biosolids</a:t>
            </a:r>
            <a:r>
              <a:rPr lang="en">
                <a:solidFill>
                  <a:schemeClr val="dk1"/>
                </a:solidFill>
              </a:rPr>
              <a:t>—by reducing the amount of biosolids that are thrown out and increasing the amount of Class A material that can be sold—is a huge cost-saving and revenue opportunity.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e62485bf28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e62485bf28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1fa2a5f7ed6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1fa2a5f7ed6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181e44e8dd2_0_4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181e44e8dd2_0_4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181e44e8dd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181e44e8dd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1fa2a5f7ed6_2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1fa2a5f7ed6_2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1eede43af6f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1eede43af6f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Relationship Id="rId3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3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7.png"/><Relationship Id="rId3" Type="http://schemas.openxmlformats.org/officeDocument/2006/relationships/image" Target="../media/image3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3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Relationship Id="rId3" Type="http://schemas.openxmlformats.org/officeDocument/2006/relationships/image" Target="../media/image7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7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9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4069" y="1443625"/>
            <a:ext cx="2655877" cy="13007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13" y="35930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1900"/>
              <a:buFont typeface="Helvetica Neue Light"/>
              <a:buNone/>
              <a:defRPr sz="1900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type="title"/>
          </p:nvPr>
        </p:nvSpPr>
        <p:spPr>
          <a:xfrm>
            <a:off x="1549800" y="2998750"/>
            <a:ext cx="6044400" cy="59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/>
          <p:nvPr>
            <p:ph type="title"/>
          </p:nvPr>
        </p:nvSpPr>
        <p:spPr>
          <a:xfrm>
            <a:off x="1657800" y="1995150"/>
            <a:ext cx="5828400" cy="115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3300"/>
              <a:buNone/>
              <a:defRPr sz="3300">
                <a:solidFill>
                  <a:srgbClr val="1246A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9pPr>
          </a:lstStyle>
          <a:p/>
        </p:txBody>
      </p:sp>
      <p:pic>
        <p:nvPicPr>
          <p:cNvPr id="89" name="Google Shape;8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1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2"/>
          <p:cNvGrpSpPr/>
          <p:nvPr/>
        </p:nvGrpSpPr>
        <p:grpSpPr>
          <a:xfrm>
            <a:off x="132" y="504600"/>
            <a:ext cx="9143875" cy="4638900"/>
            <a:chOff x="132" y="504600"/>
            <a:chExt cx="9143875" cy="4638900"/>
          </a:xfrm>
        </p:grpSpPr>
        <p:pic>
          <p:nvPicPr>
            <p:cNvPr id="93" name="Google Shape;93;p12"/>
            <p:cNvPicPr preferRelativeResize="0"/>
            <p:nvPr/>
          </p:nvPicPr>
          <p:blipFill rotWithShape="1">
            <a:blip r:embed="rId2">
              <a:alphaModFix/>
            </a:blip>
            <a:srcRect b="0" l="0" r="93346" t="0"/>
            <a:stretch/>
          </p:blipFill>
          <p:spPr>
            <a:xfrm>
              <a:off x="8595307" y="504600"/>
              <a:ext cx="548700" cy="4638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12"/>
            <p:cNvPicPr preferRelativeResize="0"/>
            <p:nvPr/>
          </p:nvPicPr>
          <p:blipFill rotWithShape="1">
            <a:blip r:embed="rId2">
              <a:alphaModFix/>
            </a:blip>
            <a:srcRect b="0" l="0" r="93346" t="0"/>
            <a:stretch/>
          </p:blipFill>
          <p:spPr>
            <a:xfrm>
              <a:off x="132" y="504600"/>
              <a:ext cx="548700" cy="4638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48532" y="504600"/>
              <a:ext cx="8246932" cy="4638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6" name="Google Shape;96;p12"/>
          <p:cNvSpPr txBox="1"/>
          <p:nvPr>
            <p:ph idx="1" type="subTitle"/>
          </p:nvPr>
        </p:nvSpPr>
        <p:spPr>
          <a:xfrm>
            <a:off x="348600" y="1306100"/>
            <a:ext cx="55719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/>
        </p:txBody>
      </p:sp>
      <p:sp>
        <p:nvSpPr>
          <p:cNvPr id="97" name="Google Shape;97;p12"/>
          <p:cNvSpPr txBox="1"/>
          <p:nvPr>
            <p:ph type="title"/>
          </p:nvPr>
        </p:nvSpPr>
        <p:spPr>
          <a:xfrm>
            <a:off x="348600" y="706750"/>
            <a:ext cx="4183800" cy="537600"/>
          </a:xfrm>
          <a:prstGeom prst="rect">
            <a:avLst/>
          </a:prstGeom>
          <a:solidFill>
            <a:srgbClr val="1246A3"/>
          </a:solidFill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8" name="Google Shape;98;p12"/>
          <p:cNvSpPr/>
          <p:nvPr/>
        </p:nvSpPr>
        <p:spPr>
          <a:xfrm>
            <a:off x="-72075" y="706750"/>
            <a:ext cx="497100" cy="537600"/>
          </a:xfrm>
          <a:prstGeom prst="rect">
            <a:avLst/>
          </a:prstGeom>
          <a:solidFill>
            <a:srgbClr val="1246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2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2" name="Google Shape;102;p12"/>
          <p:cNvSpPr txBox="1"/>
          <p:nvPr>
            <p:ph idx="2" type="body"/>
          </p:nvPr>
        </p:nvSpPr>
        <p:spPr>
          <a:xfrm>
            <a:off x="348600" y="1802025"/>
            <a:ext cx="8247000" cy="30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3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13"/>
          <p:cNvSpPr txBox="1"/>
          <p:nvPr>
            <p:ph idx="1" type="subTitle"/>
          </p:nvPr>
        </p:nvSpPr>
        <p:spPr>
          <a:xfrm>
            <a:off x="348600" y="1306100"/>
            <a:ext cx="55719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/>
        </p:txBody>
      </p:sp>
      <p:sp>
        <p:nvSpPr>
          <p:cNvPr id="108" name="Google Shape;108;p13"/>
          <p:cNvSpPr txBox="1"/>
          <p:nvPr>
            <p:ph type="title"/>
          </p:nvPr>
        </p:nvSpPr>
        <p:spPr>
          <a:xfrm>
            <a:off x="348600" y="706750"/>
            <a:ext cx="4183800" cy="537600"/>
          </a:xfrm>
          <a:prstGeom prst="rect">
            <a:avLst/>
          </a:prstGeom>
          <a:solidFill>
            <a:srgbClr val="1246A3"/>
          </a:solidFill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9" name="Google Shape;109;p13"/>
          <p:cNvSpPr/>
          <p:nvPr/>
        </p:nvSpPr>
        <p:spPr>
          <a:xfrm>
            <a:off x="-72075" y="706750"/>
            <a:ext cx="497100" cy="537600"/>
          </a:xfrm>
          <a:prstGeom prst="rect">
            <a:avLst/>
          </a:prstGeom>
          <a:solidFill>
            <a:srgbClr val="1246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3"/>
          <p:cNvSpPr txBox="1"/>
          <p:nvPr>
            <p:ph idx="2" type="body"/>
          </p:nvPr>
        </p:nvSpPr>
        <p:spPr>
          <a:xfrm>
            <a:off x="348600" y="1802025"/>
            <a:ext cx="8247000" cy="30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/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pic>
        <p:nvPicPr>
          <p:cNvPr id="113" name="Google Shape;113;p14"/>
          <p:cNvPicPr preferRelativeResize="0"/>
          <p:nvPr/>
        </p:nvPicPr>
        <p:blipFill rotWithShape="1">
          <a:blip r:embed="rId3">
            <a:alphaModFix/>
          </a:blip>
          <a:srcRect b="1634" l="0" r="0" t="1644"/>
          <a:stretch/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4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8" name="Google Shape;118;p1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Helvetica Neue Light"/>
              <a:buNone/>
              <a:defRPr sz="21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9" name="Google Shape;119;p15"/>
          <p:cNvSpPr txBox="1"/>
          <p:nvPr>
            <p:ph idx="2" type="body"/>
          </p:nvPr>
        </p:nvSpPr>
        <p:spPr>
          <a:xfrm>
            <a:off x="4939500" y="9918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●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○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■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●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○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■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●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○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■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20" name="Google Shape;120;p15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5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noFill/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16"/>
          <p:cNvGrpSpPr/>
          <p:nvPr/>
        </p:nvGrpSpPr>
        <p:grpSpPr>
          <a:xfrm>
            <a:off x="125" y="504600"/>
            <a:ext cx="9143876" cy="4634225"/>
            <a:chOff x="125" y="504600"/>
            <a:chExt cx="9143876" cy="4634225"/>
          </a:xfrm>
        </p:grpSpPr>
        <p:pic>
          <p:nvPicPr>
            <p:cNvPr id="125" name="Google Shape;125;p16"/>
            <p:cNvPicPr preferRelativeResize="0"/>
            <p:nvPr/>
          </p:nvPicPr>
          <p:blipFill rotWithShape="1">
            <a:blip r:embed="rId2">
              <a:alphaModFix/>
            </a:blip>
            <a:srcRect b="0" l="78016" r="0" t="0"/>
            <a:stretch/>
          </p:blipFill>
          <p:spPr>
            <a:xfrm>
              <a:off x="7332827" y="504600"/>
              <a:ext cx="1811174" cy="4634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5" y="504600"/>
              <a:ext cx="8238623" cy="46342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" name="Google Shape;127;p16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0" name="Google Shape;130;p16"/>
          <p:cNvSpPr txBox="1"/>
          <p:nvPr>
            <p:ph type="title"/>
          </p:nvPr>
        </p:nvSpPr>
        <p:spPr>
          <a:xfrm>
            <a:off x="435275" y="2203625"/>
            <a:ext cx="6659700" cy="243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3300"/>
              <a:buNone/>
              <a:defRPr sz="3300"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3" name="Google Shape;133;p1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●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○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■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●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○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■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●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○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■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134" name="Google Shape;134;p17"/>
          <p:cNvPicPr preferRelativeResize="0"/>
          <p:nvPr/>
        </p:nvPicPr>
        <p:blipFill rotWithShape="1">
          <a:blip r:embed="rId3">
            <a:alphaModFix/>
          </a:blip>
          <a:srcRect b="1634" l="0" r="0" t="1644"/>
          <a:stretch/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7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8750" y="4591576"/>
            <a:ext cx="762998" cy="37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8"/>
          <p:cNvSpPr txBox="1"/>
          <p:nvPr>
            <p:ph idx="1" type="subTitle"/>
          </p:nvPr>
        </p:nvSpPr>
        <p:spPr>
          <a:xfrm>
            <a:off x="348600" y="1306100"/>
            <a:ext cx="55719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/>
        </p:txBody>
      </p:sp>
      <p:sp>
        <p:nvSpPr>
          <p:cNvPr id="139" name="Google Shape;139;p18"/>
          <p:cNvSpPr txBox="1"/>
          <p:nvPr>
            <p:ph type="title"/>
          </p:nvPr>
        </p:nvSpPr>
        <p:spPr>
          <a:xfrm>
            <a:off x="348600" y="706750"/>
            <a:ext cx="4183800" cy="537600"/>
          </a:xfrm>
          <a:prstGeom prst="rect">
            <a:avLst/>
          </a:prstGeom>
          <a:solidFill>
            <a:srgbClr val="01D9B7"/>
          </a:solidFill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0" name="Google Shape;140;p18"/>
          <p:cNvSpPr/>
          <p:nvPr/>
        </p:nvSpPr>
        <p:spPr>
          <a:xfrm>
            <a:off x="-72075" y="706750"/>
            <a:ext cx="497100" cy="537600"/>
          </a:xfrm>
          <a:prstGeom prst="rect">
            <a:avLst/>
          </a:prstGeom>
          <a:solidFill>
            <a:srgbClr val="01D9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8"/>
          <p:cNvSpPr txBox="1"/>
          <p:nvPr>
            <p:ph idx="2" type="body"/>
          </p:nvPr>
        </p:nvSpPr>
        <p:spPr>
          <a:xfrm>
            <a:off x="348600" y="1802025"/>
            <a:ext cx="8247000" cy="30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42" name="Google Shape;142;p18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9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9" name="Google Shape;149;p19"/>
          <p:cNvGrpSpPr/>
          <p:nvPr/>
        </p:nvGrpSpPr>
        <p:grpSpPr>
          <a:xfrm>
            <a:off x="125" y="504600"/>
            <a:ext cx="9143867" cy="4638900"/>
            <a:chOff x="125" y="504600"/>
            <a:chExt cx="9143867" cy="4638900"/>
          </a:xfrm>
        </p:grpSpPr>
        <p:pic>
          <p:nvPicPr>
            <p:cNvPr id="150" name="Google Shape;150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25" y="504600"/>
              <a:ext cx="8246943" cy="4638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9"/>
            <p:cNvPicPr preferRelativeResize="0"/>
            <p:nvPr/>
          </p:nvPicPr>
          <p:blipFill rotWithShape="1">
            <a:blip r:embed="rId3">
              <a:alphaModFix/>
            </a:blip>
            <a:srcRect b="0" l="85054" r="0" t="0"/>
            <a:stretch/>
          </p:blipFill>
          <p:spPr>
            <a:xfrm>
              <a:off x="7911444" y="504600"/>
              <a:ext cx="1232548" cy="4638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2" name="Google Shape;152;p19"/>
          <p:cNvSpPr txBox="1"/>
          <p:nvPr>
            <p:ph idx="1" type="subTitle"/>
          </p:nvPr>
        </p:nvSpPr>
        <p:spPr>
          <a:xfrm>
            <a:off x="348600" y="1306100"/>
            <a:ext cx="55719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/>
        </p:txBody>
      </p:sp>
      <p:sp>
        <p:nvSpPr>
          <p:cNvPr id="153" name="Google Shape;153;p19"/>
          <p:cNvSpPr txBox="1"/>
          <p:nvPr>
            <p:ph type="title"/>
          </p:nvPr>
        </p:nvSpPr>
        <p:spPr>
          <a:xfrm>
            <a:off x="348600" y="706750"/>
            <a:ext cx="4183800" cy="537600"/>
          </a:xfrm>
          <a:prstGeom prst="rect">
            <a:avLst/>
          </a:prstGeom>
          <a:solidFill>
            <a:srgbClr val="01D9B7"/>
          </a:solidFill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4" name="Google Shape;154;p19"/>
          <p:cNvSpPr/>
          <p:nvPr/>
        </p:nvSpPr>
        <p:spPr>
          <a:xfrm>
            <a:off x="-72075" y="706750"/>
            <a:ext cx="497100" cy="537600"/>
          </a:xfrm>
          <a:prstGeom prst="rect">
            <a:avLst/>
          </a:prstGeom>
          <a:solidFill>
            <a:srgbClr val="01D9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9"/>
          <p:cNvSpPr txBox="1"/>
          <p:nvPr>
            <p:ph idx="2" type="body"/>
          </p:nvPr>
        </p:nvSpPr>
        <p:spPr>
          <a:xfrm>
            <a:off x="348600" y="1802025"/>
            <a:ext cx="8247000" cy="30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Background A">
  <p:cSld name="BLANK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 txBox="1"/>
          <p:nvPr>
            <p:ph type="title"/>
          </p:nvPr>
        </p:nvSpPr>
        <p:spPr>
          <a:xfrm>
            <a:off x="1440450" y="2168350"/>
            <a:ext cx="6263100" cy="4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58" name="Google Shape;158;p20"/>
          <p:cNvPicPr preferRelativeResize="0"/>
          <p:nvPr/>
        </p:nvPicPr>
        <p:blipFill rotWithShape="1">
          <a:blip r:embed="rId3">
            <a:alphaModFix/>
          </a:blip>
          <a:srcRect b="1634" l="0" r="0" t="1644"/>
          <a:stretch/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0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5" name="Google Shape;15;p3"/>
          <p:cNvPicPr preferRelativeResize="0"/>
          <p:nvPr/>
        </p:nvPicPr>
        <p:blipFill rotWithShape="1">
          <a:blip r:embed="rId3">
            <a:alphaModFix/>
          </a:blip>
          <a:srcRect b="1634" l="0" r="0" t="1644"/>
          <a:stretch/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Background B">
  <p:cSld name="BLANK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1"/>
          <p:cNvPicPr preferRelativeResize="0"/>
          <p:nvPr/>
        </p:nvPicPr>
        <p:blipFill rotWithShape="1">
          <a:blip r:embed="rId3">
            <a:alphaModFix/>
          </a:blip>
          <a:srcRect b="1634" l="0" r="0" t="1644"/>
          <a:stretch/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1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py 15" showMasterSp="0">
  <p:cSld name="Blank copy 15 2">
    <p:bg>
      <p:bgPr>
        <a:solidFill>
          <a:srgbClr val="1747A2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64" name="Google Shape;164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3650" y="4546692"/>
            <a:ext cx="752450" cy="382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4069" y="1443625"/>
            <a:ext cx="2655877" cy="130072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4"/>
          <p:cNvSpPr txBox="1"/>
          <p:nvPr>
            <p:ph idx="1" type="subTitle"/>
          </p:nvPr>
        </p:nvSpPr>
        <p:spPr>
          <a:xfrm>
            <a:off x="311713" y="35930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1900"/>
              <a:buFont typeface="Helvetica Neue Light"/>
              <a:buNone/>
              <a:defRPr sz="1900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2" name="Google Shape;172;p24"/>
          <p:cNvSpPr txBox="1"/>
          <p:nvPr>
            <p:ph type="title"/>
          </p:nvPr>
        </p:nvSpPr>
        <p:spPr>
          <a:xfrm>
            <a:off x="1549800" y="2998750"/>
            <a:ext cx="6044400" cy="59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76" name="Google Shape;176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6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7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0" name="Google Shape;180;p27"/>
          <p:cNvSpPr txBox="1"/>
          <p:nvPr>
            <p:ph idx="1" type="body"/>
          </p:nvPr>
        </p:nvSpPr>
        <p:spPr>
          <a:xfrm>
            <a:off x="311700" y="14820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81" name="Google Shape;181;p27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2" name="Google Shape;182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7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7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with Image">
  <p:cSld name="TITLE_AND_BODY_1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8"/>
          <p:cNvSpPr txBox="1"/>
          <p:nvPr>
            <p:ph idx="1" type="body"/>
          </p:nvPr>
        </p:nvSpPr>
        <p:spPr>
          <a:xfrm>
            <a:off x="311700" y="14820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87" name="Google Shape;187;p28"/>
          <p:cNvSpPr/>
          <p:nvPr>
            <p:ph idx="2" type="pic"/>
          </p:nvPr>
        </p:nvSpPr>
        <p:spPr>
          <a:xfrm>
            <a:off x="5395775" y="586950"/>
            <a:ext cx="3658500" cy="3951000"/>
          </a:xfrm>
          <a:prstGeom prst="rect">
            <a:avLst/>
          </a:prstGeom>
          <a:noFill/>
          <a:ln>
            <a:noFill/>
          </a:ln>
        </p:spPr>
      </p:sp>
      <p:sp>
        <p:nvSpPr>
          <p:cNvPr id="188" name="Google Shape;188;p28"/>
          <p:cNvSpPr txBox="1"/>
          <p:nvPr>
            <p:ph type="title"/>
          </p:nvPr>
        </p:nvSpPr>
        <p:spPr>
          <a:xfrm>
            <a:off x="311700" y="679200"/>
            <a:ext cx="4919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9" name="Google Shape;189;p28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0" name="Google Shape;190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8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/>
          <p:nvPr>
            <p:ph idx="1" type="body"/>
          </p:nvPr>
        </p:nvSpPr>
        <p:spPr>
          <a:xfrm>
            <a:off x="475200" y="1426500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95" name="Google Shape;195;p29"/>
          <p:cNvSpPr txBox="1"/>
          <p:nvPr>
            <p:ph idx="2" type="body"/>
          </p:nvPr>
        </p:nvSpPr>
        <p:spPr>
          <a:xfrm>
            <a:off x="4668900" y="1426500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96" name="Google Shape;196;p29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7" name="Google Shape;197;p29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8" name="Google Shape;198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9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9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Boxes Style 1">
  <p:cSld name="TITLE_AND_TWO_COLUMNS_2">
    <p:bg>
      <p:bgPr>
        <a:solidFill>
          <a:schemeClr val="lt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0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03" name="Google Shape;203;p30"/>
          <p:cNvGrpSpPr/>
          <p:nvPr/>
        </p:nvGrpSpPr>
        <p:grpSpPr>
          <a:xfrm>
            <a:off x="427275" y="1370294"/>
            <a:ext cx="4045447" cy="2939322"/>
            <a:chOff x="1574719" y="3230914"/>
            <a:chExt cx="9826200" cy="6732300"/>
          </a:xfrm>
        </p:grpSpPr>
        <p:sp>
          <p:nvSpPr>
            <p:cNvPr id="204" name="Google Shape;204;p30"/>
            <p:cNvSpPr/>
            <p:nvPr/>
          </p:nvSpPr>
          <p:spPr>
            <a:xfrm>
              <a:off x="1574719" y="3230914"/>
              <a:ext cx="9826200" cy="6732300"/>
            </a:xfrm>
            <a:prstGeom prst="rect">
              <a:avLst/>
            </a:prstGeom>
            <a:gradFill>
              <a:gsLst>
                <a:gs pos="0">
                  <a:srgbClr val="01D9B7"/>
                </a:gs>
                <a:gs pos="100000">
                  <a:srgbClr val="1747A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5" name="Google Shape;205;p30"/>
            <p:cNvSpPr/>
            <p:nvPr/>
          </p:nvSpPr>
          <p:spPr>
            <a:xfrm>
              <a:off x="1662599" y="3308316"/>
              <a:ext cx="9650400" cy="657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06" name="Google Shape;206;p30"/>
          <p:cNvSpPr txBox="1"/>
          <p:nvPr>
            <p:ph idx="1" type="body"/>
          </p:nvPr>
        </p:nvSpPr>
        <p:spPr>
          <a:xfrm>
            <a:off x="664548" y="1525385"/>
            <a:ext cx="3570900" cy="26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grpSp>
        <p:nvGrpSpPr>
          <p:cNvPr id="207" name="Google Shape;207;p30"/>
          <p:cNvGrpSpPr/>
          <p:nvPr/>
        </p:nvGrpSpPr>
        <p:grpSpPr>
          <a:xfrm rot="10800000">
            <a:off x="4533854" y="1369810"/>
            <a:ext cx="4045447" cy="2939322"/>
            <a:chOff x="1574719" y="3230914"/>
            <a:chExt cx="9826200" cy="6732300"/>
          </a:xfrm>
        </p:grpSpPr>
        <p:sp>
          <p:nvSpPr>
            <p:cNvPr id="208" name="Google Shape;208;p30"/>
            <p:cNvSpPr/>
            <p:nvPr/>
          </p:nvSpPr>
          <p:spPr>
            <a:xfrm>
              <a:off x="1574719" y="3230914"/>
              <a:ext cx="9826200" cy="6732300"/>
            </a:xfrm>
            <a:prstGeom prst="rect">
              <a:avLst/>
            </a:prstGeom>
            <a:gradFill>
              <a:gsLst>
                <a:gs pos="0">
                  <a:srgbClr val="01D9B7"/>
                </a:gs>
                <a:gs pos="100000">
                  <a:srgbClr val="1747A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" name="Google Shape;209;p30"/>
            <p:cNvSpPr/>
            <p:nvPr/>
          </p:nvSpPr>
          <p:spPr>
            <a:xfrm>
              <a:off x="1662599" y="3308316"/>
              <a:ext cx="9650400" cy="657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10" name="Google Shape;210;p30"/>
          <p:cNvSpPr txBox="1"/>
          <p:nvPr>
            <p:ph idx="2" type="body"/>
          </p:nvPr>
        </p:nvSpPr>
        <p:spPr>
          <a:xfrm>
            <a:off x="4771124" y="1525385"/>
            <a:ext cx="3570900" cy="261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11" name="Google Shape;211;p30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2" name="Google Shape;212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0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30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Boxes">
  <p:cSld name="TITLE_AND_TWO_COLUMNS_2_2">
    <p:bg>
      <p:bgPr>
        <a:solidFill>
          <a:schemeClr val="lt1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17" name="Google Shape;217;p31"/>
          <p:cNvGrpSpPr/>
          <p:nvPr/>
        </p:nvGrpSpPr>
        <p:grpSpPr>
          <a:xfrm>
            <a:off x="427274" y="1370066"/>
            <a:ext cx="2760180" cy="3054445"/>
            <a:chOff x="1574719" y="3230914"/>
            <a:chExt cx="9826200" cy="6732300"/>
          </a:xfrm>
        </p:grpSpPr>
        <p:sp>
          <p:nvSpPr>
            <p:cNvPr id="218" name="Google Shape;218;p31"/>
            <p:cNvSpPr/>
            <p:nvPr/>
          </p:nvSpPr>
          <p:spPr>
            <a:xfrm>
              <a:off x="1574719" y="3230914"/>
              <a:ext cx="9826200" cy="6732300"/>
            </a:xfrm>
            <a:prstGeom prst="rect">
              <a:avLst/>
            </a:prstGeom>
            <a:gradFill>
              <a:gsLst>
                <a:gs pos="0">
                  <a:srgbClr val="01D9B7"/>
                </a:gs>
                <a:gs pos="100000">
                  <a:srgbClr val="1747A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19" name="Google Shape;219;p31"/>
            <p:cNvSpPr/>
            <p:nvPr/>
          </p:nvSpPr>
          <p:spPr>
            <a:xfrm>
              <a:off x="1662599" y="3308316"/>
              <a:ext cx="9650400" cy="657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220" name="Google Shape;220;p31"/>
          <p:cNvGrpSpPr/>
          <p:nvPr/>
        </p:nvGrpSpPr>
        <p:grpSpPr>
          <a:xfrm rot="10800000">
            <a:off x="3229015" y="1370516"/>
            <a:ext cx="2760180" cy="3054445"/>
            <a:chOff x="1574719" y="3230914"/>
            <a:chExt cx="9826200" cy="6732300"/>
          </a:xfrm>
        </p:grpSpPr>
        <p:sp>
          <p:nvSpPr>
            <p:cNvPr id="221" name="Google Shape;221;p31"/>
            <p:cNvSpPr/>
            <p:nvPr/>
          </p:nvSpPr>
          <p:spPr>
            <a:xfrm>
              <a:off x="1574719" y="3230914"/>
              <a:ext cx="9826200" cy="6732300"/>
            </a:xfrm>
            <a:prstGeom prst="rect">
              <a:avLst/>
            </a:prstGeom>
            <a:gradFill>
              <a:gsLst>
                <a:gs pos="0">
                  <a:srgbClr val="01D9B7"/>
                </a:gs>
                <a:gs pos="100000">
                  <a:srgbClr val="1747A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22" name="Google Shape;222;p31"/>
            <p:cNvSpPr/>
            <p:nvPr/>
          </p:nvSpPr>
          <p:spPr>
            <a:xfrm>
              <a:off x="1662599" y="3308316"/>
              <a:ext cx="9650400" cy="657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23" name="Google Shape;223;p31"/>
          <p:cNvSpPr txBox="1"/>
          <p:nvPr>
            <p:ph idx="1" type="body"/>
          </p:nvPr>
        </p:nvSpPr>
        <p:spPr>
          <a:xfrm>
            <a:off x="3311597" y="1485563"/>
            <a:ext cx="2595000" cy="272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24" name="Google Shape;224;p31"/>
          <p:cNvSpPr txBox="1"/>
          <p:nvPr>
            <p:ph idx="2" type="body"/>
          </p:nvPr>
        </p:nvSpPr>
        <p:spPr>
          <a:xfrm>
            <a:off x="509866" y="1536311"/>
            <a:ext cx="2595000" cy="272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grpSp>
        <p:nvGrpSpPr>
          <p:cNvPr id="225" name="Google Shape;225;p31"/>
          <p:cNvGrpSpPr/>
          <p:nvPr/>
        </p:nvGrpSpPr>
        <p:grpSpPr>
          <a:xfrm rot="10800000">
            <a:off x="6072121" y="1370516"/>
            <a:ext cx="2760180" cy="3054445"/>
            <a:chOff x="1574719" y="3230914"/>
            <a:chExt cx="9826200" cy="6732300"/>
          </a:xfrm>
        </p:grpSpPr>
        <p:sp>
          <p:nvSpPr>
            <p:cNvPr id="226" name="Google Shape;226;p31"/>
            <p:cNvSpPr/>
            <p:nvPr/>
          </p:nvSpPr>
          <p:spPr>
            <a:xfrm>
              <a:off x="1574719" y="3230914"/>
              <a:ext cx="9826200" cy="6732300"/>
            </a:xfrm>
            <a:prstGeom prst="rect">
              <a:avLst/>
            </a:prstGeom>
            <a:gradFill>
              <a:gsLst>
                <a:gs pos="0">
                  <a:srgbClr val="01D9B7"/>
                </a:gs>
                <a:gs pos="100000">
                  <a:srgbClr val="1747A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27" name="Google Shape;227;p31"/>
            <p:cNvSpPr/>
            <p:nvPr/>
          </p:nvSpPr>
          <p:spPr>
            <a:xfrm>
              <a:off x="1662599" y="3308316"/>
              <a:ext cx="9650400" cy="657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28" name="Google Shape;228;p31"/>
          <p:cNvSpPr txBox="1"/>
          <p:nvPr>
            <p:ph idx="3" type="body"/>
          </p:nvPr>
        </p:nvSpPr>
        <p:spPr>
          <a:xfrm>
            <a:off x="6154703" y="1485563"/>
            <a:ext cx="2595000" cy="272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29" name="Google Shape;229;p31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0" name="Google Shape;230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1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31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4820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0" name="Google Shape;20;p4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" name="Google Shape;2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 Boxes Style 2">
  <p:cSld name="TITLE_AND_TWO_COLUMNS_2_1">
    <p:bg>
      <p:bgPr>
        <a:solidFill>
          <a:schemeClr val="lt1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2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5" name="Google Shape;235;p32"/>
          <p:cNvSpPr/>
          <p:nvPr/>
        </p:nvSpPr>
        <p:spPr>
          <a:xfrm>
            <a:off x="4588825" y="1370200"/>
            <a:ext cx="4045500" cy="3033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2"/>
          <p:cNvSpPr txBox="1"/>
          <p:nvPr>
            <p:ph idx="1" type="body"/>
          </p:nvPr>
        </p:nvSpPr>
        <p:spPr>
          <a:xfrm>
            <a:off x="4826089" y="1535176"/>
            <a:ext cx="3570900" cy="27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37" name="Google Shape;237;p32"/>
          <p:cNvSpPr/>
          <p:nvPr/>
        </p:nvSpPr>
        <p:spPr>
          <a:xfrm>
            <a:off x="457550" y="1370200"/>
            <a:ext cx="4045500" cy="3033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2"/>
          <p:cNvSpPr txBox="1"/>
          <p:nvPr>
            <p:ph idx="2" type="body"/>
          </p:nvPr>
        </p:nvSpPr>
        <p:spPr>
          <a:xfrm>
            <a:off x="694814" y="1535176"/>
            <a:ext cx="3570900" cy="27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39" name="Google Shape;239;p32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0" name="Google Shape;240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2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32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2_1_1">
    <p:bg>
      <p:bgPr>
        <a:solidFill>
          <a:schemeClr val="lt1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3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5" name="Google Shape;245;p33"/>
          <p:cNvSpPr/>
          <p:nvPr/>
        </p:nvSpPr>
        <p:spPr>
          <a:xfrm>
            <a:off x="356575" y="1370200"/>
            <a:ext cx="2695800" cy="2928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33"/>
          <p:cNvSpPr/>
          <p:nvPr/>
        </p:nvSpPr>
        <p:spPr>
          <a:xfrm>
            <a:off x="3224238" y="1370200"/>
            <a:ext cx="2695800" cy="2928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33"/>
          <p:cNvSpPr/>
          <p:nvPr/>
        </p:nvSpPr>
        <p:spPr>
          <a:xfrm>
            <a:off x="6091901" y="1370200"/>
            <a:ext cx="2695800" cy="2928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33"/>
          <p:cNvSpPr txBox="1"/>
          <p:nvPr>
            <p:ph idx="1" type="body"/>
          </p:nvPr>
        </p:nvSpPr>
        <p:spPr>
          <a:xfrm>
            <a:off x="555712" y="1508091"/>
            <a:ext cx="2293800" cy="240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9" name="Google Shape;249;p33"/>
          <p:cNvSpPr txBox="1"/>
          <p:nvPr>
            <p:ph idx="2" type="body"/>
          </p:nvPr>
        </p:nvSpPr>
        <p:spPr>
          <a:xfrm>
            <a:off x="3425236" y="1508091"/>
            <a:ext cx="2293800" cy="240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0" name="Google Shape;250;p33"/>
          <p:cNvSpPr txBox="1"/>
          <p:nvPr>
            <p:ph idx="3" type="body"/>
          </p:nvPr>
        </p:nvSpPr>
        <p:spPr>
          <a:xfrm>
            <a:off x="6294760" y="1508091"/>
            <a:ext cx="2293800" cy="240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1" name="Google Shape;251;p33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2" name="Google Shape;252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3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33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4"/>
          <p:cNvSpPr txBox="1"/>
          <p:nvPr>
            <p:ph type="title"/>
          </p:nvPr>
        </p:nvSpPr>
        <p:spPr>
          <a:xfrm>
            <a:off x="1657800" y="1995150"/>
            <a:ext cx="5828400" cy="115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3300"/>
              <a:buNone/>
              <a:defRPr sz="3300"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9pPr>
          </a:lstStyle>
          <a:p/>
        </p:txBody>
      </p:sp>
      <p:pic>
        <p:nvPicPr>
          <p:cNvPr id="257" name="Google Shape;25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4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30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35"/>
          <p:cNvGrpSpPr/>
          <p:nvPr/>
        </p:nvGrpSpPr>
        <p:grpSpPr>
          <a:xfrm>
            <a:off x="132" y="504600"/>
            <a:ext cx="9143875" cy="4638900"/>
            <a:chOff x="132" y="504600"/>
            <a:chExt cx="9143875" cy="4638900"/>
          </a:xfrm>
        </p:grpSpPr>
        <p:pic>
          <p:nvPicPr>
            <p:cNvPr id="261" name="Google Shape;261;p35"/>
            <p:cNvPicPr preferRelativeResize="0"/>
            <p:nvPr/>
          </p:nvPicPr>
          <p:blipFill rotWithShape="1">
            <a:blip r:embed="rId2">
              <a:alphaModFix/>
            </a:blip>
            <a:srcRect b="0" l="0" r="93346" t="0"/>
            <a:stretch/>
          </p:blipFill>
          <p:spPr>
            <a:xfrm>
              <a:off x="8595307" y="504600"/>
              <a:ext cx="548700" cy="4638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35"/>
            <p:cNvPicPr preferRelativeResize="0"/>
            <p:nvPr/>
          </p:nvPicPr>
          <p:blipFill rotWithShape="1">
            <a:blip r:embed="rId2">
              <a:alphaModFix/>
            </a:blip>
            <a:srcRect b="0" l="0" r="93346" t="0"/>
            <a:stretch/>
          </p:blipFill>
          <p:spPr>
            <a:xfrm>
              <a:off x="132" y="504600"/>
              <a:ext cx="548700" cy="4638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3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48532" y="504600"/>
              <a:ext cx="8246932" cy="4638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4" name="Google Shape;264;p35"/>
          <p:cNvSpPr txBox="1"/>
          <p:nvPr>
            <p:ph idx="1" type="subTitle"/>
          </p:nvPr>
        </p:nvSpPr>
        <p:spPr>
          <a:xfrm>
            <a:off x="348600" y="1306100"/>
            <a:ext cx="55719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/>
        </p:txBody>
      </p:sp>
      <p:sp>
        <p:nvSpPr>
          <p:cNvPr id="265" name="Google Shape;265;p35"/>
          <p:cNvSpPr txBox="1"/>
          <p:nvPr>
            <p:ph type="title"/>
          </p:nvPr>
        </p:nvSpPr>
        <p:spPr>
          <a:xfrm>
            <a:off x="348600" y="706750"/>
            <a:ext cx="4183800" cy="537600"/>
          </a:xfrm>
          <a:prstGeom prst="rect">
            <a:avLst/>
          </a:prstGeom>
          <a:solidFill>
            <a:srgbClr val="1246A3"/>
          </a:solidFill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66" name="Google Shape;266;p35"/>
          <p:cNvSpPr/>
          <p:nvPr/>
        </p:nvSpPr>
        <p:spPr>
          <a:xfrm>
            <a:off x="-72075" y="706750"/>
            <a:ext cx="497100" cy="537600"/>
          </a:xfrm>
          <a:prstGeom prst="rect">
            <a:avLst/>
          </a:prstGeom>
          <a:solidFill>
            <a:srgbClr val="1246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5"/>
          <p:cNvSpPr txBox="1"/>
          <p:nvPr>
            <p:ph idx="2" type="body"/>
          </p:nvPr>
        </p:nvSpPr>
        <p:spPr>
          <a:xfrm>
            <a:off x="348600" y="1802025"/>
            <a:ext cx="8247000" cy="30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68" name="Google Shape;268;p35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9" name="Google Shape;26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5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5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6"/>
          <p:cNvSpPr txBox="1"/>
          <p:nvPr>
            <p:ph idx="1" type="subTitle"/>
          </p:nvPr>
        </p:nvSpPr>
        <p:spPr>
          <a:xfrm>
            <a:off x="348600" y="1306100"/>
            <a:ext cx="55719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/>
        </p:txBody>
      </p:sp>
      <p:sp>
        <p:nvSpPr>
          <p:cNvPr id="274" name="Google Shape;274;p36"/>
          <p:cNvSpPr txBox="1"/>
          <p:nvPr>
            <p:ph type="title"/>
          </p:nvPr>
        </p:nvSpPr>
        <p:spPr>
          <a:xfrm>
            <a:off x="348600" y="706750"/>
            <a:ext cx="4183800" cy="537600"/>
          </a:xfrm>
          <a:prstGeom prst="rect">
            <a:avLst/>
          </a:prstGeom>
          <a:solidFill>
            <a:srgbClr val="1246A3"/>
          </a:solidFill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75" name="Google Shape;275;p36"/>
          <p:cNvSpPr/>
          <p:nvPr/>
        </p:nvSpPr>
        <p:spPr>
          <a:xfrm>
            <a:off x="-72075" y="706750"/>
            <a:ext cx="497100" cy="537600"/>
          </a:xfrm>
          <a:prstGeom prst="rect">
            <a:avLst/>
          </a:prstGeom>
          <a:solidFill>
            <a:srgbClr val="1246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6"/>
          <p:cNvSpPr txBox="1"/>
          <p:nvPr>
            <p:ph idx="2" type="body"/>
          </p:nvPr>
        </p:nvSpPr>
        <p:spPr>
          <a:xfrm>
            <a:off x="348600" y="1802025"/>
            <a:ext cx="8247000" cy="30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77" name="Google Shape;277;p36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8" name="Google Shape;27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6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6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7"/>
          <p:cNvSpPr txBox="1"/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pic>
        <p:nvPicPr>
          <p:cNvPr id="283" name="Google Shape;283;p37"/>
          <p:cNvPicPr preferRelativeResize="0"/>
          <p:nvPr/>
        </p:nvPicPr>
        <p:blipFill rotWithShape="1">
          <a:blip r:embed="rId3">
            <a:alphaModFix/>
          </a:blip>
          <a:srcRect b="1634" l="0" r="0" t="1644"/>
          <a:stretch/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7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88" name="Google Shape;288;p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Helvetica Neue Light"/>
              <a:buNone/>
              <a:defRPr sz="21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89" name="Google Shape;289;p38"/>
          <p:cNvSpPr txBox="1"/>
          <p:nvPr>
            <p:ph idx="2" type="body"/>
          </p:nvPr>
        </p:nvSpPr>
        <p:spPr>
          <a:xfrm>
            <a:off x="4939500" y="9918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●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○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■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●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○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■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●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○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 Light"/>
              <a:buChar char="■"/>
              <a:defRPr sz="12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90" name="Google Shape;290;p38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1" name="Google Shape;29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8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8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noFill/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39"/>
          <p:cNvGrpSpPr/>
          <p:nvPr/>
        </p:nvGrpSpPr>
        <p:grpSpPr>
          <a:xfrm>
            <a:off x="125" y="504600"/>
            <a:ext cx="9143876" cy="4634225"/>
            <a:chOff x="125" y="504600"/>
            <a:chExt cx="9143876" cy="4634225"/>
          </a:xfrm>
        </p:grpSpPr>
        <p:pic>
          <p:nvPicPr>
            <p:cNvPr id="296" name="Google Shape;296;p39"/>
            <p:cNvPicPr preferRelativeResize="0"/>
            <p:nvPr/>
          </p:nvPicPr>
          <p:blipFill rotWithShape="1">
            <a:blip r:embed="rId2">
              <a:alphaModFix/>
            </a:blip>
            <a:srcRect b="0" l="78016" r="0" t="0"/>
            <a:stretch/>
          </p:blipFill>
          <p:spPr>
            <a:xfrm>
              <a:off x="7332827" y="504600"/>
              <a:ext cx="1811174" cy="4634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7" name="Google Shape;297;p3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5" y="504600"/>
              <a:ext cx="8238623" cy="46342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8" name="Google Shape;298;p39"/>
          <p:cNvSpPr txBox="1"/>
          <p:nvPr>
            <p:ph type="title"/>
          </p:nvPr>
        </p:nvSpPr>
        <p:spPr>
          <a:xfrm>
            <a:off x="435275" y="2203625"/>
            <a:ext cx="6659700" cy="243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3300"/>
              <a:buNone/>
              <a:defRPr sz="3300"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9pPr>
          </a:lstStyle>
          <a:p/>
        </p:txBody>
      </p:sp>
      <p:sp>
        <p:nvSpPr>
          <p:cNvPr id="299" name="Google Shape;299;p39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0" name="Google Shape;30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9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9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05" name="Google Shape;305;p40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●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○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■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●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○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■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●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○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Char char="■"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306" name="Google Shape;306;p40"/>
          <p:cNvPicPr preferRelativeResize="0"/>
          <p:nvPr/>
        </p:nvPicPr>
        <p:blipFill rotWithShape="1">
          <a:blip r:embed="rId3">
            <a:alphaModFix/>
          </a:blip>
          <a:srcRect b="1634" l="0" r="0" t="1644"/>
          <a:stretch/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0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1"/>
          <p:cNvSpPr txBox="1"/>
          <p:nvPr>
            <p:ph idx="1" type="subTitle"/>
          </p:nvPr>
        </p:nvSpPr>
        <p:spPr>
          <a:xfrm>
            <a:off x="348600" y="1306100"/>
            <a:ext cx="55719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/>
        </p:txBody>
      </p:sp>
      <p:sp>
        <p:nvSpPr>
          <p:cNvPr id="310" name="Google Shape;310;p41"/>
          <p:cNvSpPr txBox="1"/>
          <p:nvPr>
            <p:ph type="title"/>
          </p:nvPr>
        </p:nvSpPr>
        <p:spPr>
          <a:xfrm>
            <a:off x="348600" y="706750"/>
            <a:ext cx="4183800" cy="537600"/>
          </a:xfrm>
          <a:prstGeom prst="rect">
            <a:avLst/>
          </a:prstGeom>
          <a:solidFill>
            <a:srgbClr val="01D9B7"/>
          </a:solidFill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1" name="Google Shape;311;p41"/>
          <p:cNvSpPr/>
          <p:nvPr/>
        </p:nvSpPr>
        <p:spPr>
          <a:xfrm>
            <a:off x="-72075" y="706750"/>
            <a:ext cx="497100" cy="537600"/>
          </a:xfrm>
          <a:prstGeom prst="rect">
            <a:avLst/>
          </a:prstGeom>
          <a:solidFill>
            <a:srgbClr val="01D9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41"/>
          <p:cNvSpPr txBox="1"/>
          <p:nvPr>
            <p:ph idx="2" type="body"/>
          </p:nvPr>
        </p:nvSpPr>
        <p:spPr>
          <a:xfrm>
            <a:off x="348600" y="1802025"/>
            <a:ext cx="8247000" cy="303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13" name="Google Shape;313;p41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4" name="Google Shape;31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41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41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with Image">
  <p:cSld name="TITLE_AND_BODY_1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4820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○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■"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5" name="Google Shape;25;p5"/>
          <p:cNvSpPr/>
          <p:nvPr>
            <p:ph idx="2" type="pic"/>
          </p:nvPr>
        </p:nvSpPr>
        <p:spPr>
          <a:xfrm>
            <a:off x="5395775" y="586950"/>
            <a:ext cx="3658500" cy="4469100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679200"/>
            <a:ext cx="4919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" name="Google Shape;2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Background A">
  <p:cSld name="BLANK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2"/>
          <p:cNvSpPr txBox="1"/>
          <p:nvPr>
            <p:ph type="title"/>
          </p:nvPr>
        </p:nvSpPr>
        <p:spPr>
          <a:xfrm>
            <a:off x="1440450" y="2168350"/>
            <a:ext cx="6263100" cy="42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319" name="Google Shape;319;p42"/>
          <p:cNvPicPr preferRelativeResize="0"/>
          <p:nvPr/>
        </p:nvPicPr>
        <p:blipFill rotWithShape="1">
          <a:blip r:embed="rId3">
            <a:alphaModFix/>
          </a:blip>
          <a:srcRect b="1634" l="0" r="0" t="1644"/>
          <a:stretch/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42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1" name="Google Shape;321;p42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Background B">
  <p:cSld name="BLANK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43"/>
          <p:cNvPicPr preferRelativeResize="0"/>
          <p:nvPr/>
        </p:nvPicPr>
        <p:blipFill rotWithShape="1">
          <a:blip r:embed="rId3">
            <a:alphaModFix/>
          </a:blip>
          <a:srcRect b="1634" l="0" r="0" t="1644"/>
          <a:stretch/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43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5" name="Google Shape;325;p43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Background B 1">
  <p:cSld name="BLANK_1_1_1_1_1">
    <p:bg>
      <p:bgPr>
        <a:solidFill>
          <a:schemeClr val="lt1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4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8" name="Google Shape;328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44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44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ap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33" name="Google Shape;333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36" name="Google Shape;336;p4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37" name="Google Shape;337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2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40" name="Google Shape;340;p4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1" name="Google Shape;341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_3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44" name="Google Shape;344;p4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5" name="Google Shape;345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4">
  <p:cSld name="TITLE_4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48" name="Google Shape;348;p4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9" name="Google Shape;349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5">
  <p:cSld name="TITLE_5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52" name="Google Shape;352;p5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53" name="Google Shape;353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60" name="Google Shape;360;p5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1" name="Google Shape;361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idx="1" type="body"/>
          </p:nvPr>
        </p:nvSpPr>
        <p:spPr>
          <a:xfrm>
            <a:off x="475200" y="1426500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4668900" y="1426500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3" name="Google Shape;33;p6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6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64" name="Google Shape;364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7" name="Google Shape;367;p5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8" name="Google Shape;368;p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1" name="Google Shape;371;p5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2" name="Google Shape;372;p5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3" name="Google Shape;373;p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6" name="Google Shape;376;p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9" name="Google Shape;379;p5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0" name="Google Shape;380;p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3" name="Google Shape;383;p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5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7" name="Google Shape;387;p5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88" name="Google Shape;388;p5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89" name="Google Shape;389;p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392" name="Google Shape;392;p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5" name="Google Shape;395;p6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96" name="Google Shape;396;p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Boxes Style 1">
  <p:cSld name="TITLE_AND_TWO_COLUMNS_2"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" name="Google Shape;39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2" name="Google Shape;42;p7"/>
          <p:cNvGrpSpPr/>
          <p:nvPr/>
        </p:nvGrpSpPr>
        <p:grpSpPr>
          <a:xfrm>
            <a:off x="427266" y="1370179"/>
            <a:ext cx="4045447" cy="3467135"/>
            <a:chOff x="1574719" y="3230914"/>
            <a:chExt cx="9826200" cy="6732300"/>
          </a:xfrm>
        </p:grpSpPr>
        <p:sp>
          <p:nvSpPr>
            <p:cNvPr id="43" name="Google Shape;43;p7"/>
            <p:cNvSpPr/>
            <p:nvPr/>
          </p:nvSpPr>
          <p:spPr>
            <a:xfrm>
              <a:off x="1574719" y="3230914"/>
              <a:ext cx="9826200" cy="6732300"/>
            </a:xfrm>
            <a:prstGeom prst="rect">
              <a:avLst/>
            </a:prstGeom>
            <a:gradFill>
              <a:gsLst>
                <a:gs pos="0">
                  <a:srgbClr val="01D9B7"/>
                </a:gs>
                <a:gs pos="100000">
                  <a:srgbClr val="1747A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4" name="Google Shape;44;p7"/>
            <p:cNvSpPr/>
            <p:nvPr/>
          </p:nvSpPr>
          <p:spPr>
            <a:xfrm>
              <a:off x="1662599" y="3308316"/>
              <a:ext cx="9650400" cy="657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664539" y="1553275"/>
            <a:ext cx="3570900" cy="30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grpSp>
        <p:nvGrpSpPr>
          <p:cNvPr id="46" name="Google Shape;46;p7"/>
          <p:cNvGrpSpPr/>
          <p:nvPr/>
        </p:nvGrpSpPr>
        <p:grpSpPr>
          <a:xfrm rot="10800000">
            <a:off x="4533841" y="1370179"/>
            <a:ext cx="4045447" cy="3467135"/>
            <a:chOff x="1574719" y="3230914"/>
            <a:chExt cx="9826200" cy="6732300"/>
          </a:xfrm>
        </p:grpSpPr>
        <p:sp>
          <p:nvSpPr>
            <p:cNvPr id="47" name="Google Shape;47;p7"/>
            <p:cNvSpPr/>
            <p:nvPr/>
          </p:nvSpPr>
          <p:spPr>
            <a:xfrm>
              <a:off x="1574719" y="3230914"/>
              <a:ext cx="9826200" cy="6732300"/>
            </a:xfrm>
            <a:prstGeom prst="rect">
              <a:avLst/>
            </a:prstGeom>
            <a:gradFill>
              <a:gsLst>
                <a:gs pos="0">
                  <a:srgbClr val="01D9B7"/>
                </a:gs>
                <a:gs pos="100000">
                  <a:srgbClr val="1747A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8" name="Google Shape;48;p7"/>
            <p:cNvSpPr/>
            <p:nvPr/>
          </p:nvSpPr>
          <p:spPr>
            <a:xfrm>
              <a:off x="1662599" y="3308316"/>
              <a:ext cx="9650400" cy="657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9" name="Google Shape;49;p7"/>
          <p:cNvSpPr txBox="1"/>
          <p:nvPr>
            <p:ph idx="2" type="body"/>
          </p:nvPr>
        </p:nvSpPr>
        <p:spPr>
          <a:xfrm>
            <a:off x="4771114" y="1553275"/>
            <a:ext cx="3570900" cy="30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ap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1" name="Google Shape;401;p6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Boxes">
  <p:cSld name="TITLE_AND_TWO_COLUMNS_2_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" name="Google Shape;5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8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5" name="Google Shape;55;p8"/>
          <p:cNvGrpSpPr/>
          <p:nvPr/>
        </p:nvGrpSpPr>
        <p:grpSpPr>
          <a:xfrm>
            <a:off x="427284" y="1370182"/>
            <a:ext cx="2760180" cy="3467135"/>
            <a:chOff x="1574719" y="3230914"/>
            <a:chExt cx="9826200" cy="6732300"/>
          </a:xfrm>
        </p:grpSpPr>
        <p:sp>
          <p:nvSpPr>
            <p:cNvPr id="56" name="Google Shape;56;p8"/>
            <p:cNvSpPr/>
            <p:nvPr/>
          </p:nvSpPr>
          <p:spPr>
            <a:xfrm>
              <a:off x="1574719" y="3230914"/>
              <a:ext cx="9826200" cy="6732300"/>
            </a:xfrm>
            <a:prstGeom prst="rect">
              <a:avLst/>
            </a:prstGeom>
            <a:gradFill>
              <a:gsLst>
                <a:gs pos="0">
                  <a:srgbClr val="01D9B7"/>
                </a:gs>
                <a:gs pos="100000">
                  <a:srgbClr val="1747A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1662599" y="3308316"/>
              <a:ext cx="9650400" cy="657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58" name="Google Shape;58;p8"/>
          <p:cNvGrpSpPr/>
          <p:nvPr/>
        </p:nvGrpSpPr>
        <p:grpSpPr>
          <a:xfrm rot="10800000">
            <a:off x="3229011" y="1370183"/>
            <a:ext cx="2760180" cy="3467134"/>
            <a:chOff x="1574719" y="3230914"/>
            <a:chExt cx="9826200" cy="6732300"/>
          </a:xfrm>
        </p:grpSpPr>
        <p:sp>
          <p:nvSpPr>
            <p:cNvPr id="59" name="Google Shape;59;p8"/>
            <p:cNvSpPr/>
            <p:nvPr/>
          </p:nvSpPr>
          <p:spPr>
            <a:xfrm>
              <a:off x="1574719" y="3230914"/>
              <a:ext cx="9826200" cy="6732300"/>
            </a:xfrm>
            <a:prstGeom prst="rect">
              <a:avLst/>
            </a:prstGeom>
            <a:gradFill>
              <a:gsLst>
                <a:gs pos="0">
                  <a:srgbClr val="01D9B7"/>
                </a:gs>
                <a:gs pos="100000">
                  <a:srgbClr val="1747A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0" name="Google Shape;60;p8"/>
            <p:cNvSpPr/>
            <p:nvPr/>
          </p:nvSpPr>
          <p:spPr>
            <a:xfrm>
              <a:off x="1662599" y="3308316"/>
              <a:ext cx="9650400" cy="657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61" name="Google Shape;61;p8"/>
          <p:cNvSpPr txBox="1"/>
          <p:nvPr>
            <p:ph idx="1" type="body"/>
          </p:nvPr>
        </p:nvSpPr>
        <p:spPr>
          <a:xfrm>
            <a:off x="3311600" y="1501150"/>
            <a:ext cx="2595000" cy="30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62" name="Google Shape;62;p8"/>
          <p:cNvSpPr txBox="1"/>
          <p:nvPr>
            <p:ph idx="2" type="body"/>
          </p:nvPr>
        </p:nvSpPr>
        <p:spPr>
          <a:xfrm>
            <a:off x="509875" y="1558750"/>
            <a:ext cx="2595000" cy="30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grpSp>
        <p:nvGrpSpPr>
          <p:cNvPr id="63" name="Google Shape;63;p8"/>
          <p:cNvGrpSpPr/>
          <p:nvPr/>
        </p:nvGrpSpPr>
        <p:grpSpPr>
          <a:xfrm rot="10800000">
            <a:off x="6072111" y="1370183"/>
            <a:ext cx="2760180" cy="3467134"/>
            <a:chOff x="1574719" y="3230914"/>
            <a:chExt cx="9826200" cy="6732300"/>
          </a:xfrm>
        </p:grpSpPr>
        <p:sp>
          <p:nvSpPr>
            <p:cNvPr id="64" name="Google Shape;64;p8"/>
            <p:cNvSpPr/>
            <p:nvPr/>
          </p:nvSpPr>
          <p:spPr>
            <a:xfrm>
              <a:off x="1574719" y="3230914"/>
              <a:ext cx="9826200" cy="6732300"/>
            </a:xfrm>
            <a:prstGeom prst="rect">
              <a:avLst/>
            </a:prstGeom>
            <a:gradFill>
              <a:gsLst>
                <a:gs pos="0">
                  <a:srgbClr val="01D9B7"/>
                </a:gs>
                <a:gs pos="100000">
                  <a:srgbClr val="1747A2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5" name="Google Shape;65;p8"/>
            <p:cNvSpPr/>
            <p:nvPr/>
          </p:nvSpPr>
          <p:spPr>
            <a:xfrm>
              <a:off x="1662599" y="3308316"/>
              <a:ext cx="9650400" cy="657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Helvetica Neue"/>
                <a:buNone/>
              </a:pPr>
              <a:r>
                <a:t/>
              </a:r>
              <a:endParaRPr b="0" i="0" sz="3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66" name="Google Shape;66;p8"/>
          <p:cNvSpPr txBox="1"/>
          <p:nvPr>
            <p:ph idx="3" type="body"/>
          </p:nvPr>
        </p:nvSpPr>
        <p:spPr>
          <a:xfrm>
            <a:off x="6154700" y="1501150"/>
            <a:ext cx="2595000" cy="30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 Boxes Style 2">
  <p:cSld name="TITLE_AND_TWO_COLUMNS_2_1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9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" name="Google Shape;71;p9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9"/>
          <p:cNvSpPr/>
          <p:nvPr/>
        </p:nvSpPr>
        <p:spPr>
          <a:xfrm>
            <a:off x="4588813" y="1370200"/>
            <a:ext cx="4045500" cy="34671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9"/>
          <p:cNvSpPr txBox="1"/>
          <p:nvPr>
            <p:ph idx="1" type="body"/>
          </p:nvPr>
        </p:nvSpPr>
        <p:spPr>
          <a:xfrm>
            <a:off x="4826077" y="1558750"/>
            <a:ext cx="3570900" cy="30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4" name="Google Shape;74;p9"/>
          <p:cNvSpPr/>
          <p:nvPr/>
        </p:nvSpPr>
        <p:spPr>
          <a:xfrm>
            <a:off x="457538" y="1370200"/>
            <a:ext cx="4045500" cy="34671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9"/>
          <p:cNvSpPr txBox="1"/>
          <p:nvPr>
            <p:ph idx="2" type="body"/>
          </p:nvPr>
        </p:nvSpPr>
        <p:spPr>
          <a:xfrm>
            <a:off x="694802" y="1558750"/>
            <a:ext cx="3570900" cy="30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Char char="●"/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●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○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Font typeface="Helvetica Neue Light"/>
              <a:buChar char="■"/>
              <a:defRPr sz="12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2_1_1">
    <p:bg>
      <p:bgPr>
        <a:solidFill>
          <a:schemeClr val="lt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/>
          <p:nvPr/>
        </p:nvSpPr>
        <p:spPr>
          <a:xfrm>
            <a:off x="125" y="0"/>
            <a:ext cx="9144000" cy="5046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0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" name="Google Shape;80;p10"/>
          <p:cNvSpPr txBox="1"/>
          <p:nvPr>
            <p:ph type="title"/>
          </p:nvPr>
        </p:nvSpPr>
        <p:spPr>
          <a:xfrm>
            <a:off x="311700" y="679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246A3"/>
              </a:buClr>
              <a:buSzPts val="2800"/>
              <a:buNone/>
              <a:defRPr>
                <a:solidFill>
                  <a:srgbClr val="1246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0"/>
          <p:cNvSpPr/>
          <p:nvPr/>
        </p:nvSpPr>
        <p:spPr>
          <a:xfrm>
            <a:off x="356563" y="1370200"/>
            <a:ext cx="2695800" cy="34671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0"/>
          <p:cNvSpPr/>
          <p:nvPr/>
        </p:nvSpPr>
        <p:spPr>
          <a:xfrm>
            <a:off x="3224227" y="1370200"/>
            <a:ext cx="2695800" cy="34671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0"/>
          <p:cNvSpPr/>
          <p:nvPr/>
        </p:nvSpPr>
        <p:spPr>
          <a:xfrm>
            <a:off x="6091891" y="1370200"/>
            <a:ext cx="2695800" cy="3467100"/>
          </a:xfrm>
          <a:prstGeom prst="rect">
            <a:avLst/>
          </a:prstGeom>
          <a:solidFill>
            <a:srgbClr val="F2F8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0"/>
          <p:cNvSpPr txBox="1"/>
          <p:nvPr>
            <p:ph idx="1" type="body"/>
          </p:nvPr>
        </p:nvSpPr>
        <p:spPr>
          <a:xfrm>
            <a:off x="555700" y="1533450"/>
            <a:ext cx="22938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10"/>
          <p:cNvSpPr txBox="1"/>
          <p:nvPr>
            <p:ph idx="2" type="body"/>
          </p:nvPr>
        </p:nvSpPr>
        <p:spPr>
          <a:xfrm>
            <a:off x="3425225" y="1533450"/>
            <a:ext cx="22938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6" name="Google Shape;86;p10"/>
          <p:cNvSpPr txBox="1"/>
          <p:nvPr>
            <p:ph idx="3" type="body"/>
          </p:nvPr>
        </p:nvSpPr>
        <p:spPr>
          <a:xfrm>
            <a:off x="6294750" y="1533450"/>
            <a:ext cx="22938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3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46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3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0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6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  <a:defRPr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■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●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■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●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■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6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67" name="Google Shape;167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  <a:defRPr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■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●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■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●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○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"/>
              <a:buChar char="■"/>
              <a:defRPr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8" name="Google Shape;168;p23"/>
          <p:cNvSpPr txBox="1"/>
          <p:nvPr>
            <p:ph idx="12" type="sldNum"/>
          </p:nvPr>
        </p:nvSpPr>
        <p:spPr>
          <a:xfrm>
            <a:off x="8505309" y="555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6" name="Google Shape;356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57" name="Google Shape;357;p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8.png"/><Relationship Id="rId4" Type="http://schemas.openxmlformats.org/officeDocument/2006/relationships/hyperlink" Target="https://klir.com/?&amp;utm_source=presentation-pdf&amp;utm_medium=sales&amp;utm_campaign=q3-austin-partnership&amp;utm_content=presentation" TargetMode="External"/><Relationship Id="rId5" Type="http://schemas.openxmlformats.org/officeDocument/2006/relationships/image" Target="../media/image42.png"/><Relationship Id="rId6" Type="http://schemas.openxmlformats.org/officeDocument/2006/relationships/image" Target="../media/image3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7.png"/><Relationship Id="rId4" Type="http://schemas.openxmlformats.org/officeDocument/2006/relationships/image" Target="../media/image3.png"/><Relationship Id="rId5" Type="http://schemas.openxmlformats.org/officeDocument/2006/relationships/image" Target="../media/image63.png"/><Relationship Id="rId6" Type="http://schemas.openxmlformats.org/officeDocument/2006/relationships/image" Target="../media/image69.gif"/><Relationship Id="rId7" Type="http://schemas.openxmlformats.org/officeDocument/2006/relationships/image" Target="../media/image3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84.png"/><Relationship Id="rId5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35.png"/><Relationship Id="rId5" Type="http://schemas.openxmlformats.org/officeDocument/2006/relationships/image" Target="../media/image85.png"/><Relationship Id="rId6" Type="http://schemas.openxmlformats.org/officeDocument/2006/relationships/image" Target="../media/image6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70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8.jpg"/><Relationship Id="rId4" Type="http://schemas.openxmlformats.org/officeDocument/2006/relationships/image" Target="../media/image82.png"/><Relationship Id="rId5" Type="http://schemas.openxmlformats.org/officeDocument/2006/relationships/image" Target="../media/image3.png"/><Relationship Id="rId6" Type="http://schemas.openxmlformats.org/officeDocument/2006/relationships/image" Target="../media/image35.png"/><Relationship Id="rId7" Type="http://schemas.openxmlformats.org/officeDocument/2006/relationships/image" Target="../media/image7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37.jpg"/><Relationship Id="rId5" Type="http://schemas.openxmlformats.org/officeDocument/2006/relationships/image" Target="../media/image6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comments" Target="../comments/comment1.xml"/><Relationship Id="rId4" Type="http://schemas.openxmlformats.org/officeDocument/2006/relationships/image" Target="../media/image74.jpg"/><Relationship Id="rId5" Type="http://schemas.openxmlformats.org/officeDocument/2006/relationships/image" Target="../media/image3.png"/><Relationship Id="rId6" Type="http://schemas.openxmlformats.org/officeDocument/2006/relationships/image" Target="../media/image36.png"/><Relationship Id="rId7" Type="http://schemas.openxmlformats.org/officeDocument/2006/relationships/image" Target="../media/image3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6.png"/><Relationship Id="rId9" Type="http://schemas.openxmlformats.org/officeDocument/2006/relationships/image" Target="../media/image53.png"/><Relationship Id="rId5" Type="http://schemas.openxmlformats.org/officeDocument/2006/relationships/image" Target="../media/image41.png"/><Relationship Id="rId6" Type="http://schemas.openxmlformats.org/officeDocument/2006/relationships/image" Target="../media/image50.png"/><Relationship Id="rId7" Type="http://schemas.openxmlformats.org/officeDocument/2006/relationships/image" Target="../media/image52.png"/><Relationship Id="rId8" Type="http://schemas.openxmlformats.org/officeDocument/2006/relationships/image" Target="../media/image48.png"/><Relationship Id="rId10" Type="http://schemas.openxmlformats.org/officeDocument/2006/relationships/image" Target="../media/image3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5.jpg"/><Relationship Id="rId4" Type="http://schemas.openxmlformats.org/officeDocument/2006/relationships/image" Target="../media/image82.png"/><Relationship Id="rId5" Type="http://schemas.openxmlformats.org/officeDocument/2006/relationships/image" Target="../media/image4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5.png"/><Relationship Id="rId4" Type="http://schemas.openxmlformats.org/officeDocument/2006/relationships/image" Target="../media/image54.png"/><Relationship Id="rId5" Type="http://schemas.openxmlformats.org/officeDocument/2006/relationships/image" Target="../media/image49.png"/><Relationship Id="rId6" Type="http://schemas.openxmlformats.org/officeDocument/2006/relationships/image" Target="../media/image58.png"/><Relationship Id="rId7" Type="http://schemas.openxmlformats.org/officeDocument/2006/relationships/image" Target="../media/image3.png"/><Relationship Id="rId8" Type="http://schemas.openxmlformats.org/officeDocument/2006/relationships/image" Target="../media/image3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6.png"/><Relationship Id="rId4" Type="http://schemas.openxmlformats.org/officeDocument/2006/relationships/image" Target="../media/image73.png"/><Relationship Id="rId5" Type="http://schemas.openxmlformats.org/officeDocument/2006/relationships/image" Target="../media/image59.png"/><Relationship Id="rId6" Type="http://schemas.openxmlformats.org/officeDocument/2006/relationships/image" Target="../media/image3.png"/><Relationship Id="rId7" Type="http://schemas.openxmlformats.org/officeDocument/2006/relationships/image" Target="../media/image3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67.png"/><Relationship Id="rId5" Type="http://schemas.openxmlformats.org/officeDocument/2006/relationships/image" Target="../media/image72.png"/><Relationship Id="rId6" Type="http://schemas.openxmlformats.org/officeDocument/2006/relationships/image" Target="../media/image64.png"/><Relationship Id="rId7" Type="http://schemas.openxmlformats.org/officeDocument/2006/relationships/image" Target="../media/image76.png"/><Relationship Id="rId8" Type="http://schemas.openxmlformats.org/officeDocument/2006/relationships/image" Target="../media/image3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65"/>
          <p:cNvSpPr txBox="1"/>
          <p:nvPr/>
        </p:nvSpPr>
        <p:spPr>
          <a:xfrm>
            <a:off x="0" y="1795100"/>
            <a:ext cx="9144000" cy="17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1246A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Managing Biosolids in a Circular Economy Future</a:t>
            </a:r>
            <a:endParaRPr b="1" sz="4000">
              <a:solidFill>
                <a:srgbClr val="1246A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1246A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Connecting People, Data and Processes  </a:t>
            </a:r>
            <a:endParaRPr sz="2000">
              <a:solidFill>
                <a:srgbClr val="1246A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9" name="Google Shape;409;p65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7400" y="512212"/>
            <a:ext cx="974275" cy="49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09600" y="557878"/>
            <a:ext cx="2136976" cy="40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23063"/>
        </a:solidFill>
      </p:bgPr>
    </p:bg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74"/>
          <p:cNvSpPr txBox="1"/>
          <p:nvPr/>
        </p:nvSpPr>
        <p:spPr>
          <a:xfrm>
            <a:off x="5934375" y="1481838"/>
            <a:ext cx="3063300" cy="24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Klir SaaS Platform</a:t>
            </a:r>
            <a:r>
              <a:rPr lang="en" sz="29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: Complete Visibility into Treatment Process</a:t>
            </a:r>
            <a:endParaRPr sz="29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57" name="Google Shape;557;p74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8" name="Google Shape;558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9611" y="684875"/>
            <a:ext cx="2724775" cy="24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74"/>
          <p:cNvPicPr preferRelativeResize="0"/>
          <p:nvPr/>
        </p:nvPicPr>
        <p:blipFill rotWithShape="1">
          <a:blip r:embed="rId5">
            <a:alphaModFix/>
          </a:blip>
          <a:srcRect b="0" l="6829" r="0" t="0"/>
          <a:stretch/>
        </p:blipFill>
        <p:spPr>
          <a:xfrm>
            <a:off x="0" y="808325"/>
            <a:ext cx="4262998" cy="3763523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74"/>
          <p:cNvSpPr/>
          <p:nvPr/>
        </p:nvSpPr>
        <p:spPr>
          <a:xfrm>
            <a:off x="0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74"/>
          <p:cNvSpPr txBox="1"/>
          <p:nvPr>
            <p:ph idx="4294967295" type="sldNum"/>
          </p:nvPr>
        </p:nvSpPr>
        <p:spPr>
          <a:xfrm>
            <a:off x="8428309" y="46990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63" name="Google Shape;563;p7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75750" y="2377775"/>
            <a:ext cx="3359025" cy="183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7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72952" y="132730"/>
            <a:ext cx="1203300" cy="229831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74"/>
          <p:cNvSpPr txBox="1"/>
          <p:nvPr/>
        </p:nvSpPr>
        <p:spPr>
          <a:xfrm>
            <a:off x="2477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Google Shape;570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75"/>
          <p:cNvSpPr txBox="1"/>
          <p:nvPr/>
        </p:nvSpPr>
        <p:spPr>
          <a:xfrm>
            <a:off x="311700" y="1152863"/>
            <a:ext cx="17223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20">
                <a:solidFill>
                  <a:srgbClr val="1230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Solution</a:t>
            </a:r>
            <a:endParaRPr b="1" sz="1920">
              <a:solidFill>
                <a:srgbClr val="1230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2" name="Google Shape;572;p75"/>
          <p:cNvSpPr txBox="1"/>
          <p:nvPr/>
        </p:nvSpPr>
        <p:spPr>
          <a:xfrm>
            <a:off x="311700" y="1772434"/>
            <a:ext cx="4612500" cy="22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📈 View product quality trends over time</a:t>
            </a:r>
            <a:b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💰 Disposal costs, volume &amp; destination of biosolids transport</a:t>
            </a:r>
            <a:b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📉</a:t>
            </a:r>
            <a:r>
              <a:rPr lang="en" sz="13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Track annual budgets vs. costs &amp; tonnage removal</a:t>
            </a:r>
            <a:b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✅  Pass / fail rates of sampling results </a:t>
            </a:r>
            <a:b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3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⚠️  Alerts when contaminant limit is approached or exceeded </a:t>
            </a:r>
            <a:endParaRPr sz="130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73" name="Google Shape;573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4200" y="291450"/>
            <a:ext cx="4232202" cy="4560599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75"/>
          <p:cNvSpPr/>
          <p:nvPr/>
        </p:nvSpPr>
        <p:spPr>
          <a:xfrm>
            <a:off x="0" y="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5" name="Google Shape;575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2952" y="132730"/>
            <a:ext cx="1203300" cy="229831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75"/>
          <p:cNvSpPr/>
          <p:nvPr/>
        </p:nvSpPr>
        <p:spPr>
          <a:xfrm>
            <a:off x="-11100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75"/>
          <p:cNvSpPr txBox="1"/>
          <p:nvPr/>
        </p:nvSpPr>
        <p:spPr>
          <a:xfrm>
            <a:off x="84172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79" name="Google Shape;579;p75"/>
          <p:cNvSpPr txBox="1"/>
          <p:nvPr/>
        </p:nvSpPr>
        <p:spPr>
          <a:xfrm>
            <a:off x="2366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6"/>
          <p:cNvSpPr txBox="1"/>
          <p:nvPr>
            <p:ph type="title"/>
          </p:nvPr>
        </p:nvSpPr>
        <p:spPr>
          <a:xfrm>
            <a:off x="1226700" y="598025"/>
            <a:ext cx="6079800" cy="99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040">
                <a:solidFill>
                  <a:srgbClr val="113163"/>
                </a:solidFill>
              </a:rPr>
              <a:t>Enhanced Decision Making &amp; Performance</a:t>
            </a:r>
            <a:endParaRPr b="1" sz="3040">
              <a:solidFill>
                <a:srgbClr val="113163"/>
              </a:solidFill>
            </a:endParaRPr>
          </a:p>
        </p:txBody>
      </p:sp>
      <p:sp>
        <p:nvSpPr>
          <p:cNvPr id="585" name="Google Shape;585;p76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6" name="Google Shape;586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76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76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89" name="Google Shape;589;p76"/>
          <p:cNvSpPr txBox="1"/>
          <p:nvPr/>
        </p:nvSpPr>
        <p:spPr>
          <a:xfrm>
            <a:off x="2477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grpSp>
        <p:nvGrpSpPr>
          <p:cNvPr id="590" name="Google Shape;590;p76"/>
          <p:cNvGrpSpPr/>
          <p:nvPr/>
        </p:nvGrpSpPr>
        <p:grpSpPr>
          <a:xfrm>
            <a:off x="159471" y="1814355"/>
            <a:ext cx="8825206" cy="1417138"/>
            <a:chOff x="5544" y="2444267"/>
            <a:chExt cx="9591573" cy="1540200"/>
          </a:xfrm>
        </p:grpSpPr>
        <p:sp>
          <p:nvSpPr>
            <p:cNvPr id="591" name="Google Shape;591;p76"/>
            <p:cNvSpPr/>
            <p:nvPr/>
          </p:nvSpPr>
          <p:spPr>
            <a:xfrm>
              <a:off x="5544" y="2444267"/>
              <a:ext cx="1540200" cy="1540200"/>
            </a:xfrm>
            <a:prstGeom prst="ellipse">
              <a:avLst/>
            </a:prstGeom>
            <a:solidFill>
              <a:srgbClr val="1246A3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76"/>
            <p:cNvSpPr txBox="1"/>
            <p:nvPr/>
          </p:nvSpPr>
          <p:spPr>
            <a:xfrm>
              <a:off x="231113" y="2669836"/>
              <a:ext cx="1089000" cy="1089000"/>
            </a:xfrm>
            <a:prstGeom prst="rect">
              <a:avLst/>
            </a:prstGeom>
            <a:solidFill>
              <a:srgbClr val="1246A3"/>
            </a:solidFill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n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New </a:t>
              </a:r>
              <a:r>
                <a:rPr lang="en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r>
                <a:rPr lang="en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ore  capability; supply chain, production, </a:t>
              </a:r>
              <a:r>
                <a:rPr lang="en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</a:t>
              </a:r>
              <a:r>
                <a:rPr lang="en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ogistics</a:t>
              </a:r>
              <a:endParaRPr sz="12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93" name="Google Shape;593;p76"/>
            <p:cNvSpPr/>
            <p:nvPr/>
          </p:nvSpPr>
          <p:spPr>
            <a:xfrm>
              <a:off x="1670899" y="2767727"/>
              <a:ext cx="893400" cy="893400"/>
            </a:xfrm>
            <a:prstGeom prst="mathPlus">
              <a:avLst>
                <a:gd fmla="val 23520" name="adj1"/>
              </a:avLst>
            </a:prstGeom>
            <a:solidFill>
              <a:srgbClr val="1246A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76"/>
            <p:cNvSpPr txBox="1"/>
            <p:nvPr/>
          </p:nvSpPr>
          <p:spPr>
            <a:xfrm>
              <a:off x="1789314" y="3109349"/>
              <a:ext cx="656400" cy="210000"/>
            </a:xfrm>
            <a:prstGeom prst="rect">
              <a:avLst/>
            </a:prstGeom>
            <a:solidFill>
              <a:srgbClr val="1246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alibri"/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76"/>
            <p:cNvSpPr/>
            <p:nvPr/>
          </p:nvSpPr>
          <p:spPr>
            <a:xfrm>
              <a:off x="2689335" y="2444267"/>
              <a:ext cx="1540200" cy="1540200"/>
            </a:xfrm>
            <a:prstGeom prst="ellipse">
              <a:avLst/>
            </a:prstGeom>
            <a:solidFill>
              <a:srgbClr val="1246A3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76"/>
            <p:cNvSpPr txBox="1"/>
            <p:nvPr/>
          </p:nvSpPr>
          <p:spPr>
            <a:xfrm>
              <a:off x="2914904" y="2669836"/>
              <a:ext cx="1089000" cy="1089000"/>
            </a:xfrm>
            <a:prstGeom prst="rect">
              <a:avLst/>
            </a:prstGeom>
            <a:solidFill>
              <a:srgbClr val="1246A3"/>
            </a:solidFill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n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Diversified distribution </a:t>
              </a:r>
              <a:r>
                <a:rPr lang="en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&amp; </a:t>
              </a:r>
              <a:r>
                <a:rPr lang="en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quality control </a:t>
              </a:r>
              <a:endParaRPr sz="12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97" name="Google Shape;597;p76"/>
            <p:cNvSpPr/>
            <p:nvPr/>
          </p:nvSpPr>
          <p:spPr>
            <a:xfrm>
              <a:off x="4354690" y="2767727"/>
              <a:ext cx="893400" cy="893400"/>
            </a:xfrm>
            <a:prstGeom prst="mathPlus">
              <a:avLst>
                <a:gd fmla="val 23520" name="adj1"/>
              </a:avLst>
            </a:prstGeom>
            <a:solidFill>
              <a:srgbClr val="1246A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76"/>
            <p:cNvSpPr txBox="1"/>
            <p:nvPr/>
          </p:nvSpPr>
          <p:spPr>
            <a:xfrm>
              <a:off x="4473105" y="3109349"/>
              <a:ext cx="656400" cy="210000"/>
            </a:xfrm>
            <a:prstGeom prst="rect">
              <a:avLst/>
            </a:prstGeom>
            <a:solidFill>
              <a:srgbClr val="1246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alibri"/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76"/>
            <p:cNvSpPr/>
            <p:nvPr/>
          </p:nvSpPr>
          <p:spPr>
            <a:xfrm>
              <a:off x="5373126" y="2444267"/>
              <a:ext cx="1540200" cy="1540200"/>
            </a:xfrm>
            <a:prstGeom prst="ellipse">
              <a:avLst/>
            </a:prstGeom>
            <a:solidFill>
              <a:srgbClr val="1246A3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76"/>
            <p:cNvSpPr txBox="1"/>
            <p:nvPr/>
          </p:nvSpPr>
          <p:spPr>
            <a:xfrm>
              <a:off x="5598695" y="2669836"/>
              <a:ext cx="1089000" cy="1089000"/>
            </a:xfrm>
            <a:prstGeom prst="rect">
              <a:avLst/>
            </a:prstGeom>
            <a:solidFill>
              <a:srgbClr val="1246A3"/>
            </a:solidFill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n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System view; Data to  Information to insights</a:t>
              </a:r>
              <a:endParaRPr sz="12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01" name="Google Shape;601;p76"/>
            <p:cNvSpPr/>
            <p:nvPr/>
          </p:nvSpPr>
          <p:spPr>
            <a:xfrm>
              <a:off x="7038481" y="2767727"/>
              <a:ext cx="893400" cy="893400"/>
            </a:xfrm>
            <a:prstGeom prst="mathEqual">
              <a:avLst>
                <a:gd fmla="val 23520" name="adj1"/>
                <a:gd fmla="val 11760" name="adj2"/>
              </a:avLst>
            </a:prstGeom>
            <a:solidFill>
              <a:srgbClr val="1246A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76"/>
            <p:cNvSpPr txBox="1"/>
            <p:nvPr/>
          </p:nvSpPr>
          <p:spPr>
            <a:xfrm>
              <a:off x="7156896" y="2951760"/>
              <a:ext cx="656400" cy="525300"/>
            </a:xfrm>
            <a:prstGeom prst="rect">
              <a:avLst/>
            </a:prstGeom>
            <a:solidFill>
              <a:srgbClr val="1246A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alibri"/>
                <a:buNone/>
              </a:pPr>
              <a:r>
                <a:t/>
              </a:r>
              <a:endParaRPr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76"/>
            <p:cNvSpPr/>
            <p:nvPr/>
          </p:nvSpPr>
          <p:spPr>
            <a:xfrm>
              <a:off x="8056917" y="2444267"/>
              <a:ext cx="1540200" cy="1540200"/>
            </a:xfrm>
            <a:prstGeom prst="ellipse">
              <a:avLst/>
            </a:prstGeom>
            <a:solidFill>
              <a:srgbClr val="1246A3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76"/>
            <p:cNvSpPr txBox="1"/>
            <p:nvPr/>
          </p:nvSpPr>
          <p:spPr>
            <a:xfrm>
              <a:off x="8282486" y="2669836"/>
              <a:ext cx="1089000" cy="1089000"/>
            </a:xfrm>
            <a:prstGeom prst="rect">
              <a:avLst/>
            </a:prstGeom>
            <a:solidFill>
              <a:srgbClr val="1246A3"/>
            </a:solidFill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n" sz="12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System Management; Informed decision making</a:t>
              </a:r>
              <a:endParaRPr sz="12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605" name="Google Shape;605;p76"/>
          <p:cNvSpPr/>
          <p:nvPr/>
        </p:nvSpPr>
        <p:spPr>
          <a:xfrm>
            <a:off x="1123498" y="3575654"/>
            <a:ext cx="6897000" cy="7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">
                <a:solidFill>
                  <a:srgbClr val="113163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0" i="0" lang="en" u="none" cap="none" strike="noStrike">
                <a:solidFill>
                  <a:srgbClr val="123063"/>
                </a:solidFill>
                <a:latin typeface="Calibri"/>
                <a:ea typeface="Calibri"/>
                <a:cs typeface="Calibri"/>
                <a:sym typeface="Calibri"/>
              </a:rPr>
              <a:t>anagement system brings together people, data and systems to reliably and efficiently deliver economic, environmental and other non-financial outcomes. </a:t>
            </a:r>
            <a:endParaRPr sz="1200">
              <a:solidFill>
                <a:srgbClr val="123063"/>
              </a:solidFill>
            </a:endParaRPr>
          </a:p>
        </p:txBody>
      </p:sp>
      <p:pic>
        <p:nvPicPr>
          <p:cNvPr id="606" name="Google Shape;606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4200" y="126714"/>
            <a:ext cx="1267000" cy="24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77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2" name="Google Shape;612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77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77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15" name="Google Shape;615;p77"/>
          <p:cNvSpPr txBox="1"/>
          <p:nvPr/>
        </p:nvSpPr>
        <p:spPr>
          <a:xfrm>
            <a:off x="2477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pic>
        <p:nvPicPr>
          <p:cNvPr id="616" name="Google Shape;616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4200" y="126714"/>
            <a:ext cx="1267000" cy="24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617" name="Google Shape;617;p77"/>
          <p:cNvPicPr preferRelativeResize="0"/>
          <p:nvPr/>
        </p:nvPicPr>
        <p:blipFill rotWithShape="1">
          <a:blip r:embed="rId5">
            <a:alphaModFix/>
          </a:blip>
          <a:srcRect b="0" l="447" r="0" t="0"/>
          <a:stretch/>
        </p:blipFill>
        <p:spPr>
          <a:xfrm>
            <a:off x="75" y="1364558"/>
            <a:ext cx="4414816" cy="24143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&#10;&#10;Description automatically generated" id="618" name="Google Shape;618;p7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78075" y="495375"/>
            <a:ext cx="4414800" cy="415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78"/>
          <p:cNvSpPr/>
          <p:nvPr/>
        </p:nvSpPr>
        <p:spPr>
          <a:xfrm>
            <a:off x="0" y="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4" name="Google Shape;624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78"/>
          <p:cNvSpPr/>
          <p:nvPr/>
        </p:nvSpPr>
        <p:spPr>
          <a:xfrm>
            <a:off x="0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78"/>
          <p:cNvSpPr txBox="1"/>
          <p:nvPr/>
        </p:nvSpPr>
        <p:spPr>
          <a:xfrm>
            <a:off x="2477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sp>
        <p:nvSpPr>
          <p:cNvPr id="627" name="Google Shape;627;p78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28" name="Google Shape;628;p78"/>
          <p:cNvSpPr/>
          <p:nvPr/>
        </p:nvSpPr>
        <p:spPr>
          <a:xfrm>
            <a:off x="311700" y="1335150"/>
            <a:ext cx="2725800" cy="29340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78"/>
          <p:cNvSpPr txBox="1"/>
          <p:nvPr/>
        </p:nvSpPr>
        <p:spPr>
          <a:xfrm>
            <a:off x="442900" y="3060575"/>
            <a:ext cx="25947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 sz="12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Lower Costs</a:t>
            </a:r>
            <a:endParaRPr b="1" sz="12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3163"/>
              </a:buClr>
              <a:buSzPts val="1100"/>
              <a:buFont typeface="Helvetica Neue Light"/>
              <a:buChar char="●"/>
            </a:pPr>
            <a:r>
              <a:rPr lang="en" sz="11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Lower transportation &amp; </a:t>
            </a:r>
            <a:br>
              <a:rPr lang="en" sz="11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1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disposal costs</a:t>
            </a:r>
            <a:endParaRPr sz="1100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3163"/>
              </a:buClr>
              <a:buSzPts val="1100"/>
              <a:buFont typeface="Helvetica Neue Light"/>
              <a:buChar char="●"/>
            </a:pPr>
            <a:r>
              <a:rPr lang="en" sz="11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Avoid non-compliance penalties</a:t>
            </a:r>
            <a:endParaRPr sz="1100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30" name="Google Shape;630;p78"/>
          <p:cNvSpPr txBox="1"/>
          <p:nvPr/>
        </p:nvSpPr>
        <p:spPr>
          <a:xfrm>
            <a:off x="0" y="784375"/>
            <a:ext cx="91440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20">
                <a:solidFill>
                  <a:srgbClr val="1230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Results</a:t>
            </a:r>
            <a:endParaRPr b="1" sz="1920">
              <a:solidFill>
                <a:srgbClr val="1230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1" name="Google Shape;631;p78"/>
          <p:cNvSpPr/>
          <p:nvPr/>
        </p:nvSpPr>
        <p:spPr>
          <a:xfrm>
            <a:off x="3209100" y="1335150"/>
            <a:ext cx="2725800" cy="29340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78"/>
          <p:cNvSpPr txBox="1"/>
          <p:nvPr/>
        </p:nvSpPr>
        <p:spPr>
          <a:xfrm>
            <a:off x="3340300" y="3060575"/>
            <a:ext cx="252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 sz="12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Increased Sustainability</a:t>
            </a:r>
            <a:endParaRPr b="1" sz="12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3163"/>
              </a:buClr>
              <a:buSzPts val="1100"/>
              <a:buFont typeface="Helvetica Neue Light"/>
              <a:buChar char="●"/>
            </a:pPr>
            <a:r>
              <a:rPr lang="en" sz="11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Eliminating landfill waste</a:t>
            </a:r>
            <a:endParaRPr sz="1100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3163"/>
              </a:buClr>
              <a:buSzPts val="1100"/>
              <a:buFont typeface="Helvetica Neue Light"/>
              <a:buChar char="●"/>
            </a:pPr>
            <a:r>
              <a:rPr lang="en" sz="11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Generating natural fertilizers &amp; other beneficial reuse</a:t>
            </a:r>
            <a:endParaRPr sz="1100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33" name="Google Shape;633;p78"/>
          <p:cNvSpPr/>
          <p:nvPr/>
        </p:nvSpPr>
        <p:spPr>
          <a:xfrm>
            <a:off x="6106500" y="1335150"/>
            <a:ext cx="2725800" cy="29340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78"/>
          <p:cNvSpPr txBox="1"/>
          <p:nvPr/>
        </p:nvSpPr>
        <p:spPr>
          <a:xfrm>
            <a:off x="6237700" y="3060575"/>
            <a:ext cx="252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 sz="12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Improved Resilience</a:t>
            </a:r>
            <a:endParaRPr b="1" sz="12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3163"/>
              </a:buClr>
              <a:buSzPts val="1100"/>
              <a:buFont typeface="Helvetica Neue Light"/>
              <a:buChar char="●"/>
            </a:pPr>
            <a:r>
              <a:rPr lang="en" sz="11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Timely insights for decisions </a:t>
            </a:r>
            <a:endParaRPr sz="1100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3163"/>
              </a:buClr>
              <a:buSzPts val="1100"/>
              <a:buFont typeface="Helvetica Neue Light"/>
              <a:buChar char="●"/>
            </a:pPr>
            <a:r>
              <a:rPr lang="en" sz="11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Reduced reliance on key personnel</a:t>
            </a:r>
            <a:endParaRPr sz="1100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635" name="Google Shape;635;p78"/>
          <p:cNvPicPr preferRelativeResize="0"/>
          <p:nvPr/>
        </p:nvPicPr>
        <p:blipFill rotWithShape="1">
          <a:blip r:embed="rId4">
            <a:alphaModFix/>
          </a:blip>
          <a:srcRect b="0" l="0" r="0" t="18546"/>
          <a:stretch/>
        </p:blipFill>
        <p:spPr>
          <a:xfrm>
            <a:off x="1053038" y="1908650"/>
            <a:ext cx="1243124" cy="101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9550" y="1716734"/>
            <a:ext cx="1203300" cy="1204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7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47850" y="1717324"/>
            <a:ext cx="1203300" cy="1203300"/>
          </a:xfrm>
          <a:prstGeom prst="rect">
            <a:avLst/>
          </a:prstGeom>
          <a:noFill/>
          <a:ln>
            <a:noFill/>
          </a:ln>
        </p:spPr>
      </p:pic>
      <p:sp>
        <p:nvSpPr>
          <p:cNvPr id="638" name="Google Shape;638;p78"/>
          <p:cNvSpPr/>
          <p:nvPr/>
        </p:nvSpPr>
        <p:spPr>
          <a:xfrm>
            <a:off x="0" y="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9" name="Google Shape;639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78"/>
          <p:cNvSpPr txBox="1"/>
          <p:nvPr/>
        </p:nvSpPr>
        <p:spPr>
          <a:xfrm>
            <a:off x="2443950" y="50850"/>
            <a:ext cx="6132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20">
                <a:solidFill>
                  <a:srgbClr val="1747A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Case Study </a:t>
            </a:r>
            <a:r>
              <a:rPr lang="en" sz="1620">
                <a:solidFill>
                  <a:srgbClr val="1747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- Queensland Urban Utilities</a:t>
            </a:r>
            <a:r>
              <a:rPr b="1" lang="en" sz="1620">
                <a:solidFill>
                  <a:srgbClr val="1747A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 sz="1620">
              <a:solidFill>
                <a:srgbClr val="1747A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41" name="Google Shape;641;p7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72952" y="132730"/>
            <a:ext cx="1203300" cy="229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Google Shape;646;p79"/>
          <p:cNvPicPr preferRelativeResize="0"/>
          <p:nvPr/>
        </p:nvPicPr>
        <p:blipFill rotWithShape="1">
          <a:blip r:embed="rId3">
            <a:alphaModFix/>
          </a:blip>
          <a:srcRect b="57046" l="0" r="0" t="5462"/>
          <a:stretch/>
        </p:blipFill>
        <p:spPr>
          <a:xfrm>
            <a:off x="0" y="0"/>
            <a:ext cx="914399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79"/>
          <p:cNvSpPr txBox="1"/>
          <p:nvPr/>
        </p:nvSpPr>
        <p:spPr>
          <a:xfrm>
            <a:off x="261750" y="3571850"/>
            <a:ext cx="8620500" cy="14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What’s next? </a:t>
            </a:r>
            <a:r>
              <a:rPr b="1" lang="en" sz="27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Replicating results, organisation-wide.</a:t>
            </a:r>
            <a:endParaRPr b="1" sz="7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48" name="Google Shape;648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79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50" name="Google Shape;650;p79"/>
          <p:cNvSpPr/>
          <p:nvPr/>
        </p:nvSpPr>
        <p:spPr>
          <a:xfrm>
            <a:off x="0" y="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1" name="Google Shape;651;p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7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72952" y="132730"/>
            <a:ext cx="1203300" cy="229831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79"/>
          <p:cNvSpPr/>
          <p:nvPr/>
        </p:nvSpPr>
        <p:spPr>
          <a:xfrm>
            <a:off x="-11100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79"/>
          <p:cNvSpPr txBox="1"/>
          <p:nvPr/>
        </p:nvSpPr>
        <p:spPr>
          <a:xfrm>
            <a:off x="84172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55" name="Google Shape;655;p79"/>
          <p:cNvSpPr txBox="1"/>
          <p:nvPr/>
        </p:nvSpPr>
        <p:spPr>
          <a:xfrm>
            <a:off x="2366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pic>
        <p:nvPicPr>
          <p:cNvPr id="656" name="Google Shape;656;p7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72002" y="746598"/>
            <a:ext cx="2977802" cy="2944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Google Shape;661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2"/>
            <a:ext cx="9144003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p80"/>
          <p:cNvSpPr txBox="1"/>
          <p:nvPr/>
        </p:nvSpPr>
        <p:spPr>
          <a:xfrm>
            <a:off x="0" y="2179188"/>
            <a:ext cx="91440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4200">
                <a:solidFill>
                  <a:srgbClr val="1246A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Ready for compliance certainty?</a:t>
            </a:r>
            <a:endParaRPr sz="1700">
              <a:solidFill>
                <a:srgbClr val="1230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1230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Klir.com</a:t>
            </a:r>
            <a:endParaRPr sz="2000">
              <a:solidFill>
                <a:srgbClr val="1230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6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6" name="Google Shape;416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66"/>
          <p:cNvSpPr/>
          <p:nvPr/>
        </p:nvSpPr>
        <p:spPr>
          <a:xfrm>
            <a:off x="75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66"/>
          <p:cNvSpPr/>
          <p:nvPr/>
        </p:nvSpPr>
        <p:spPr>
          <a:xfrm>
            <a:off x="311700" y="1505118"/>
            <a:ext cx="4045200" cy="2843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66"/>
          <p:cNvSpPr/>
          <p:nvPr/>
        </p:nvSpPr>
        <p:spPr>
          <a:xfrm>
            <a:off x="4727350" y="1504955"/>
            <a:ext cx="4045200" cy="2843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66"/>
          <p:cNvSpPr txBox="1"/>
          <p:nvPr/>
        </p:nvSpPr>
        <p:spPr>
          <a:xfrm>
            <a:off x="598800" y="3014525"/>
            <a:ext cx="3471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246A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Peter Donaghy</a:t>
            </a:r>
            <a:endParaRPr b="1" sz="1000">
              <a:solidFill>
                <a:srgbClr val="1246A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GM, Resource Recovery</a:t>
            </a:r>
            <a:br>
              <a:rPr lang="en" sz="1500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500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Urban Utilities</a:t>
            </a:r>
            <a:endParaRPr sz="1500"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21" name="Google Shape;421;p66"/>
          <p:cNvSpPr txBox="1"/>
          <p:nvPr/>
        </p:nvSpPr>
        <p:spPr>
          <a:xfrm>
            <a:off x="5014450" y="3014525"/>
            <a:ext cx="3471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246A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Cillian O’Neill</a:t>
            </a:r>
            <a:endParaRPr b="1" sz="1000">
              <a:solidFill>
                <a:srgbClr val="1246A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Account </a:t>
            </a:r>
            <a:endParaRPr sz="1500"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Executive, Klir</a:t>
            </a:r>
            <a:endParaRPr sz="1500"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22" name="Google Shape;422;p66"/>
          <p:cNvSpPr txBox="1"/>
          <p:nvPr/>
        </p:nvSpPr>
        <p:spPr>
          <a:xfrm>
            <a:off x="75" y="676963"/>
            <a:ext cx="9144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1246A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Presented By</a:t>
            </a:r>
            <a:endParaRPr sz="3000"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23" name="Google Shape;423;p66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24" name="Google Shape;424;p66"/>
          <p:cNvSpPr txBox="1"/>
          <p:nvPr/>
        </p:nvSpPr>
        <p:spPr>
          <a:xfrm>
            <a:off x="2477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pic>
        <p:nvPicPr>
          <p:cNvPr descr="Peter Donaghy - General Manager, Resource Recovery - Urban Utilities |  LinkedIn" id="425" name="Google Shape;425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3513" y="1693050"/>
            <a:ext cx="1201575" cy="120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8035" y="1812950"/>
            <a:ext cx="903840" cy="120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67"/>
          <p:cNvPicPr preferRelativeResize="0"/>
          <p:nvPr/>
        </p:nvPicPr>
        <p:blipFill rotWithShape="1">
          <a:blip r:embed="rId4">
            <a:alphaModFix/>
          </a:blip>
          <a:srcRect b="0" l="26059" r="26054" t="0"/>
          <a:stretch/>
        </p:blipFill>
        <p:spPr>
          <a:xfrm>
            <a:off x="5992500" y="1138325"/>
            <a:ext cx="2357402" cy="3281201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67"/>
          <p:cNvSpPr txBox="1"/>
          <p:nvPr>
            <p:ph idx="4294967295" type="body"/>
          </p:nvPr>
        </p:nvSpPr>
        <p:spPr>
          <a:xfrm>
            <a:off x="450125" y="1376225"/>
            <a:ext cx="4594800" cy="28263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26 sites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120,000 ml water used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200,000 tonnes of sludge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25-35% of the total cost to treat wastewater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1,000,000 KM’s transport logistics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Beneficial reuse of biosolids on land 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●"/>
            </a:pPr>
            <a:r>
              <a:rPr b="1" lang="en" sz="2000">
                <a:latin typeface="Arial"/>
                <a:ea typeface="Arial"/>
                <a:cs typeface="Arial"/>
                <a:sym typeface="Arial"/>
              </a:rPr>
              <a:t>Est. 17,000t GHG emissions reduction per large RRC</a:t>
            </a:r>
            <a:endParaRPr b="1" sz="2800"/>
          </a:p>
        </p:txBody>
      </p:sp>
      <p:sp>
        <p:nvSpPr>
          <p:cNvPr id="433" name="Google Shape;433;p67"/>
          <p:cNvSpPr txBox="1"/>
          <p:nvPr>
            <p:ph idx="4294967295" type="title"/>
          </p:nvPr>
        </p:nvSpPr>
        <p:spPr>
          <a:xfrm>
            <a:off x="352850" y="649450"/>
            <a:ext cx="6082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909"/>
              <a:buFont typeface="Arial"/>
              <a:buNone/>
            </a:pPr>
            <a:r>
              <a:rPr b="1" lang="en" sz="2688">
                <a:solidFill>
                  <a:srgbClr val="113163"/>
                </a:solidFill>
              </a:rPr>
              <a:t>Biosolids Recovery at Urban Utilities </a:t>
            </a:r>
            <a:endParaRPr b="1" sz="2688">
              <a:solidFill>
                <a:srgbClr val="11316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t/>
            </a:r>
            <a:endParaRPr b="1">
              <a:solidFill>
                <a:srgbClr val="11316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113163"/>
              </a:solidFill>
            </a:endParaRPr>
          </a:p>
        </p:txBody>
      </p:sp>
      <p:sp>
        <p:nvSpPr>
          <p:cNvPr id="434" name="Google Shape;434;p67"/>
          <p:cNvSpPr/>
          <p:nvPr/>
        </p:nvSpPr>
        <p:spPr>
          <a:xfrm>
            <a:off x="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5" name="Google Shape;435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67"/>
          <p:cNvSpPr/>
          <p:nvPr/>
        </p:nvSpPr>
        <p:spPr>
          <a:xfrm>
            <a:off x="0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67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438" name="Google Shape;438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67"/>
          <p:cNvSpPr txBox="1"/>
          <p:nvPr/>
        </p:nvSpPr>
        <p:spPr>
          <a:xfrm>
            <a:off x="2477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pic>
        <p:nvPicPr>
          <p:cNvPr id="440" name="Google Shape;440;p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88501" y="2033827"/>
            <a:ext cx="2261390" cy="2022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6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14200" y="126714"/>
            <a:ext cx="1267000" cy="24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8"/>
          <p:cNvSpPr/>
          <p:nvPr/>
        </p:nvSpPr>
        <p:spPr>
          <a:xfrm>
            <a:off x="0" y="0"/>
            <a:ext cx="3132300" cy="5143500"/>
          </a:xfrm>
          <a:prstGeom prst="rect">
            <a:avLst/>
          </a:prstGeom>
          <a:solidFill>
            <a:srgbClr val="1230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1230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68"/>
          <p:cNvSpPr/>
          <p:nvPr/>
        </p:nvSpPr>
        <p:spPr>
          <a:xfrm>
            <a:off x="0" y="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8" name="Google Shape;448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68"/>
          <p:cNvSpPr/>
          <p:nvPr/>
        </p:nvSpPr>
        <p:spPr>
          <a:xfrm>
            <a:off x="0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68"/>
          <p:cNvSpPr txBox="1"/>
          <p:nvPr/>
        </p:nvSpPr>
        <p:spPr>
          <a:xfrm>
            <a:off x="2477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sp>
        <p:nvSpPr>
          <p:cNvPr id="451" name="Google Shape;451;p68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52" name="Google Shape;452;p68"/>
          <p:cNvSpPr txBox="1"/>
          <p:nvPr/>
        </p:nvSpPr>
        <p:spPr>
          <a:xfrm>
            <a:off x="364050" y="1686450"/>
            <a:ext cx="2404200" cy="18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2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Operating Risk is Rapidly Changing</a:t>
            </a:r>
            <a:endParaRPr b="1" i="1" sz="282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3" name="Google Shape;453;p68"/>
          <p:cNvSpPr/>
          <p:nvPr/>
        </p:nvSpPr>
        <p:spPr>
          <a:xfrm>
            <a:off x="3259785" y="613250"/>
            <a:ext cx="1786500" cy="19155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68"/>
          <p:cNvSpPr txBox="1"/>
          <p:nvPr/>
        </p:nvSpPr>
        <p:spPr>
          <a:xfrm>
            <a:off x="3265823" y="1932490"/>
            <a:ext cx="1786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Climate Change</a:t>
            </a:r>
            <a:endParaRPr i="0" sz="1200" u="none" cap="none" strike="noStrike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55" name="Google Shape;455;p68"/>
          <p:cNvSpPr/>
          <p:nvPr/>
        </p:nvSpPr>
        <p:spPr>
          <a:xfrm>
            <a:off x="5228152" y="613250"/>
            <a:ext cx="1786500" cy="19155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68"/>
          <p:cNvSpPr txBox="1"/>
          <p:nvPr/>
        </p:nvSpPr>
        <p:spPr>
          <a:xfrm>
            <a:off x="5220028" y="1932490"/>
            <a:ext cx="1786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Increasing Regulation</a:t>
            </a:r>
            <a:endParaRPr i="0" sz="1200" u="none" cap="none" strike="noStrike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57" name="Google Shape;457;p68"/>
          <p:cNvSpPr/>
          <p:nvPr/>
        </p:nvSpPr>
        <p:spPr>
          <a:xfrm>
            <a:off x="7190486" y="613250"/>
            <a:ext cx="1786500" cy="39114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68"/>
          <p:cNvSpPr/>
          <p:nvPr/>
        </p:nvSpPr>
        <p:spPr>
          <a:xfrm>
            <a:off x="3259775" y="2698140"/>
            <a:ext cx="1786500" cy="18264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68"/>
          <p:cNvSpPr txBox="1"/>
          <p:nvPr/>
        </p:nvSpPr>
        <p:spPr>
          <a:xfrm>
            <a:off x="3265813" y="3803743"/>
            <a:ext cx="1786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Contaminants of Concern</a:t>
            </a:r>
            <a:endParaRPr i="0" sz="1200" u="none" cap="none" strike="noStrike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60" name="Google Shape;460;p68"/>
          <p:cNvSpPr/>
          <p:nvPr/>
        </p:nvSpPr>
        <p:spPr>
          <a:xfrm>
            <a:off x="5228143" y="2698140"/>
            <a:ext cx="1786500" cy="18264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68"/>
          <p:cNvSpPr txBox="1"/>
          <p:nvPr/>
        </p:nvSpPr>
        <p:spPr>
          <a:xfrm>
            <a:off x="5220020" y="3803743"/>
            <a:ext cx="1786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Retiring Workforce </a:t>
            </a:r>
            <a:endParaRPr sz="1200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&amp; Staff Shortages</a:t>
            </a:r>
            <a:endParaRPr i="0" sz="1200" u="none" cap="none" strike="noStrike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62" name="Google Shape;462;p68"/>
          <p:cNvSpPr txBox="1"/>
          <p:nvPr/>
        </p:nvSpPr>
        <p:spPr>
          <a:xfrm>
            <a:off x="7190625" y="3213200"/>
            <a:ext cx="1786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Increasing Customer Expectations</a:t>
            </a:r>
            <a:endParaRPr i="0" sz="1200" u="none" cap="none" strike="noStrike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463" name="Google Shape;463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36791" y="1218751"/>
            <a:ext cx="952242" cy="95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92588" y="994875"/>
            <a:ext cx="851575" cy="85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6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36776" y="2030058"/>
            <a:ext cx="1015095" cy="1015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6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54437" y="994864"/>
            <a:ext cx="851575" cy="851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6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78625" y="3054950"/>
            <a:ext cx="748800" cy="74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6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43974" y="3054939"/>
            <a:ext cx="748800" cy="748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6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14200" y="126714"/>
            <a:ext cx="1267000" cy="24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69"/>
          <p:cNvPicPr preferRelativeResize="0"/>
          <p:nvPr/>
        </p:nvPicPr>
        <p:blipFill rotWithShape="1">
          <a:blip r:embed="rId3">
            <a:alphaModFix/>
          </a:blip>
          <a:srcRect b="53699" l="0" r="1497" t="9322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69"/>
          <p:cNvSpPr txBox="1"/>
          <p:nvPr/>
        </p:nvSpPr>
        <p:spPr>
          <a:xfrm>
            <a:off x="1027950" y="1342500"/>
            <a:ext cx="7088100" cy="24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40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 resilient biosolids business must be agile to </a:t>
            </a:r>
            <a:r>
              <a:rPr b="1" lang="en" sz="4000">
                <a:solidFill>
                  <a:srgbClr val="1CD9B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react to external threats </a:t>
            </a:r>
            <a:r>
              <a:rPr lang="en" sz="4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and</a:t>
            </a:r>
            <a:r>
              <a:rPr b="1" lang="en" sz="4000">
                <a:solidFill>
                  <a:srgbClr val="1CD9B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manage known risks.</a:t>
            </a:r>
            <a:endParaRPr sz="200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476" name="Google Shape;476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69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478" name="Google Shape;478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4200" y="126714"/>
            <a:ext cx="1267000" cy="24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Google Shape;483;p70"/>
          <p:cNvPicPr preferRelativeResize="0"/>
          <p:nvPr/>
        </p:nvPicPr>
        <p:blipFill rotWithShape="1">
          <a:blip r:embed="rId3">
            <a:alphaModFix amt="58999"/>
          </a:blip>
          <a:srcRect b="34195" l="0" r="537" t="4522"/>
          <a:stretch/>
        </p:blipFill>
        <p:spPr>
          <a:xfrm flipH="1">
            <a:off x="0" y="495300"/>
            <a:ext cx="9144000" cy="4223550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70"/>
          <p:cNvSpPr/>
          <p:nvPr/>
        </p:nvSpPr>
        <p:spPr>
          <a:xfrm>
            <a:off x="0" y="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70"/>
          <p:cNvSpPr/>
          <p:nvPr/>
        </p:nvSpPr>
        <p:spPr>
          <a:xfrm>
            <a:off x="0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70"/>
          <p:cNvSpPr txBox="1"/>
          <p:nvPr/>
        </p:nvSpPr>
        <p:spPr>
          <a:xfrm>
            <a:off x="2477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sp>
        <p:nvSpPr>
          <p:cNvPr id="487" name="Google Shape;487;p70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88" name="Google Shape;488;p70"/>
          <p:cNvSpPr txBox="1"/>
          <p:nvPr/>
        </p:nvSpPr>
        <p:spPr>
          <a:xfrm>
            <a:off x="247725" y="818700"/>
            <a:ext cx="61323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20">
                <a:solidFill>
                  <a:srgbClr val="1747A3"/>
                </a:solidFill>
                <a:highlight>
                  <a:schemeClr val="lt1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The Goal</a:t>
            </a:r>
            <a:endParaRPr b="1" sz="1920">
              <a:solidFill>
                <a:srgbClr val="1747A3"/>
              </a:solidFill>
              <a:highlight>
                <a:schemeClr val="lt1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9" name="Google Shape;489;p70"/>
          <p:cNvSpPr txBox="1"/>
          <p:nvPr/>
        </p:nvSpPr>
        <p:spPr>
          <a:xfrm>
            <a:off x="311700" y="2912250"/>
            <a:ext cx="2412300" cy="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123063"/>
                </a:solidFill>
                <a:highlight>
                  <a:srgbClr val="FFFFFF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Adapt to Changing Regulation: End of Waste</a:t>
            </a:r>
            <a:endParaRPr sz="2020">
              <a:solidFill>
                <a:srgbClr val="1230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90" name="Google Shape;490;p70"/>
          <p:cNvSpPr txBox="1"/>
          <p:nvPr/>
        </p:nvSpPr>
        <p:spPr>
          <a:xfrm>
            <a:off x="3318113" y="2912250"/>
            <a:ext cx="2412300" cy="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113163"/>
                </a:solidFill>
                <a:highlight>
                  <a:srgbClr val="FFFFFF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Decrease</a:t>
            </a:r>
            <a:endParaRPr sz="1350">
              <a:solidFill>
                <a:srgbClr val="113163"/>
              </a:solidFill>
              <a:highlight>
                <a:srgbClr val="FFFFFF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113163"/>
                </a:solidFill>
                <a:highlight>
                  <a:srgbClr val="FFFFFF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Operating Costs</a:t>
            </a:r>
            <a:endParaRPr sz="2020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91" name="Google Shape;491;p70"/>
          <p:cNvSpPr txBox="1"/>
          <p:nvPr/>
        </p:nvSpPr>
        <p:spPr>
          <a:xfrm>
            <a:off x="6324525" y="2912250"/>
            <a:ext cx="2412300" cy="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>
                <a:solidFill>
                  <a:srgbClr val="123063"/>
                </a:solidFill>
                <a:highlight>
                  <a:schemeClr val="lt1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Increase Environmental Performance of Biosolids</a:t>
            </a:r>
            <a:endParaRPr sz="2020">
              <a:solidFill>
                <a:srgbClr val="123063"/>
              </a:solidFill>
              <a:highlight>
                <a:schemeClr val="lt1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492" name="Google Shape;492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6113" y="1928550"/>
            <a:ext cx="823475" cy="82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60263" y="1973400"/>
            <a:ext cx="823475" cy="82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7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18938" y="1928550"/>
            <a:ext cx="823475" cy="82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7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72952" y="132730"/>
            <a:ext cx="1203300" cy="229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71"/>
          <p:cNvSpPr/>
          <p:nvPr/>
        </p:nvSpPr>
        <p:spPr>
          <a:xfrm>
            <a:off x="0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71"/>
          <p:cNvSpPr txBox="1"/>
          <p:nvPr/>
        </p:nvSpPr>
        <p:spPr>
          <a:xfrm>
            <a:off x="2477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sp>
        <p:nvSpPr>
          <p:cNvPr id="503" name="Google Shape;503;p71"/>
          <p:cNvSpPr txBox="1"/>
          <p:nvPr/>
        </p:nvSpPr>
        <p:spPr>
          <a:xfrm>
            <a:off x="84283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04" name="Google Shape;504;p71"/>
          <p:cNvSpPr/>
          <p:nvPr/>
        </p:nvSpPr>
        <p:spPr>
          <a:xfrm>
            <a:off x="521796" y="1509350"/>
            <a:ext cx="2574000" cy="27597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71"/>
          <p:cNvSpPr txBox="1"/>
          <p:nvPr/>
        </p:nvSpPr>
        <p:spPr>
          <a:xfrm>
            <a:off x="530496" y="3333893"/>
            <a:ext cx="2574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High Reliance </a:t>
            </a:r>
            <a:endParaRPr sz="12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 Individual Expertise</a:t>
            </a:r>
            <a:endParaRPr i="0" sz="1200" u="none" cap="none" strike="noStrike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6" name="Google Shape;506;p71"/>
          <p:cNvSpPr/>
          <p:nvPr/>
        </p:nvSpPr>
        <p:spPr>
          <a:xfrm>
            <a:off x="3263896" y="1509350"/>
            <a:ext cx="2574000" cy="27597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71"/>
          <p:cNvSpPr txBox="1"/>
          <p:nvPr/>
        </p:nvSpPr>
        <p:spPr>
          <a:xfrm>
            <a:off x="3272596" y="3333893"/>
            <a:ext cx="2574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Sharing Data &amp; Lab Test</a:t>
            </a:r>
            <a:endParaRPr sz="12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Results Was Difficult</a:t>
            </a:r>
            <a:endParaRPr i="0" sz="1200" u="none" cap="none" strike="noStrike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8" name="Google Shape;508;p71"/>
          <p:cNvSpPr/>
          <p:nvPr/>
        </p:nvSpPr>
        <p:spPr>
          <a:xfrm>
            <a:off x="6039496" y="1509350"/>
            <a:ext cx="2574000" cy="2759700"/>
          </a:xfrm>
          <a:prstGeom prst="rect">
            <a:avLst/>
          </a:prstGeom>
          <a:solidFill>
            <a:srgbClr val="F4F8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71"/>
          <p:cNvSpPr txBox="1"/>
          <p:nvPr/>
        </p:nvSpPr>
        <p:spPr>
          <a:xfrm>
            <a:off x="6048196" y="3333893"/>
            <a:ext cx="2574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Manual Workflows &amp; </a:t>
            </a:r>
            <a:endParaRPr sz="12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Interventions Subject to Error</a:t>
            </a:r>
            <a:endParaRPr sz="12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0" name="Google Shape;510;p71"/>
          <p:cNvSpPr txBox="1"/>
          <p:nvPr/>
        </p:nvSpPr>
        <p:spPr>
          <a:xfrm>
            <a:off x="0" y="784375"/>
            <a:ext cx="91440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20">
                <a:solidFill>
                  <a:srgbClr val="1230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Problem</a:t>
            </a:r>
            <a:endParaRPr b="1" sz="1920">
              <a:solidFill>
                <a:srgbClr val="1230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11" name="Google Shape;511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9300" y="2020725"/>
            <a:ext cx="1139000" cy="113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4350" y="2096925"/>
            <a:ext cx="986600" cy="98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54625" y="2124800"/>
            <a:ext cx="930851" cy="930851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71"/>
          <p:cNvSpPr/>
          <p:nvPr/>
        </p:nvSpPr>
        <p:spPr>
          <a:xfrm>
            <a:off x="0" y="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5" name="Google Shape;515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7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7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72952" y="132730"/>
            <a:ext cx="1203300" cy="229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72"/>
          <p:cNvSpPr/>
          <p:nvPr/>
        </p:nvSpPr>
        <p:spPr>
          <a:xfrm>
            <a:off x="2677051" y="903049"/>
            <a:ext cx="3680700" cy="3533400"/>
          </a:xfrm>
          <a:prstGeom prst="arc">
            <a:avLst>
              <a:gd fmla="val 27833" name="adj1"/>
              <a:gd fmla="val 0" name="adj2"/>
            </a:avLst>
          </a:prstGeom>
          <a:noFill/>
          <a:ln cap="flat" cmpd="sng" w="38100">
            <a:solidFill>
              <a:srgbClr val="1747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72"/>
          <p:cNvSpPr txBox="1"/>
          <p:nvPr/>
        </p:nvSpPr>
        <p:spPr>
          <a:xfrm>
            <a:off x="300600" y="632250"/>
            <a:ext cx="29274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Understanding a Complex System</a:t>
            </a:r>
            <a:endParaRPr sz="2900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23" name="Google Shape;523;p72"/>
          <p:cNvSpPr/>
          <p:nvPr/>
        </p:nvSpPr>
        <p:spPr>
          <a:xfrm>
            <a:off x="-1110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4" name="Google Shape;524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6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72"/>
          <p:cNvSpPr/>
          <p:nvPr/>
        </p:nvSpPr>
        <p:spPr>
          <a:xfrm>
            <a:off x="-11100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72"/>
          <p:cNvSpPr txBox="1"/>
          <p:nvPr/>
        </p:nvSpPr>
        <p:spPr>
          <a:xfrm>
            <a:off x="84172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27" name="Google Shape;527;p72"/>
          <p:cNvSpPr txBox="1"/>
          <p:nvPr/>
        </p:nvSpPr>
        <p:spPr>
          <a:xfrm>
            <a:off x="2366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grpSp>
        <p:nvGrpSpPr>
          <p:cNvPr id="528" name="Google Shape;528;p72"/>
          <p:cNvGrpSpPr/>
          <p:nvPr/>
        </p:nvGrpSpPr>
        <p:grpSpPr>
          <a:xfrm>
            <a:off x="5308654" y="3826501"/>
            <a:ext cx="542225" cy="609943"/>
            <a:chOff x="4160842" y="3110926"/>
            <a:chExt cx="542225" cy="609943"/>
          </a:xfrm>
        </p:grpSpPr>
        <p:pic>
          <p:nvPicPr>
            <p:cNvPr descr="Database" id="529" name="Google Shape;529;p7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60842" y="3389441"/>
              <a:ext cx="331425" cy="3314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Database" id="530" name="Google Shape;530;p7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266218" y="3110926"/>
              <a:ext cx="411040" cy="411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Database" id="531" name="Google Shape;531;p7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489694" y="3472291"/>
              <a:ext cx="213373" cy="213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2" name="Google Shape;532;p72"/>
          <p:cNvSpPr txBox="1"/>
          <p:nvPr/>
        </p:nvSpPr>
        <p:spPr>
          <a:xfrm>
            <a:off x="1942501" y="3691888"/>
            <a:ext cx="962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People &amp; Function</a:t>
            </a:r>
            <a:endParaRPr sz="11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Group of women" id="533" name="Google Shape;533;p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87222" y="3653550"/>
            <a:ext cx="495329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72"/>
          <p:cNvSpPr txBox="1"/>
          <p:nvPr/>
        </p:nvSpPr>
        <p:spPr>
          <a:xfrm>
            <a:off x="5798698" y="3854437"/>
            <a:ext cx="1055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Data Sources</a:t>
            </a:r>
            <a:endParaRPr sz="15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5" name="Google Shape;535;p72"/>
          <p:cNvSpPr txBox="1"/>
          <p:nvPr/>
        </p:nvSpPr>
        <p:spPr>
          <a:xfrm>
            <a:off x="5933945" y="793849"/>
            <a:ext cx="1742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Systems and Processes</a:t>
            </a:r>
            <a:endParaRPr sz="15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36" name="Google Shape;536;p7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42500" y="1646406"/>
            <a:ext cx="5259000" cy="2252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orkflow RTL" id="537" name="Google Shape;537;p7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25560" y="716693"/>
            <a:ext cx="708400" cy="7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1413" y="3760339"/>
            <a:ext cx="851973" cy="417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7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14200" y="126714"/>
            <a:ext cx="1267000" cy="24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73"/>
          <p:cNvSpPr txBox="1"/>
          <p:nvPr/>
        </p:nvSpPr>
        <p:spPr>
          <a:xfrm>
            <a:off x="300600" y="632250"/>
            <a:ext cx="38388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Function vs Business Objective</a:t>
            </a:r>
            <a:endParaRPr sz="2900">
              <a:solidFill>
                <a:srgbClr val="11316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45" name="Google Shape;545;p73"/>
          <p:cNvSpPr/>
          <p:nvPr/>
        </p:nvSpPr>
        <p:spPr>
          <a:xfrm>
            <a:off x="-11100" y="75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6" name="Google Shape;546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600" y="106963"/>
            <a:ext cx="593551" cy="290687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73"/>
          <p:cNvSpPr/>
          <p:nvPr/>
        </p:nvSpPr>
        <p:spPr>
          <a:xfrm>
            <a:off x="-11100" y="4648200"/>
            <a:ext cx="9144000" cy="495300"/>
          </a:xfrm>
          <a:prstGeom prst="rect">
            <a:avLst/>
          </a:prstGeom>
          <a:solidFill>
            <a:srgbClr val="F2F8FA"/>
          </a:solidFill>
          <a:ln cap="flat" cmpd="sng" w="9525">
            <a:solidFill>
              <a:srgbClr val="1230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73"/>
          <p:cNvSpPr txBox="1"/>
          <p:nvPr/>
        </p:nvSpPr>
        <p:spPr>
          <a:xfrm>
            <a:off x="8417209" y="46990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1246A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‹#›</a:t>
            </a:fld>
            <a:endParaRPr>
              <a:solidFill>
                <a:srgbClr val="1246A3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49" name="Google Shape;549;p73"/>
          <p:cNvSpPr txBox="1"/>
          <p:nvPr/>
        </p:nvSpPr>
        <p:spPr>
          <a:xfrm>
            <a:off x="236625" y="4718851"/>
            <a:ext cx="3902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123063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One Platform. All Teams. Just for Water.</a:t>
            </a:r>
            <a:endParaRPr sz="1100"/>
          </a:p>
        </p:txBody>
      </p:sp>
      <p:sp>
        <p:nvSpPr>
          <p:cNvPr id="550" name="Google Shape;550;p73"/>
          <p:cNvSpPr txBox="1"/>
          <p:nvPr/>
        </p:nvSpPr>
        <p:spPr>
          <a:xfrm>
            <a:off x="435600" y="1709888"/>
            <a:ext cx="82506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238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13163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Where structure and functions are too strong, there is a risk that the system is </a:t>
            </a:r>
            <a:r>
              <a:rPr lang="en" sz="15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distorted</a:t>
            </a:r>
            <a:r>
              <a:rPr lang="en" sz="15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and not optimized. We can focus on the wrong things, make less than optimal decision and potentially create or reinforce silos</a:t>
            </a:r>
            <a:endParaRPr sz="15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113163"/>
              </a:buClr>
              <a:buSzPts val="1500"/>
              <a:buFont typeface="Helvetica Neue"/>
              <a:buChar char="●"/>
            </a:pPr>
            <a:r>
              <a:rPr lang="en" sz="15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Humility is required to accept that no one person, group or team can know the entirety of the system. It requires communication including active listening and all parties to co-create and optimize the system.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500">
                <a:solidFill>
                  <a:srgbClr val="11316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Understanding one’ place in the system is a process rather than a design activity </a:t>
            </a:r>
            <a:endParaRPr sz="1500">
              <a:solidFill>
                <a:srgbClr val="11316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51" name="Google Shape;551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4200" y="126714"/>
            <a:ext cx="1267000" cy="24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lir Theme">
  <a:themeElements>
    <a:clrScheme name="Simple Light">
      <a:dk1>
        <a:srgbClr val="000000"/>
      </a:dk1>
      <a:lt1>
        <a:srgbClr val="FFFFFF"/>
      </a:lt1>
      <a:dk2>
        <a:srgbClr val="DDF2FF"/>
      </a:dk2>
      <a:lt2>
        <a:srgbClr val="E5E8F1"/>
      </a:lt2>
      <a:accent1>
        <a:srgbClr val="1246A3"/>
      </a:accent1>
      <a:accent2>
        <a:srgbClr val="19D9B8"/>
      </a:accent2>
      <a:accent3>
        <a:srgbClr val="D0E9E7"/>
      </a:accent3>
      <a:accent4>
        <a:srgbClr val="1246A3"/>
      </a:accent4>
      <a:accent5>
        <a:srgbClr val="FFFFFF"/>
      </a:accent5>
      <a:accent6>
        <a:srgbClr val="FFFFFF"/>
      </a:accent6>
      <a:hlink>
        <a:srgbClr val="1246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Klir Theme">
  <a:themeElements>
    <a:clrScheme name="Simple Light">
      <a:dk1>
        <a:srgbClr val="000000"/>
      </a:dk1>
      <a:lt1>
        <a:srgbClr val="FFFFFF"/>
      </a:lt1>
      <a:dk2>
        <a:srgbClr val="DDF2FF"/>
      </a:dk2>
      <a:lt2>
        <a:srgbClr val="E5E8F1"/>
      </a:lt2>
      <a:accent1>
        <a:srgbClr val="1246A3"/>
      </a:accent1>
      <a:accent2>
        <a:srgbClr val="19D9B8"/>
      </a:accent2>
      <a:accent3>
        <a:srgbClr val="D0E9E7"/>
      </a:accent3>
      <a:accent4>
        <a:srgbClr val="1246A3"/>
      </a:accent4>
      <a:accent5>
        <a:srgbClr val="FFFFFF"/>
      </a:accent5>
      <a:accent6>
        <a:srgbClr val="FFFFFF"/>
      </a:accent6>
      <a:hlink>
        <a:srgbClr val="1246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