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5"/>
    <p:sldMasterId id="2147483824" r:id="rId6"/>
    <p:sldMasterId id="2147483829" r:id="rId7"/>
  </p:sldMasterIdLst>
  <p:notesMasterIdLst>
    <p:notesMasterId r:id="rId34"/>
  </p:notesMasterIdLst>
  <p:handoutMasterIdLst>
    <p:handoutMasterId r:id="rId35"/>
  </p:handoutMasterIdLst>
  <p:sldIdLst>
    <p:sldId id="550" r:id="rId8"/>
    <p:sldId id="524" r:id="rId9"/>
    <p:sldId id="2134805160" r:id="rId10"/>
    <p:sldId id="2134805158" r:id="rId11"/>
    <p:sldId id="2134805144" r:id="rId12"/>
    <p:sldId id="2134805126" r:id="rId13"/>
    <p:sldId id="395" r:id="rId14"/>
    <p:sldId id="275" r:id="rId15"/>
    <p:sldId id="2134805142" r:id="rId16"/>
    <p:sldId id="2134805150" r:id="rId17"/>
    <p:sldId id="2134805138" r:id="rId18"/>
    <p:sldId id="2134805139" r:id="rId19"/>
    <p:sldId id="354" r:id="rId20"/>
    <p:sldId id="2134805140" r:id="rId21"/>
    <p:sldId id="2134805130" r:id="rId22"/>
    <p:sldId id="2358" r:id="rId23"/>
    <p:sldId id="262" r:id="rId24"/>
    <p:sldId id="338" r:id="rId25"/>
    <p:sldId id="336" r:id="rId26"/>
    <p:sldId id="335" r:id="rId27"/>
    <p:sldId id="334" r:id="rId28"/>
    <p:sldId id="333" r:id="rId29"/>
    <p:sldId id="332" r:id="rId30"/>
    <p:sldId id="317" r:id="rId31"/>
    <p:sldId id="2134805155" r:id="rId32"/>
    <p:sldId id="402" r:id="rId33"/>
  </p:sldIdLst>
  <p:sldSz cx="12195175" cy="6859588"/>
  <p:notesSz cx="6858000" cy="9144000"/>
  <p:defaultTextStyle>
    <a:defPPr>
      <a:defRPr lang="en-US"/>
    </a:defPPr>
    <a:lvl1pPr marL="0" indent="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itchFamily="34" charset="0"/>
      <a:buNone/>
      <a:defRPr lang="en-US" sz="2000" kern="1200" dirty="0">
        <a:solidFill>
          <a:schemeClr val="tx1"/>
        </a:solidFill>
        <a:latin typeface="+mn-lt"/>
        <a:ea typeface="+mn-ea"/>
        <a:cs typeface="+mn-cs"/>
      </a:defRPr>
    </a:lvl1pPr>
    <a:lvl2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2pPr>
    <a:lvl3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•"/>
      <a:defRPr lang="en-US" sz="2000" kern="1200" dirty="0">
        <a:solidFill>
          <a:schemeClr val="tx1"/>
        </a:solidFill>
        <a:latin typeface="+mn-lt"/>
        <a:ea typeface="+mn-ea"/>
        <a:cs typeface="+mn-cs"/>
      </a:defRPr>
    </a:lvl3pPr>
    <a:lvl4pPr marL="801688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Arial" panose="020B0604020202020204" pitchFamily="34" charset="0"/>
      <a:buChar char="–"/>
      <a:defRPr lang="en-US" sz="2000" kern="1200" baseline="0" dirty="0">
        <a:solidFill>
          <a:schemeClr val="tx1"/>
        </a:solidFill>
        <a:latin typeface="+mn-lt"/>
        <a:ea typeface="+mn-ea"/>
        <a:cs typeface="+mn-cs"/>
      </a:defRPr>
    </a:lvl4pPr>
    <a:lvl5pPr marL="0" indent="0" algn="l" defTabSz="1088776" rtl="0" eaLnBrk="1" latinLnBrk="0" hangingPunct="1">
      <a:lnSpc>
        <a:spcPct val="85000"/>
      </a:lnSpc>
      <a:spcBef>
        <a:spcPts val="1200"/>
      </a:spcBef>
      <a:spcAft>
        <a:spcPts val="600"/>
      </a:spcAft>
      <a:buFont typeface="Arial" pitchFamily="34" charset="0"/>
      <a:buNone/>
      <a:defRPr lang="en-US" sz="2800" b="1" kern="1200" baseline="0" dirty="0">
        <a:solidFill>
          <a:schemeClr val="tx1"/>
        </a:solidFill>
        <a:latin typeface="+mn-lt"/>
        <a:ea typeface="+mn-ea"/>
        <a:cs typeface="+mn-cs"/>
      </a:defRPr>
    </a:lvl5pPr>
    <a:lvl6pPr marL="0" indent="0" algn="l" defTabSz="1088776" rtl="0" eaLnBrk="1" latinLnBrk="0" hangingPunct="1">
      <a:spcBef>
        <a:spcPts val="600"/>
      </a:spcBef>
      <a:spcAft>
        <a:spcPts val="300"/>
      </a:spcAft>
      <a:buFont typeface="Arial" pitchFamily="34" charset="0"/>
      <a:buNone/>
      <a:defRPr sz="2200" b="1" kern="1200">
        <a:solidFill>
          <a:schemeClr val="tx1"/>
        </a:solidFill>
        <a:latin typeface="+mn-lt"/>
        <a:ea typeface="+mn-ea"/>
        <a:cs typeface="+mn-cs"/>
      </a:defRPr>
    </a:lvl6pPr>
    <a:lvl7pPr marL="266700" indent="-266700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rabi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4988" indent="-268288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alphaLcPeriod"/>
      <a:tabLst/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808038" indent="-271463" algn="l" defTabSz="1088776" rtl="0" eaLnBrk="1" latinLnBrk="0" hangingPunct="1">
      <a:spcBef>
        <a:spcPts val="300"/>
      </a:spcBef>
      <a:spcAft>
        <a:spcPts val="300"/>
      </a:spcAft>
      <a:buClr>
        <a:schemeClr val="tx1"/>
      </a:buClr>
      <a:buFont typeface="+mj-lt"/>
      <a:buAutoNum type="romanLcPeriod"/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lanning for Milwaukee MSD" id="{411FD422-3206-4E8F-8649-BD844A6A2592}">
          <p14:sldIdLst>
            <p14:sldId id="550"/>
            <p14:sldId id="524"/>
            <p14:sldId id="2134805160"/>
            <p14:sldId id="2134805158"/>
            <p14:sldId id="2134805144"/>
            <p14:sldId id="2134805126"/>
            <p14:sldId id="395"/>
            <p14:sldId id="275"/>
            <p14:sldId id="2134805142"/>
            <p14:sldId id="2134805150"/>
            <p14:sldId id="2134805138"/>
            <p14:sldId id="2134805139"/>
            <p14:sldId id="354"/>
            <p14:sldId id="2134805140"/>
            <p14:sldId id="2134805130"/>
            <p14:sldId id="2358"/>
            <p14:sldId id="262"/>
            <p14:sldId id="338"/>
            <p14:sldId id="336"/>
            <p14:sldId id="335"/>
            <p14:sldId id="334"/>
            <p14:sldId id="333"/>
            <p14:sldId id="332"/>
            <p14:sldId id="317"/>
            <p14:sldId id="2134805155"/>
            <p14:sldId id="4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hil Khurana" initials="NK" lastIdx="4" clrIdx="0">
    <p:extLst>
      <p:ext uri="{19B8F6BF-5375-455C-9EA6-DF929625EA0E}">
        <p15:presenceInfo xmlns:p15="http://schemas.microsoft.com/office/powerpoint/2012/main" userId="S::Nikhil.Khurana@ghd.com::54d45573-c92b-47f1-a0f1-c44a0a4bf608" providerId="AD"/>
      </p:ext>
    </p:extLst>
  </p:cmAuthor>
  <p:cmAuthor id="2" name="Josh Turner" initials="JT" lastIdx="1" clrIdx="1">
    <p:extLst>
      <p:ext uri="{19B8F6BF-5375-455C-9EA6-DF929625EA0E}">
        <p15:presenceInfo xmlns:p15="http://schemas.microsoft.com/office/powerpoint/2012/main" userId="S::Josh.Turner@ghd.com::5261ad82-cd94-48fd-917c-374485c5f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FCDD7"/>
    <a:srgbClr val="003763"/>
    <a:srgbClr val="FFFFFF"/>
    <a:srgbClr val="7FDEF0"/>
    <a:srgbClr val="00BDE3"/>
    <a:srgbClr val="7F9BB0"/>
    <a:srgbClr val="FFB303"/>
    <a:srgbClr val="E5EBEF"/>
    <a:srgbClr val="3FB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93198-2ADA-43D8-B9AD-E03B44EFECEA}">
  <a:tblStyle styleId="{E7693198-2ADA-43D8-B9AD-E03B44EFECEA}" styleName="GHD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rgbClr val="A2A2A2"/>
              </a:solidFill>
            </a:ln>
          </a:left>
          <a:right>
            <a:ln w="12700" cmpd="sng">
              <a:solidFill>
                <a:srgbClr val="A2A2A2"/>
              </a:solidFill>
            </a:ln>
          </a:right>
          <a:top>
            <a:ln w="12700" cmpd="sng">
              <a:solidFill>
                <a:srgbClr val="A2A2A2"/>
              </a:solidFill>
            </a:ln>
          </a:top>
          <a:bottom>
            <a:ln w="12700" cmpd="sng">
              <a:solidFill>
                <a:srgbClr val="A2A2A2"/>
              </a:solidFill>
            </a:ln>
          </a:bottom>
          <a:insideH>
            <a:ln w="12700" cmpd="sng">
              <a:solidFill>
                <a:srgbClr val="A2A2A2"/>
              </a:solidFill>
            </a:ln>
          </a:insideH>
          <a:insideV>
            <a:ln w="12700" cmpd="sng">
              <a:solidFill>
                <a:srgbClr val="A2A2A2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rgbClr val="A2A2A2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11C83C-B0B7-4086-9B5D-5803F5051F3F}" styleName="GHD Shaded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D1D3D4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rgbClr val="000000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B5F5B21-3740-49D0-B19E-13156E68CC35}" styleName="GHD Blue Grid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2F2F2"/>
          </a:solidFill>
        </a:fill>
      </a:tcStyle>
    </a:band1V>
    <a:band2V>
      <a:tcStyle>
        <a:tcBdr/>
      </a:tcStyle>
    </a:band2V>
    <a:lastCol>
      <a:tcTxStyle b="off">
        <a:fontRef idx="minor">
          <a:prstClr val="black"/>
        </a:fontRef>
        <a:schemeClr val="dk1"/>
      </a:tcTxStyle>
      <a:tcStyle>
        <a:tcBdr/>
        <a:fill>
          <a:solidFill>
            <a:srgbClr val="F2F2F2"/>
          </a:solidFill>
        </a:fill>
      </a:tcStyle>
    </a:lastCol>
    <a:firstCol>
      <a:tcTxStyle b="on">
        <a:fontRef idx="minor">
          <a:prstClr val="black"/>
        </a:fontRef>
        <a:srgbClr val="000000"/>
      </a:tcTxStyle>
      <a:tcStyle>
        <a:tcBdr/>
        <a:fill>
          <a:solidFill>
            <a:srgbClr val="00BDE3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solidFill>
            <a:srgbClr val="F2F2F2"/>
          </a:solidFill>
        </a:fill>
      </a:tcStyle>
    </a:lastRow>
    <a:firstRow>
      <a:tcTxStyle b="on">
        <a:fontRef idx="minor">
          <a:prstClr val="black"/>
        </a:fontRef>
        <a:srgbClr val="000000"/>
      </a:tcTxStyle>
      <a:tcStyle>
        <a:tcBdr>
          <a:bottom>
            <a:ln>
              <a:solidFill>
                <a:schemeClr val="accent1"/>
              </a:solidFill>
            </a:ln>
          </a:bottom>
        </a:tcBdr>
        <a:fill>
          <a:solidFill>
            <a:srgbClr val="00BDE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9" autoAdjust="0"/>
    <p:restoredTop sz="95503" autoAdjust="0"/>
  </p:normalViewPr>
  <p:slideViewPr>
    <p:cSldViewPr showGuides="1">
      <p:cViewPr>
        <p:scale>
          <a:sx n="75" d="100"/>
          <a:sy n="75" d="100"/>
        </p:scale>
        <p:origin x="71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23"/>
    </p:cViewPr>
  </p:sorterViewPr>
  <p:notesViewPr>
    <p:cSldViewPr showGuides="1">
      <p:cViewPr varScale="1">
        <p:scale>
          <a:sx n="48" d="100"/>
          <a:sy n="48" d="100"/>
        </p:scale>
        <p:origin x="-27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71309569209831"/>
          <c:y val="3.4798363663297513E-2"/>
          <c:w val="0.82888260762276511"/>
          <c:h val="0.77570412629973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3.375%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D3-456D-AE2F-551BEED3670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D3-456D-AE2F-551BEED3670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D3-456D-AE2F-551BEED3670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6D3-456D-AE2F-551BEED367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Alternative 1</c:v>
                </c:pt>
                <c:pt idx="2">
                  <c:v>Alternative 2</c:v>
                </c:pt>
                <c:pt idx="3">
                  <c:v>Alternative 3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463729000</c:v>
                </c:pt>
                <c:pt idx="1">
                  <c:v>554643000</c:v>
                </c:pt>
                <c:pt idx="2">
                  <c:v>621226000</c:v>
                </c:pt>
                <c:pt idx="3">
                  <c:v>702916000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D3-456D-AE2F-551BEED36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08297496"/>
        <c:axId val="808295200"/>
      </c:barChart>
      <c:catAx>
        <c:axId val="80829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08295200"/>
        <c:crosses val="autoZero"/>
        <c:auto val="1"/>
        <c:lblAlgn val="ctr"/>
        <c:lblOffset val="100"/>
        <c:noMultiLvlLbl val="0"/>
      </c:catAx>
      <c:valAx>
        <c:axId val="808295200"/>
        <c:scaling>
          <c:orientation val="minMax"/>
          <c:max val="8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2974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3300226762537461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cap="all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 cap="none" dirty="0">
                      <a:solidFill>
                        <a:schemeClr val="accent1">
                          <a:lumMod val="75000"/>
                        </a:schemeClr>
                      </a:solidFill>
                      <a:latin typeface="+mj-lt"/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C8734-38AE-4CE5-983C-02C0D92DD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BC095-E9C1-4A37-AB81-A2B964BAF2A8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 dirty="0"/>
            <a:t>Milwaukee Metropolitan Sewerage District (MMSD)</a:t>
          </a:r>
          <a:endParaRPr lang="en-US" sz="1800" dirty="0"/>
        </a:p>
      </dgm:t>
    </dgm:pt>
    <dgm:pt modelId="{10F01C56-C19D-4EF6-BD20-EE60E7371C39}" type="parTrans" cxnId="{88AD9787-B303-4D65-BFAA-5842DDE7E07A}">
      <dgm:prSet/>
      <dgm:spPr/>
      <dgm:t>
        <a:bodyPr/>
        <a:lstStyle/>
        <a:p>
          <a:endParaRPr lang="en-US"/>
        </a:p>
      </dgm:t>
    </dgm:pt>
    <dgm:pt modelId="{2262D34F-B4E3-434F-957F-A1D988871562}" type="sibTrans" cxnId="{88AD9787-B303-4D65-BFAA-5842DDE7E07A}">
      <dgm:prSet/>
      <dgm:spPr/>
      <dgm:t>
        <a:bodyPr/>
        <a:lstStyle/>
        <a:p>
          <a:endParaRPr lang="en-US"/>
        </a:p>
      </dgm:t>
    </dgm:pt>
    <dgm:pt modelId="{DD0DE753-5FA7-4898-88E0-8E2A85DB11C7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/>
            <a:t>Biosolids produced at two facilities:</a:t>
          </a:r>
          <a:endParaRPr lang="en-US" sz="1800"/>
        </a:p>
      </dgm:t>
    </dgm:pt>
    <dgm:pt modelId="{FC10995A-2724-490A-BD04-5F538C729985}" type="parTrans" cxnId="{60521DCB-EE29-4747-8995-442298C72F51}">
      <dgm:prSet/>
      <dgm:spPr/>
      <dgm:t>
        <a:bodyPr/>
        <a:lstStyle/>
        <a:p>
          <a:endParaRPr lang="en-US"/>
        </a:p>
      </dgm:t>
    </dgm:pt>
    <dgm:pt modelId="{634E8385-9F1B-4545-90F0-36727C4663CF}" type="sibTrans" cxnId="{60521DCB-EE29-4747-8995-442298C72F51}">
      <dgm:prSet/>
      <dgm:spPr/>
      <dgm:t>
        <a:bodyPr/>
        <a:lstStyle/>
        <a:p>
          <a:endParaRPr lang="en-US"/>
        </a:p>
      </dgm:t>
    </dgm:pt>
    <dgm:pt modelId="{31547735-081E-45F6-98F6-D90C3A37FAB9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 dirty="0"/>
            <a:t>Jones Island Water Reclamation Facility (JIWRF)</a:t>
          </a:r>
          <a:endParaRPr lang="en-US" sz="1800" dirty="0"/>
        </a:p>
      </dgm:t>
    </dgm:pt>
    <dgm:pt modelId="{E878AE01-98FD-457F-89D4-E9161D4DB477}" type="parTrans" cxnId="{97A167D3-7235-4A41-8523-469BDC2521A7}">
      <dgm:prSet/>
      <dgm:spPr/>
      <dgm:t>
        <a:bodyPr/>
        <a:lstStyle/>
        <a:p>
          <a:endParaRPr lang="en-US"/>
        </a:p>
      </dgm:t>
    </dgm:pt>
    <dgm:pt modelId="{CF62D88E-2BB5-4669-8161-6DBA903A1409}" type="sibTrans" cxnId="{97A167D3-7235-4A41-8523-469BDC2521A7}">
      <dgm:prSet/>
      <dgm:spPr/>
      <dgm:t>
        <a:bodyPr/>
        <a:lstStyle/>
        <a:p>
          <a:endParaRPr lang="en-US"/>
        </a:p>
      </dgm:t>
    </dgm:pt>
    <dgm:pt modelId="{3B9BDE6D-FAEA-42F7-A3B3-CBE626516A1A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 dirty="0"/>
            <a:t>South Shore Water Reclamation Facility (SSWRF)</a:t>
          </a:r>
          <a:endParaRPr lang="en-US" sz="1800" dirty="0"/>
        </a:p>
      </dgm:t>
    </dgm:pt>
    <dgm:pt modelId="{0520D56A-0C75-4155-962B-F343908B887F}" type="parTrans" cxnId="{44D40010-A271-458D-99DD-E82CFB855DCF}">
      <dgm:prSet/>
      <dgm:spPr/>
      <dgm:t>
        <a:bodyPr/>
        <a:lstStyle/>
        <a:p>
          <a:endParaRPr lang="en-US"/>
        </a:p>
      </dgm:t>
    </dgm:pt>
    <dgm:pt modelId="{2B9F55E9-BC97-4ACC-92D2-EE36305253BE}" type="sibTrans" cxnId="{44D40010-A271-458D-99DD-E82CFB855DCF}">
      <dgm:prSet/>
      <dgm:spPr/>
      <dgm:t>
        <a:bodyPr/>
        <a:lstStyle/>
        <a:p>
          <a:endParaRPr lang="en-US"/>
        </a:p>
      </dgm:t>
    </dgm:pt>
    <dgm:pt modelId="{0DF0FE41-432C-477D-A39F-EF149BB83C64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 dirty="0"/>
            <a:t>Biosolids converted to </a:t>
          </a:r>
          <a:r>
            <a:rPr lang="en-AU" sz="1800" dirty="0" err="1"/>
            <a:t>Milorganite</a:t>
          </a:r>
          <a:r>
            <a:rPr lang="en-AU" sz="1800" dirty="0"/>
            <a:t>® , a commercially available fertilizer product</a:t>
          </a:r>
          <a:endParaRPr lang="en-US" sz="1800" dirty="0"/>
        </a:p>
      </dgm:t>
    </dgm:pt>
    <dgm:pt modelId="{52F7CBDC-A698-4E80-9303-B848FCAFEA3E}" type="parTrans" cxnId="{2B975B51-679F-49BC-8C8D-C67C7F308B78}">
      <dgm:prSet/>
      <dgm:spPr/>
      <dgm:t>
        <a:bodyPr/>
        <a:lstStyle/>
        <a:p>
          <a:endParaRPr lang="en-US"/>
        </a:p>
      </dgm:t>
    </dgm:pt>
    <dgm:pt modelId="{2BE8F599-A5CF-4113-BF8B-4DC2F977E4DD}" type="sibTrans" cxnId="{2B975B51-679F-49BC-8C8D-C67C7F308B78}">
      <dgm:prSet/>
      <dgm:spPr/>
      <dgm:t>
        <a:bodyPr/>
        <a:lstStyle/>
        <a:p>
          <a:endParaRPr lang="en-US"/>
        </a:p>
      </dgm:t>
    </dgm:pt>
    <dgm:pt modelId="{37CF7BDD-9AD2-4F10-8AAA-D3BB0A440977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/>
            <a:t>Biosolids advanced facilities plan (AFP) focused on addressing three questions:</a:t>
          </a:r>
          <a:endParaRPr lang="en-US" sz="1800"/>
        </a:p>
      </dgm:t>
    </dgm:pt>
    <dgm:pt modelId="{5DDC73A3-F6BC-46CD-8A29-1DAEBAD7EA97}" type="parTrans" cxnId="{BEB2E8A5-FA02-4E4E-A301-0E7902E4EA2A}">
      <dgm:prSet/>
      <dgm:spPr/>
      <dgm:t>
        <a:bodyPr/>
        <a:lstStyle/>
        <a:p>
          <a:endParaRPr lang="en-US"/>
        </a:p>
      </dgm:t>
    </dgm:pt>
    <dgm:pt modelId="{27C9E594-BC88-4E18-9B36-86FD96D8B4B4}" type="sibTrans" cxnId="{BEB2E8A5-FA02-4E4E-A301-0E7902E4EA2A}">
      <dgm:prSet/>
      <dgm:spPr/>
      <dgm:t>
        <a:bodyPr/>
        <a:lstStyle/>
        <a:p>
          <a:endParaRPr lang="en-US"/>
        </a:p>
      </dgm:t>
    </dgm:pt>
    <dgm:pt modelId="{A63EA4BF-7E35-452C-9DF9-834F86103145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 dirty="0"/>
            <a:t>What is the best way to make </a:t>
          </a:r>
          <a:r>
            <a:rPr lang="en-AU" sz="1800" dirty="0" err="1"/>
            <a:t>Milorganite</a:t>
          </a:r>
          <a:r>
            <a:rPr lang="en-AU" sz="1800" dirty="0"/>
            <a:t>® ?</a:t>
          </a:r>
          <a:endParaRPr lang="en-US" sz="1800" dirty="0"/>
        </a:p>
      </dgm:t>
    </dgm:pt>
    <dgm:pt modelId="{AC63BB81-66E9-48E9-9541-44482F4C3846}" type="parTrans" cxnId="{A0AFAC1C-17BA-4AA3-BDC5-E56BE19A0F80}">
      <dgm:prSet/>
      <dgm:spPr/>
      <dgm:t>
        <a:bodyPr/>
        <a:lstStyle/>
        <a:p>
          <a:endParaRPr lang="en-US"/>
        </a:p>
      </dgm:t>
    </dgm:pt>
    <dgm:pt modelId="{4F80E128-6391-49A9-BFE0-18D5CBFC8AC8}" type="sibTrans" cxnId="{A0AFAC1C-17BA-4AA3-BDC5-E56BE19A0F80}">
      <dgm:prSet/>
      <dgm:spPr/>
      <dgm:t>
        <a:bodyPr/>
        <a:lstStyle/>
        <a:p>
          <a:endParaRPr lang="en-US"/>
        </a:p>
      </dgm:t>
    </dgm:pt>
    <dgm:pt modelId="{D7A1C7B0-7CE9-4756-B6F4-24597AB5DB53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/>
            <a:t>What drivers influence the long-term viability of Milorganite®?</a:t>
          </a:r>
          <a:endParaRPr lang="en-US" sz="1800"/>
        </a:p>
      </dgm:t>
    </dgm:pt>
    <dgm:pt modelId="{A09F2D74-1F56-4813-BBBD-B333CF6E7CEB}" type="parTrans" cxnId="{6C7F63DA-4D15-4DD5-8B88-2FBF42426525}">
      <dgm:prSet/>
      <dgm:spPr/>
      <dgm:t>
        <a:bodyPr/>
        <a:lstStyle/>
        <a:p>
          <a:endParaRPr lang="en-US"/>
        </a:p>
      </dgm:t>
    </dgm:pt>
    <dgm:pt modelId="{D366FD1D-2F99-4754-85B2-7A795A14B016}" type="sibTrans" cxnId="{6C7F63DA-4D15-4DD5-8B88-2FBF42426525}">
      <dgm:prSet/>
      <dgm:spPr/>
      <dgm:t>
        <a:bodyPr/>
        <a:lstStyle/>
        <a:p>
          <a:endParaRPr lang="en-US"/>
        </a:p>
      </dgm:t>
    </dgm:pt>
    <dgm:pt modelId="{CEE9821E-D31D-4020-8747-1E9D80C7B15F}">
      <dgm:prSet custT="1"/>
      <dgm:spPr>
        <a:solidFill>
          <a:srgbClr val="003763"/>
        </a:solidFill>
        <a:ln>
          <a:noFill/>
        </a:ln>
      </dgm:spPr>
      <dgm:t>
        <a:bodyPr/>
        <a:lstStyle/>
        <a:p>
          <a:r>
            <a:rPr lang="en-AU" sz="1800"/>
            <a:t>How can the District adapt to changing drivers?</a:t>
          </a:r>
          <a:endParaRPr lang="en-US" sz="1800"/>
        </a:p>
      </dgm:t>
    </dgm:pt>
    <dgm:pt modelId="{84ADF06D-059F-430D-BA08-514E02F352BC}" type="parTrans" cxnId="{5793ADFB-193B-4FD6-819B-D6DC57A006E5}">
      <dgm:prSet/>
      <dgm:spPr/>
      <dgm:t>
        <a:bodyPr/>
        <a:lstStyle/>
        <a:p>
          <a:endParaRPr lang="en-US"/>
        </a:p>
      </dgm:t>
    </dgm:pt>
    <dgm:pt modelId="{4CF83BE6-EFC9-4B5E-9DC5-86BCE7F26A9B}" type="sibTrans" cxnId="{5793ADFB-193B-4FD6-819B-D6DC57A006E5}">
      <dgm:prSet/>
      <dgm:spPr/>
      <dgm:t>
        <a:bodyPr/>
        <a:lstStyle/>
        <a:p>
          <a:endParaRPr lang="en-US"/>
        </a:p>
      </dgm:t>
    </dgm:pt>
    <dgm:pt modelId="{808099BE-856A-48E0-9476-09A2B426B0EA}" type="pres">
      <dgm:prSet presAssocID="{824C8734-38AE-4CE5-983C-02C0D92DDE48}" presName="linear" presStyleCnt="0">
        <dgm:presLayoutVars>
          <dgm:animLvl val="lvl"/>
          <dgm:resizeHandles val="exact"/>
        </dgm:presLayoutVars>
      </dgm:prSet>
      <dgm:spPr/>
    </dgm:pt>
    <dgm:pt modelId="{DE18AA6D-5478-42C2-B2A7-C4ACFE8BA71A}" type="pres">
      <dgm:prSet presAssocID="{283BC095-E9C1-4A37-AB81-A2B964BAF2A8}" presName="parentText" presStyleLbl="node1" presStyleIdx="0" presStyleCnt="9" custLinFactNeighborY="3006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17CA1E9-A973-4D58-8A2E-16048194AEF6}" type="pres">
      <dgm:prSet presAssocID="{2262D34F-B4E3-434F-957F-A1D988871562}" presName="spacer" presStyleCnt="0"/>
      <dgm:spPr/>
    </dgm:pt>
    <dgm:pt modelId="{6314DB90-1C49-4A69-901E-200ED9A697FD}" type="pres">
      <dgm:prSet presAssocID="{DD0DE753-5FA7-4898-88E0-8E2A85DB11C7}" presName="parentText" presStyleLbl="node1" presStyleIdx="1" presStyleCnt="9" custLinFactNeighborY="3006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4E6DA25-5D68-40C1-BC3D-7C674BC6D788}" type="pres">
      <dgm:prSet presAssocID="{634E8385-9F1B-4545-90F0-36727C4663CF}" presName="spacer" presStyleCnt="0"/>
      <dgm:spPr/>
    </dgm:pt>
    <dgm:pt modelId="{4A2ED174-56EC-4135-A4D4-6769DC4B9AB6}" type="pres">
      <dgm:prSet presAssocID="{31547735-081E-45F6-98F6-D90C3A37FAB9}" presName="parentText" presStyleLbl="node1" presStyleIdx="2" presStyleCnt="9" custLinFactNeighborY="3006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D1E73E0-3734-402E-91F0-36FB2EDE558E}" type="pres">
      <dgm:prSet presAssocID="{CF62D88E-2BB5-4669-8161-6DBA903A1409}" presName="spacer" presStyleCnt="0"/>
      <dgm:spPr/>
    </dgm:pt>
    <dgm:pt modelId="{16B81883-832F-44C4-8251-301DFD8A27E5}" type="pres">
      <dgm:prSet presAssocID="{3B9BDE6D-FAEA-42F7-A3B3-CBE626516A1A}" presName="parentText" presStyleLbl="node1" presStyleIdx="3" presStyleCnt="9" custLinFactNeighborY="3006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EAFA06D-C63A-49BA-A607-30D2665EDBB9}" type="pres">
      <dgm:prSet presAssocID="{2B9F55E9-BC97-4ACC-92D2-EE36305253BE}" presName="spacer" presStyleCnt="0"/>
      <dgm:spPr/>
    </dgm:pt>
    <dgm:pt modelId="{4598BA70-FA94-4004-9578-DF31B43B3FAA}" type="pres">
      <dgm:prSet presAssocID="{0DF0FE41-432C-477D-A39F-EF149BB83C64}" presName="parentText" presStyleLbl="node1" presStyleIdx="4" presStyleCnt="9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5780070-6397-4952-80C9-AFB694C9D787}" type="pres">
      <dgm:prSet presAssocID="{2BE8F599-A5CF-4113-BF8B-4DC2F977E4DD}" presName="spacer" presStyleCnt="0"/>
      <dgm:spPr/>
    </dgm:pt>
    <dgm:pt modelId="{C01B2F5B-2A2C-4FB7-9495-8F0FD81DF1CD}" type="pres">
      <dgm:prSet presAssocID="{37CF7BDD-9AD2-4F10-8AAA-D3BB0A440977}" presName="parentText" presStyleLbl="node1" presStyleIdx="5" presStyleCnt="9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1F7E378-E822-4664-BA99-B7DDF07BDF1E}" type="pres">
      <dgm:prSet presAssocID="{27C9E594-BC88-4E18-9B36-86FD96D8B4B4}" presName="spacer" presStyleCnt="0"/>
      <dgm:spPr/>
    </dgm:pt>
    <dgm:pt modelId="{2CF2E303-A553-4604-83DD-87FAF6AB01C9}" type="pres">
      <dgm:prSet presAssocID="{A63EA4BF-7E35-452C-9DF9-834F86103145}" presName="parentText" presStyleLbl="node1" presStyleIdx="6" presStyleCnt="9" custLinFactNeighborY="9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C3BD15A-E3E3-4C88-9252-06BAD9FC03BF}" type="pres">
      <dgm:prSet presAssocID="{4F80E128-6391-49A9-BFE0-18D5CBFC8AC8}" presName="spacer" presStyleCnt="0"/>
      <dgm:spPr/>
    </dgm:pt>
    <dgm:pt modelId="{1B3C8334-86D6-4A09-915D-40375194B6CA}" type="pres">
      <dgm:prSet presAssocID="{D7A1C7B0-7CE9-4756-B6F4-24597AB5DB53}" presName="parentText" presStyleLbl="node1" presStyleIdx="7" presStyleCnt="9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7B105F0-3004-4EAD-BBE0-B34BD414D958}" type="pres">
      <dgm:prSet presAssocID="{D366FD1D-2F99-4754-85B2-7A795A14B016}" presName="spacer" presStyleCnt="0"/>
      <dgm:spPr/>
    </dgm:pt>
    <dgm:pt modelId="{8F80AB42-1FB3-40AC-8D7F-5DA62FBA9D3F}" type="pres">
      <dgm:prSet presAssocID="{CEE9821E-D31D-4020-8747-1E9D80C7B15F}" presName="parentText" presStyleLbl="node1" presStyleIdx="8" presStyleCnt="9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9738D60F-7C31-4F4A-8F20-831C8EAC965C}" type="presOf" srcId="{283BC095-E9C1-4A37-AB81-A2B964BAF2A8}" destId="{DE18AA6D-5478-42C2-B2A7-C4ACFE8BA71A}" srcOrd="0" destOrd="0" presId="urn:microsoft.com/office/officeart/2005/8/layout/vList2"/>
    <dgm:cxn modelId="{44D40010-A271-458D-99DD-E82CFB855DCF}" srcId="{824C8734-38AE-4CE5-983C-02C0D92DDE48}" destId="{3B9BDE6D-FAEA-42F7-A3B3-CBE626516A1A}" srcOrd="3" destOrd="0" parTransId="{0520D56A-0C75-4155-962B-F343908B887F}" sibTransId="{2B9F55E9-BC97-4ACC-92D2-EE36305253BE}"/>
    <dgm:cxn modelId="{A0AFAC1C-17BA-4AA3-BDC5-E56BE19A0F80}" srcId="{824C8734-38AE-4CE5-983C-02C0D92DDE48}" destId="{A63EA4BF-7E35-452C-9DF9-834F86103145}" srcOrd="6" destOrd="0" parTransId="{AC63BB81-66E9-48E9-9541-44482F4C3846}" sibTransId="{4F80E128-6391-49A9-BFE0-18D5CBFC8AC8}"/>
    <dgm:cxn modelId="{8F8DBB2C-A407-4F53-9844-5CC0C525CD41}" type="presOf" srcId="{3B9BDE6D-FAEA-42F7-A3B3-CBE626516A1A}" destId="{16B81883-832F-44C4-8251-301DFD8A27E5}" srcOrd="0" destOrd="0" presId="urn:microsoft.com/office/officeart/2005/8/layout/vList2"/>
    <dgm:cxn modelId="{6949113E-E176-4F37-B8C5-5B0BC29F9414}" type="presOf" srcId="{A63EA4BF-7E35-452C-9DF9-834F86103145}" destId="{2CF2E303-A553-4604-83DD-87FAF6AB01C9}" srcOrd="0" destOrd="0" presId="urn:microsoft.com/office/officeart/2005/8/layout/vList2"/>
    <dgm:cxn modelId="{8279F042-93BA-41C7-9777-09C1C72BE9CD}" type="presOf" srcId="{CEE9821E-D31D-4020-8747-1E9D80C7B15F}" destId="{8F80AB42-1FB3-40AC-8D7F-5DA62FBA9D3F}" srcOrd="0" destOrd="0" presId="urn:microsoft.com/office/officeart/2005/8/layout/vList2"/>
    <dgm:cxn modelId="{2B975B51-679F-49BC-8C8D-C67C7F308B78}" srcId="{824C8734-38AE-4CE5-983C-02C0D92DDE48}" destId="{0DF0FE41-432C-477D-A39F-EF149BB83C64}" srcOrd="4" destOrd="0" parTransId="{52F7CBDC-A698-4E80-9303-B848FCAFEA3E}" sibTransId="{2BE8F599-A5CF-4113-BF8B-4DC2F977E4DD}"/>
    <dgm:cxn modelId="{6C7C967A-ED41-448B-8E64-1F39EAFE4A63}" type="presOf" srcId="{0DF0FE41-432C-477D-A39F-EF149BB83C64}" destId="{4598BA70-FA94-4004-9578-DF31B43B3FAA}" srcOrd="0" destOrd="0" presId="urn:microsoft.com/office/officeart/2005/8/layout/vList2"/>
    <dgm:cxn modelId="{88AD9787-B303-4D65-BFAA-5842DDE7E07A}" srcId="{824C8734-38AE-4CE5-983C-02C0D92DDE48}" destId="{283BC095-E9C1-4A37-AB81-A2B964BAF2A8}" srcOrd="0" destOrd="0" parTransId="{10F01C56-C19D-4EF6-BD20-EE60E7371C39}" sibTransId="{2262D34F-B4E3-434F-957F-A1D988871562}"/>
    <dgm:cxn modelId="{BEB2E8A5-FA02-4E4E-A301-0E7902E4EA2A}" srcId="{824C8734-38AE-4CE5-983C-02C0D92DDE48}" destId="{37CF7BDD-9AD2-4F10-8AAA-D3BB0A440977}" srcOrd="5" destOrd="0" parTransId="{5DDC73A3-F6BC-46CD-8A29-1DAEBAD7EA97}" sibTransId="{27C9E594-BC88-4E18-9B36-86FD96D8B4B4}"/>
    <dgm:cxn modelId="{965463C3-7597-4421-B4EF-53CB22395DF4}" type="presOf" srcId="{D7A1C7B0-7CE9-4756-B6F4-24597AB5DB53}" destId="{1B3C8334-86D6-4A09-915D-40375194B6CA}" srcOrd="0" destOrd="0" presId="urn:microsoft.com/office/officeart/2005/8/layout/vList2"/>
    <dgm:cxn modelId="{60521DCB-EE29-4747-8995-442298C72F51}" srcId="{824C8734-38AE-4CE5-983C-02C0D92DDE48}" destId="{DD0DE753-5FA7-4898-88E0-8E2A85DB11C7}" srcOrd="1" destOrd="0" parTransId="{FC10995A-2724-490A-BD04-5F538C729985}" sibTransId="{634E8385-9F1B-4545-90F0-36727C4663CF}"/>
    <dgm:cxn modelId="{97A167D3-7235-4A41-8523-469BDC2521A7}" srcId="{824C8734-38AE-4CE5-983C-02C0D92DDE48}" destId="{31547735-081E-45F6-98F6-D90C3A37FAB9}" srcOrd="2" destOrd="0" parTransId="{E878AE01-98FD-457F-89D4-E9161D4DB477}" sibTransId="{CF62D88E-2BB5-4669-8161-6DBA903A1409}"/>
    <dgm:cxn modelId="{C04CBFD9-EBA0-4477-9596-E2653307CA8E}" type="presOf" srcId="{824C8734-38AE-4CE5-983C-02C0D92DDE48}" destId="{808099BE-856A-48E0-9476-09A2B426B0EA}" srcOrd="0" destOrd="0" presId="urn:microsoft.com/office/officeart/2005/8/layout/vList2"/>
    <dgm:cxn modelId="{D59FC9D9-98C6-41F8-8BFD-7CAB814211E2}" type="presOf" srcId="{37CF7BDD-9AD2-4F10-8AAA-D3BB0A440977}" destId="{C01B2F5B-2A2C-4FB7-9495-8F0FD81DF1CD}" srcOrd="0" destOrd="0" presId="urn:microsoft.com/office/officeart/2005/8/layout/vList2"/>
    <dgm:cxn modelId="{6C7F63DA-4D15-4DD5-8B88-2FBF42426525}" srcId="{824C8734-38AE-4CE5-983C-02C0D92DDE48}" destId="{D7A1C7B0-7CE9-4756-B6F4-24597AB5DB53}" srcOrd="7" destOrd="0" parTransId="{A09F2D74-1F56-4813-BBBD-B333CF6E7CEB}" sibTransId="{D366FD1D-2F99-4754-85B2-7A795A14B016}"/>
    <dgm:cxn modelId="{CDD51BE9-5099-4EEB-A7B4-ABB5CEA1A430}" type="presOf" srcId="{31547735-081E-45F6-98F6-D90C3A37FAB9}" destId="{4A2ED174-56EC-4135-A4D4-6769DC4B9AB6}" srcOrd="0" destOrd="0" presId="urn:microsoft.com/office/officeart/2005/8/layout/vList2"/>
    <dgm:cxn modelId="{FB4A4AEF-4FEB-4EB1-B146-BA2DA0B5FC62}" type="presOf" srcId="{DD0DE753-5FA7-4898-88E0-8E2A85DB11C7}" destId="{6314DB90-1C49-4A69-901E-200ED9A697FD}" srcOrd="0" destOrd="0" presId="urn:microsoft.com/office/officeart/2005/8/layout/vList2"/>
    <dgm:cxn modelId="{5793ADFB-193B-4FD6-819B-D6DC57A006E5}" srcId="{824C8734-38AE-4CE5-983C-02C0D92DDE48}" destId="{CEE9821E-D31D-4020-8747-1E9D80C7B15F}" srcOrd="8" destOrd="0" parTransId="{84ADF06D-059F-430D-BA08-514E02F352BC}" sibTransId="{4CF83BE6-EFC9-4B5E-9DC5-86BCE7F26A9B}"/>
    <dgm:cxn modelId="{8B7E442D-C142-4D1C-80EE-DE2EBBB371F0}" type="presParOf" srcId="{808099BE-856A-48E0-9476-09A2B426B0EA}" destId="{DE18AA6D-5478-42C2-B2A7-C4ACFE8BA71A}" srcOrd="0" destOrd="0" presId="urn:microsoft.com/office/officeart/2005/8/layout/vList2"/>
    <dgm:cxn modelId="{CB1E1096-6C58-43DA-AE43-7FA57CD45628}" type="presParOf" srcId="{808099BE-856A-48E0-9476-09A2B426B0EA}" destId="{617CA1E9-A973-4D58-8A2E-16048194AEF6}" srcOrd="1" destOrd="0" presId="urn:microsoft.com/office/officeart/2005/8/layout/vList2"/>
    <dgm:cxn modelId="{2CBD6832-E5F6-4E9A-BD73-2A4A8B4D9E73}" type="presParOf" srcId="{808099BE-856A-48E0-9476-09A2B426B0EA}" destId="{6314DB90-1C49-4A69-901E-200ED9A697FD}" srcOrd="2" destOrd="0" presId="urn:microsoft.com/office/officeart/2005/8/layout/vList2"/>
    <dgm:cxn modelId="{F1797861-4767-49EA-A27F-13D32F261520}" type="presParOf" srcId="{808099BE-856A-48E0-9476-09A2B426B0EA}" destId="{44E6DA25-5D68-40C1-BC3D-7C674BC6D788}" srcOrd="3" destOrd="0" presId="urn:microsoft.com/office/officeart/2005/8/layout/vList2"/>
    <dgm:cxn modelId="{3102860E-006D-477B-9142-5239306894C9}" type="presParOf" srcId="{808099BE-856A-48E0-9476-09A2B426B0EA}" destId="{4A2ED174-56EC-4135-A4D4-6769DC4B9AB6}" srcOrd="4" destOrd="0" presId="urn:microsoft.com/office/officeart/2005/8/layout/vList2"/>
    <dgm:cxn modelId="{712D0333-EA6C-4EFD-82A5-5377C63C5438}" type="presParOf" srcId="{808099BE-856A-48E0-9476-09A2B426B0EA}" destId="{3D1E73E0-3734-402E-91F0-36FB2EDE558E}" srcOrd="5" destOrd="0" presId="urn:microsoft.com/office/officeart/2005/8/layout/vList2"/>
    <dgm:cxn modelId="{0320B598-52AB-438C-BD67-0C8F8BFDCC25}" type="presParOf" srcId="{808099BE-856A-48E0-9476-09A2B426B0EA}" destId="{16B81883-832F-44C4-8251-301DFD8A27E5}" srcOrd="6" destOrd="0" presId="urn:microsoft.com/office/officeart/2005/8/layout/vList2"/>
    <dgm:cxn modelId="{4F380E87-44E5-4000-973C-F442BF5FF8B2}" type="presParOf" srcId="{808099BE-856A-48E0-9476-09A2B426B0EA}" destId="{4EAFA06D-C63A-49BA-A607-30D2665EDBB9}" srcOrd="7" destOrd="0" presId="urn:microsoft.com/office/officeart/2005/8/layout/vList2"/>
    <dgm:cxn modelId="{096D8E61-2E11-46DE-90CF-8F5C3A25BE91}" type="presParOf" srcId="{808099BE-856A-48E0-9476-09A2B426B0EA}" destId="{4598BA70-FA94-4004-9578-DF31B43B3FAA}" srcOrd="8" destOrd="0" presId="urn:microsoft.com/office/officeart/2005/8/layout/vList2"/>
    <dgm:cxn modelId="{E608F860-E34A-4177-8F27-8440A4D2B901}" type="presParOf" srcId="{808099BE-856A-48E0-9476-09A2B426B0EA}" destId="{85780070-6397-4952-80C9-AFB694C9D787}" srcOrd="9" destOrd="0" presId="urn:microsoft.com/office/officeart/2005/8/layout/vList2"/>
    <dgm:cxn modelId="{E69CF8B2-EA1D-43F5-8BAC-22991EA876CD}" type="presParOf" srcId="{808099BE-856A-48E0-9476-09A2B426B0EA}" destId="{C01B2F5B-2A2C-4FB7-9495-8F0FD81DF1CD}" srcOrd="10" destOrd="0" presId="urn:microsoft.com/office/officeart/2005/8/layout/vList2"/>
    <dgm:cxn modelId="{AA44B3DF-D918-43FF-9FFD-A8ECBD062245}" type="presParOf" srcId="{808099BE-856A-48E0-9476-09A2B426B0EA}" destId="{51F7E378-E822-4664-BA99-B7DDF07BDF1E}" srcOrd="11" destOrd="0" presId="urn:microsoft.com/office/officeart/2005/8/layout/vList2"/>
    <dgm:cxn modelId="{96C9DEE9-E3AA-4394-9C18-98E56773FA35}" type="presParOf" srcId="{808099BE-856A-48E0-9476-09A2B426B0EA}" destId="{2CF2E303-A553-4604-83DD-87FAF6AB01C9}" srcOrd="12" destOrd="0" presId="urn:microsoft.com/office/officeart/2005/8/layout/vList2"/>
    <dgm:cxn modelId="{A8962D70-D777-4EA3-AF77-7A3B8A3EC6D1}" type="presParOf" srcId="{808099BE-856A-48E0-9476-09A2B426B0EA}" destId="{3C3BD15A-E3E3-4C88-9252-06BAD9FC03BF}" srcOrd="13" destOrd="0" presId="urn:microsoft.com/office/officeart/2005/8/layout/vList2"/>
    <dgm:cxn modelId="{D28956D3-0452-4830-BF17-58BD43A1D3C7}" type="presParOf" srcId="{808099BE-856A-48E0-9476-09A2B426B0EA}" destId="{1B3C8334-86D6-4A09-915D-40375194B6CA}" srcOrd="14" destOrd="0" presId="urn:microsoft.com/office/officeart/2005/8/layout/vList2"/>
    <dgm:cxn modelId="{552D737D-FADC-4A59-95DE-8455F57A9A9F}" type="presParOf" srcId="{808099BE-856A-48E0-9476-09A2B426B0EA}" destId="{77B105F0-3004-4EAD-BBE0-B34BD414D958}" srcOrd="15" destOrd="0" presId="urn:microsoft.com/office/officeart/2005/8/layout/vList2"/>
    <dgm:cxn modelId="{67B60C93-67D0-477C-8DA1-63948A746F8A}" type="presParOf" srcId="{808099BE-856A-48E0-9476-09A2B426B0EA}" destId="{8F80AB42-1FB3-40AC-8D7F-5DA62FBA9D3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AA6D-5478-42C2-B2A7-C4ACFE8BA71A}">
      <dsp:nvSpPr>
        <dsp:cNvPr id="0" name=""/>
        <dsp:cNvSpPr/>
      </dsp:nvSpPr>
      <dsp:spPr>
        <a:xfrm>
          <a:off x="0" y="6407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Milwaukee Metropolitan Sewerage District (MMSD)</a:t>
          </a:r>
          <a:endParaRPr lang="en-US" sz="1800" kern="1200" dirty="0"/>
        </a:p>
      </dsp:txBody>
      <dsp:txXfrm>
        <a:off x="0" y="6407"/>
        <a:ext cx="5259018" cy="619494"/>
      </dsp:txXfrm>
    </dsp:sp>
    <dsp:sp modelId="{6314DB90-1C49-4A69-901E-200ED9A697FD}">
      <dsp:nvSpPr>
        <dsp:cNvPr id="0" name=""/>
        <dsp:cNvSpPr/>
      </dsp:nvSpPr>
      <dsp:spPr>
        <a:xfrm>
          <a:off x="0" y="640287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Biosolids produced at two facilities:</a:t>
          </a:r>
          <a:endParaRPr lang="en-US" sz="1800" kern="1200"/>
        </a:p>
      </dsp:txBody>
      <dsp:txXfrm>
        <a:off x="0" y="640287"/>
        <a:ext cx="5259018" cy="619494"/>
      </dsp:txXfrm>
    </dsp:sp>
    <dsp:sp modelId="{4A2ED174-56EC-4135-A4D4-6769DC4B9AB6}">
      <dsp:nvSpPr>
        <dsp:cNvPr id="0" name=""/>
        <dsp:cNvSpPr/>
      </dsp:nvSpPr>
      <dsp:spPr>
        <a:xfrm>
          <a:off x="0" y="1274167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Jones Island Water Reclamation Facility (JIWRF)</a:t>
          </a:r>
          <a:endParaRPr lang="en-US" sz="1800" kern="1200" dirty="0"/>
        </a:p>
      </dsp:txBody>
      <dsp:txXfrm>
        <a:off x="0" y="1274167"/>
        <a:ext cx="5259018" cy="619494"/>
      </dsp:txXfrm>
    </dsp:sp>
    <dsp:sp modelId="{16B81883-832F-44C4-8251-301DFD8A27E5}">
      <dsp:nvSpPr>
        <dsp:cNvPr id="0" name=""/>
        <dsp:cNvSpPr/>
      </dsp:nvSpPr>
      <dsp:spPr>
        <a:xfrm>
          <a:off x="0" y="1908048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South Shore Water Reclamation Facility (SSWRF)</a:t>
          </a:r>
          <a:endParaRPr lang="en-US" sz="1800" kern="1200" dirty="0"/>
        </a:p>
      </dsp:txBody>
      <dsp:txXfrm>
        <a:off x="0" y="1908048"/>
        <a:ext cx="5259018" cy="619494"/>
      </dsp:txXfrm>
    </dsp:sp>
    <dsp:sp modelId="{4598BA70-FA94-4004-9578-DF31B43B3FAA}">
      <dsp:nvSpPr>
        <dsp:cNvPr id="0" name=""/>
        <dsp:cNvSpPr/>
      </dsp:nvSpPr>
      <dsp:spPr>
        <a:xfrm>
          <a:off x="0" y="2537603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Biosolids converted to </a:t>
          </a:r>
          <a:r>
            <a:rPr lang="en-AU" sz="1800" kern="1200" dirty="0" err="1"/>
            <a:t>Milorganite</a:t>
          </a:r>
          <a:r>
            <a:rPr lang="en-AU" sz="1800" kern="1200" dirty="0"/>
            <a:t>® , a commercially available fertilizer product</a:t>
          </a:r>
          <a:endParaRPr lang="en-US" sz="1800" kern="1200" dirty="0"/>
        </a:p>
      </dsp:txBody>
      <dsp:txXfrm>
        <a:off x="0" y="2537603"/>
        <a:ext cx="5259018" cy="619494"/>
      </dsp:txXfrm>
    </dsp:sp>
    <dsp:sp modelId="{C01B2F5B-2A2C-4FB7-9495-8F0FD81DF1CD}">
      <dsp:nvSpPr>
        <dsp:cNvPr id="0" name=""/>
        <dsp:cNvSpPr/>
      </dsp:nvSpPr>
      <dsp:spPr>
        <a:xfrm>
          <a:off x="0" y="3171483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Biosolids advanced facilities plan (AFP) focused on addressing three questions:</a:t>
          </a:r>
          <a:endParaRPr lang="en-US" sz="1800" kern="1200"/>
        </a:p>
      </dsp:txBody>
      <dsp:txXfrm>
        <a:off x="0" y="3171483"/>
        <a:ext cx="5259018" cy="619494"/>
      </dsp:txXfrm>
    </dsp:sp>
    <dsp:sp modelId="{2CF2E303-A553-4604-83DD-87FAF6AB01C9}">
      <dsp:nvSpPr>
        <dsp:cNvPr id="0" name=""/>
        <dsp:cNvSpPr/>
      </dsp:nvSpPr>
      <dsp:spPr>
        <a:xfrm>
          <a:off x="0" y="3805365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What is the best way to make </a:t>
          </a:r>
          <a:r>
            <a:rPr lang="en-AU" sz="1800" kern="1200" dirty="0" err="1"/>
            <a:t>Milorganite</a:t>
          </a:r>
          <a:r>
            <a:rPr lang="en-AU" sz="1800" kern="1200" dirty="0"/>
            <a:t>® ?</a:t>
          </a:r>
          <a:endParaRPr lang="en-US" sz="1800" kern="1200" dirty="0"/>
        </a:p>
      </dsp:txBody>
      <dsp:txXfrm>
        <a:off x="0" y="3805365"/>
        <a:ext cx="5259018" cy="619494"/>
      </dsp:txXfrm>
    </dsp:sp>
    <dsp:sp modelId="{1B3C8334-86D6-4A09-915D-40375194B6CA}">
      <dsp:nvSpPr>
        <dsp:cNvPr id="0" name=""/>
        <dsp:cNvSpPr/>
      </dsp:nvSpPr>
      <dsp:spPr>
        <a:xfrm>
          <a:off x="0" y="4439244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What drivers influence the long-term viability of Milorganite®?</a:t>
          </a:r>
          <a:endParaRPr lang="en-US" sz="1800" kern="1200"/>
        </a:p>
      </dsp:txBody>
      <dsp:txXfrm>
        <a:off x="0" y="4439244"/>
        <a:ext cx="5259018" cy="619494"/>
      </dsp:txXfrm>
    </dsp:sp>
    <dsp:sp modelId="{8F80AB42-1FB3-40AC-8D7F-5DA62FBA9D3F}">
      <dsp:nvSpPr>
        <dsp:cNvPr id="0" name=""/>
        <dsp:cNvSpPr/>
      </dsp:nvSpPr>
      <dsp:spPr>
        <a:xfrm>
          <a:off x="0" y="5073124"/>
          <a:ext cx="5259018" cy="619494"/>
        </a:xfrm>
        <a:prstGeom prst="rect">
          <a:avLst/>
        </a:prstGeom>
        <a:solidFill>
          <a:srgbClr val="00376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How can the District adapt to changing drivers?</a:t>
          </a:r>
          <a:endParaRPr lang="en-US" sz="1800" kern="1200"/>
        </a:p>
      </dsp:txBody>
      <dsp:txXfrm>
        <a:off x="0" y="5073124"/>
        <a:ext cx="5259018" cy="619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11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Motion in this slide:  it goes from right to left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642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Chemically </a:t>
            </a:r>
            <a:r>
              <a:rPr lang="en-US" dirty="0" err="1"/>
              <a:t>Enhancd</a:t>
            </a:r>
            <a:r>
              <a:rPr lang="en-US" dirty="0"/>
              <a:t> Primary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5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FD4F4-977C-4D81-A79D-89731907D8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9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52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4476B3"/>
                </a:solidFill>
                <a:latin typeface="FranklinGothic-DemiCond"/>
              </a:rPr>
              <a:t>Jones Island Water Reclamation Facility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Located on Jones Island, just south of downtown Milwaukee under the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Bridge, JIWRF 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rated at 330 MGD for peak hour and 300 MGD for peak day. JIWRF was put into service in 1925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uses activated sludge secondary treatment. It receives both combined and separate sewer flow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from the City of Milwaukee and most of the central portions of Milwaukee County. Major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processes at JIWRF include the biosolids handling facilities that produce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Milorganite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® and an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electrical generation turbine facility that provides supplemental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73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4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9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37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So this slide is intended to capture the key outcomes from the detailed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alternatievs</a:t>
            </a:r>
            <a:r>
              <a:rPr lang="en-US" sz="1800" dirty="0">
                <a:effectLst/>
                <a:latin typeface="Calibri" panose="020F0502020204030204" pitchFamily="34" charset="0"/>
              </a:rPr>
              <a:t> analysis, and help link this to the recommended plan coming up.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This is a summary traffic light assessment, with the red to green scale really being relative between the four alternatives there.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First key point is that the Baseline alternative while cheapest, conflicts with the District's organizational goals and carries high risk, and has been discarded.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From there, Alternative 1 offers the best balance between cost and risk, based on the risks we see currently facing the District in the short-term, and is therefore the preferred 'short-to medium- term destination' for the District.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However, Alternative 1 sees production of Class B biosolids and the District would remain exposed to the risks around landfill disposal and chemicals of concern.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It is alternative 3 (with pyrolysis and biochar), that provides best mitigation around these risks, and best aligns to the District's goals around renewable power and beneficial reuse of biosolids.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 team's approach in developing the recommended plan you'll see ahead, is to treat Alternative 3 as the preferred 'long-term destination' . That is, the risk environment, organizational goals, as well as technology readiness of pyrolysis and biochar, will change over the 25 year planning period and we believe will 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enhance</a:t>
            </a:r>
            <a:r>
              <a:rPr lang="en-US" sz="1800" dirty="0">
                <a:effectLst/>
                <a:latin typeface="Calibri" panose="020F0502020204030204" pitchFamily="34" charset="0"/>
              </a:rPr>
              <a:t> the drivers to head in that direction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owdn</a:t>
            </a:r>
            <a:r>
              <a:rPr lang="en-US" sz="1800" dirty="0">
                <a:effectLst/>
                <a:latin typeface="Calibri" panose="020F0502020204030204" pitchFamily="34" charset="0"/>
              </a:rPr>
              <a:t> the road. Our adaptive pathway plan coming up, shows this.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As we get ready to talk through the recommended plan, I'll first throw to Gage to discuss the principles underpinning 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Adapative</a:t>
            </a:r>
            <a:r>
              <a:rPr lang="en-US" sz="1800" dirty="0">
                <a:effectLst/>
                <a:latin typeface="Calibri" panose="020F0502020204030204" pitchFamily="34" charset="0"/>
              </a:rPr>
              <a:t> Pathway Planning.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FD4F4-977C-4D81-A79D-89731907D8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 the end of Phase 3, MMSD will have completely implemented the preferred Alternative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 –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Milorganite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Production at Both Plants, with a continuous Class B biosolids outfall 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SSWRF. The District could choose to operate in this mode indefinitely, ceasing any further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capital projects, but this is not the recommended pathway.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5294A"/>
                </a:solidFill>
                <a:latin typeface="Times New Roman" panose="02020603050405020304" pitchFamily="18" charset="0"/>
              </a:rPr>
              <a:t>2.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Given the risks associated with the long-term landfilling of Class B Biosolids,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recommended plan moves into Phase 4, in which the landfilling of Class B Biosolids ceases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a Class A Biosolids product derived from digested sludge at SSWRF becomes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operating mode.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5294A"/>
                </a:solidFill>
                <a:latin typeface="Times New Roman" panose="02020603050405020304" pitchFamily="18" charset="0"/>
              </a:rPr>
              <a:t>3.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District moves into Phase 5, in which Alternative 3 is implemented to convert to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biochar production at SSWRF in place of Class A Biosolids. This operating mode would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 in place before the end of the planning period, in the 2040–2045 time frame.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5294A"/>
                </a:solidFill>
                <a:latin typeface="Times New Roman" panose="02020603050405020304" pitchFamily="18" charset="0"/>
              </a:rPr>
              <a:t>4.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Moving from Phase 5 to Phase 6 is an alternate pathway that would only occur should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District need to terminate the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Milorganite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program due to future regulatory actions. This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could be accomplished by installing a separate pyrolysis system at JIWRF, or by expanding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SSWRF biosolids dewatering, drying, and pyrolysis facility and pumping JIWRF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sludges to SSWRF. The scope of these works will likely be very large in cost and impact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the District, and are outside the scope of this Biosolids AFP.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27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APP results in a living plan with no winners.</a:t>
            </a:r>
          </a:p>
          <a:p>
            <a:endParaRPr lang="en-AU" dirty="0"/>
          </a:p>
          <a:p>
            <a:r>
              <a:rPr lang="en-AU" dirty="0"/>
              <a:t>The analysis embraces future uncertainty by exploring the impact of ‘multiple plausible futures and potential shocks (climate change, SLR, natural disasters, pandemics, etc.).</a:t>
            </a:r>
          </a:p>
          <a:p>
            <a:endParaRPr lang="en-AU" dirty="0"/>
          </a:p>
          <a:p>
            <a:r>
              <a:rPr lang="en-AU" dirty="0"/>
              <a:t>APP focuses on “decision points” which may drive a choice to change pathways (including thresholds/tipping points for built and natural systems or other triggers).</a:t>
            </a:r>
          </a:p>
          <a:p>
            <a:endParaRPr lang="en-AU" dirty="0"/>
          </a:p>
          <a:p>
            <a:r>
              <a:rPr lang="en-AU" dirty="0"/>
              <a:t>Is used to explore shocks and uncertainty to identify synergies “no regrets” and potential “locked in” strategies.</a:t>
            </a:r>
          </a:p>
          <a:p>
            <a:r>
              <a:rPr lang="en-AU" dirty="0"/>
              <a:t>Scenarios are a useful tool for articulating the scale of the challenge, and future uncertainty.</a:t>
            </a:r>
          </a:p>
          <a:p>
            <a:endParaRPr lang="en-AU" dirty="0"/>
          </a:p>
          <a:p>
            <a:r>
              <a:rPr lang="en-AU" dirty="0"/>
              <a:t>They key thing is really how you then make decisions? How to develop options and solutions in response to multiple scenarios?</a:t>
            </a:r>
          </a:p>
          <a:p>
            <a:r>
              <a:rPr lang="en-AU" dirty="0"/>
              <a:t>This is what we’re all grappling with – how to be resilient, adaptable, etc.</a:t>
            </a:r>
          </a:p>
          <a:p>
            <a:endParaRPr lang="en-AU" dirty="0"/>
          </a:p>
          <a:p>
            <a:r>
              <a:rPr lang="en-AU" dirty="0"/>
              <a:t>The key concepts in Adaptive pathways planning are: </a:t>
            </a:r>
          </a:p>
          <a:p>
            <a:r>
              <a:rPr lang="en-AU" dirty="0"/>
              <a:t>Robustness – Performs well against multiple futures</a:t>
            </a:r>
          </a:p>
          <a:p>
            <a:r>
              <a:rPr lang="en-AU" dirty="0"/>
              <a:t>Flexibility – If the future starts to change, strategies must be flexible and be able to switch from one path to another.</a:t>
            </a:r>
          </a:p>
          <a:p>
            <a:r>
              <a:rPr lang="en-AU" dirty="0"/>
              <a:t>Adaptive pathways are about the sequencing of actions/options – the pathways of your strategy over time. Thinking about path dependencies and avoiding locking yourself into a particular unwanted future.</a:t>
            </a:r>
          </a:p>
          <a:p>
            <a:r>
              <a:rPr lang="en-AU" dirty="0"/>
              <a:t>Tipping Points – points at which you need to change pathway, when a new action/option needs to be taken/implemented.</a:t>
            </a:r>
          </a:p>
          <a:p>
            <a:r>
              <a:rPr lang="en-AU" dirty="0"/>
              <a:t>Trigger Points – speciﬁes the conditions under which a pre-speciﬁed action to change the plan is to be taken (a decision point with a lead time prior to the tipping point)</a:t>
            </a:r>
          </a:p>
          <a:p>
            <a:endParaRPr lang="en-AU" dirty="0"/>
          </a:p>
          <a:p>
            <a:r>
              <a:rPr lang="en-AU" dirty="0"/>
              <a:t>It’s a framework for developing, monitoring and implementing responses/solutions/options/strategies that have the ability to respond to multiple futures, and the ability to change options (or pathways) as the future unfolds.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38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connect.ghd.com/en/BusinessServices/Marketing/aboutGHD/Pages/At-a-glance.aspx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53771" y="247765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[Presenter name]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7A41D30-D51E-4998-A61D-76ADC0445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3770" y="520184"/>
            <a:ext cx="4192167" cy="307777"/>
          </a:xfrm>
        </p:spPr>
        <p:txBody>
          <a:bodyPr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4220B501-C00A-4905-93D5-C5CEE590B986}"/>
              </a:ext>
            </a:extLst>
          </p:cNvPr>
          <p:cNvSpPr>
            <a:spLocks noChangeAspect="1"/>
          </p:cNvSpPr>
          <p:nvPr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441B2-5151-4FBB-BB98-5F34E06D8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739786"/>
            <a:ext cx="8803851" cy="76944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  <a:endParaRPr lang="en-AU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86F236-2DEA-46CD-83B1-985E948F0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6" name="Freeform 21">
            <a:extLst>
              <a:ext uri="{FF2B5EF4-FFF2-40B4-BE49-F238E27FC236}">
                <a16:creationId xmlns:a16="http://schemas.microsoft.com/office/drawing/2014/main" id="{6F85ED30-7867-4C4B-B1EF-F58AF73948C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462716" y="309481"/>
            <a:ext cx="215198" cy="21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2C57EA-AAA6-3807-F54C-EC8FFAF22528}"/>
              </a:ext>
            </a:extLst>
          </p:cNvPr>
          <p:cNvSpPr txBox="1">
            <a:spLocks/>
          </p:cNvSpPr>
          <p:nvPr userDrawn="1"/>
        </p:nvSpPr>
        <p:spPr>
          <a:xfrm>
            <a:off x="266626" y="5518026"/>
            <a:ext cx="11953328" cy="110799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108877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AU" sz="7200" dirty="0"/>
              <a:t>2023 Biosolids Conference</a:t>
            </a:r>
          </a:p>
        </p:txBody>
      </p:sp>
    </p:spTree>
    <p:extLst>
      <p:ext uri="{BB962C8B-B14F-4D97-AF65-F5344CB8AC3E}">
        <p14:creationId xmlns:p14="http://schemas.microsoft.com/office/powerpoint/2010/main" val="3875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543049"/>
            <a:ext cx="5635500" cy="3830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 dirty="0"/>
              <a:t>Acknowledgement </a:t>
            </a:r>
            <a:br>
              <a:rPr lang="en-AU" sz="4000" dirty="0"/>
            </a:br>
            <a:r>
              <a:rPr lang="en-AU" sz="4000" dirty="0"/>
              <a:t>&amp; respect</a:t>
            </a:r>
          </a:p>
        </p:txBody>
      </p:sp>
    </p:spTree>
    <p:extLst>
      <p:ext uri="{BB962C8B-B14F-4D97-AF65-F5344CB8AC3E}">
        <p14:creationId xmlns:p14="http://schemas.microsoft.com/office/powerpoint/2010/main" val="14502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80A03A9C-38C6-4B9A-864D-862E1998F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7588" cy="685958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957DD473-CD3F-4315-82BA-56BFB5767BD3}"/>
              </a:ext>
            </a:extLst>
          </p:cNvPr>
          <p:cNvSpPr txBox="1">
            <a:spLocks/>
          </p:cNvSpPr>
          <p:nvPr userDrawn="1"/>
        </p:nvSpPr>
        <p:spPr>
          <a:xfrm>
            <a:off x="246064" y="194157"/>
            <a:ext cx="5635500" cy="1382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0"/>
              </a:spcAft>
              <a:buClrTx/>
              <a:buFontTx/>
            </a:pPr>
            <a:r>
              <a:rPr lang="en-AU" sz="4000" dirty="0"/>
              <a:t>Acknowledgement </a:t>
            </a:r>
            <a:br>
              <a:rPr lang="en-AU" sz="4000" dirty="0"/>
            </a:br>
            <a:r>
              <a:rPr lang="en-AU" sz="4000" dirty="0"/>
              <a:t>&amp; respect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86B88-2EF4-4813-A4EE-349ACAC5980E}"/>
              </a:ext>
            </a:extLst>
          </p:cNvPr>
          <p:cNvSpPr txBox="1"/>
          <p:nvPr userDrawn="1"/>
        </p:nvSpPr>
        <p:spPr>
          <a:xfrm>
            <a:off x="246063" y="1557586"/>
            <a:ext cx="5635500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800" dirty="0">
                <a:effectLst/>
                <a:ea typeface="+mn-lt"/>
                <a:cs typeface="+mn-lt"/>
              </a:rPr>
              <a:t>GHD acknowledges Aboriginal and Torres Strait Islander peoples as the Traditional Custodians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of the land, water and sky throughout Australia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on which we do business. We recognise their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strength, diversity, resilience and deep connections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to Country. We pay our respects to Elders of the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past, present and future, as they hold the memories, </a:t>
            </a:r>
            <a:r>
              <a:rPr lang="en-AU" sz="1800" dirty="0">
                <a:ea typeface="+mn-lt"/>
                <a:cs typeface="+mn-lt"/>
              </a:rPr>
              <a:t>knowledges </a:t>
            </a:r>
            <a:r>
              <a:rPr lang="en-AU" sz="1800" dirty="0">
                <a:effectLst/>
                <a:ea typeface="+mn-lt"/>
                <a:cs typeface="+mn-lt"/>
              </a:rPr>
              <a:t>and spirit of Australia. GHD is committed </a:t>
            </a:r>
            <a:br>
              <a:rPr lang="en-AU" sz="1800" dirty="0">
                <a:effectLst/>
                <a:ea typeface="+mn-lt"/>
                <a:cs typeface="+mn-lt"/>
              </a:rPr>
            </a:br>
            <a:r>
              <a:rPr lang="en-AU" sz="1800" dirty="0">
                <a:effectLst/>
                <a:ea typeface="+mn-lt"/>
                <a:cs typeface="+mn-lt"/>
              </a:rPr>
              <a:t>to learning from Aboriginal and Torres Strait Islander peoples in the work we do.</a:t>
            </a:r>
            <a:endParaRPr lang="en-US" sz="1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6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 Title &amp;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>
                <a:solidFill>
                  <a:schemeClr val="bg1"/>
                </a:solidFill>
              </a:defRPr>
            </a:lvl5pPr>
            <a:lvl6pPr>
              <a:defRPr lang="en-US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339F-1303-4CD2-B397-4BD6660914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77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4838701"/>
          </a:xfrm>
        </p:spPr>
        <p:txBody>
          <a:bodyPr>
            <a:noAutofit/>
          </a:bodyPr>
          <a:lstStyle>
            <a:lvl1pPr>
              <a:defRPr lang="en-US" dirty="0" smtClean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US" dirty="0" smtClean="0"/>
            </a:lvl5pPr>
            <a:lvl6pPr>
              <a:defRPr lang="en-US" dirty="0" smtClean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A8CBA-E463-48B6-B348-050369FED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ADE08-617E-4267-9279-2AC5520920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3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7588" y="342900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3065115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F8DCFBB-9A6D-4D72-AE2F-E75B5DA856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74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, 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8093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2D94-086B-4A67-9799-F587C4DEA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7588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030BF-052B-4684-A974-FB8960AE02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26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F84224-B3AC-42F0-8AA8-AFDB6D0FE76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0" y="0"/>
            <a:ext cx="6097587" cy="3429000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0448" y="220663"/>
            <a:ext cx="5705490" cy="6161087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28F0B4-5D4E-4FFA-855B-7209FEC5E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9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&amp;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3610" y="1543049"/>
            <a:ext cx="5632327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610" y="214819"/>
            <a:ext cx="5632327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ED00EF2-DD99-4532-81F0-3204C520AA8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253811" y="5085979"/>
            <a:ext cx="5627752" cy="129577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90F13C-AABA-4C19-B815-59A9956BD30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7588" y="3429000"/>
            <a:ext cx="6097587" cy="3430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6507F4-7923-4A07-8795-5FF2AA4013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34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ontent, Image &amp;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-1"/>
            <a:ext cx="6097587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You will need to send the icon to back to be able to click icon to add picture here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3454" y="1543049"/>
            <a:ext cx="5608109" cy="167072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80BFD1-F3F6-46CC-89C8-F2D033954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454" y="214819"/>
            <a:ext cx="5608109" cy="497059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[Title or pullout text]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0D67B6-A678-42D5-99B1-3FDA162B742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0" y="3429000"/>
            <a:ext cx="6097587" cy="3429000"/>
          </a:xfrm>
          <a:solidFill>
            <a:schemeClr val="tx1"/>
          </a:solidFill>
        </p:spPr>
        <p:txBody>
          <a:bodyPr lIns="216000" tIns="180000" rIns="216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11B552-CF49-423B-8F60-1B60C51C622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7588" y="4956174"/>
            <a:ext cx="6097587" cy="1901826"/>
          </a:xfrm>
          <a:solidFill>
            <a:srgbClr val="009962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/>
            </a:lvl1pPr>
            <a:lvl2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2pPr>
            <a:lvl3pPr>
              <a:buClr>
                <a:schemeClr val="tx1"/>
              </a:buClr>
              <a:buFont typeface="Arial" panose="020B0604020202020204" pitchFamily="34" charset="0"/>
              <a:buChar char="•"/>
              <a:defRPr lang="en-AU" noProof="0" dirty="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buFont typeface="Arial" panose="020B0604020202020204" pitchFamily="34" charset="0"/>
              <a:buChar char="–"/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buClr>
                <a:srgbClr val="000000"/>
              </a:buClr>
              <a:defRPr lang="en-AU" noProof="0" dirty="0"/>
            </a:lvl7pPr>
            <a:lvl8pPr>
              <a:buClr>
                <a:srgbClr val="000000"/>
              </a:buCl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91CE881-D9CF-473E-8D3D-A3C732C1E3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90475" y="1722181"/>
            <a:ext cx="1511810" cy="151181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[Icon]</a:t>
            </a: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1762BEA-170B-4C04-A221-83D566B388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3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, Icon &amp; Pullout">
    <p:bg>
      <p:bgPr>
        <a:solidFill>
          <a:srgbClr val="BF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661E3B6-9F54-417B-8B87-A4779901C0C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8764B8-2EB5-4129-AA00-2E7A6B65AE2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09755" y="3429795"/>
            <a:ext cx="4336182" cy="3189774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A7AAA-F794-49A5-BAA8-E5396BB6F3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48" y="214819"/>
            <a:ext cx="5705490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dirty="0"/>
              <a:t>[Pullout text]</a:t>
            </a:r>
            <a:endParaRPr lang="en-A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CFE84CB-C24F-40E9-8BCB-8EF83AB5226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41961" y="3429795"/>
            <a:ext cx="1080000" cy="1080000"/>
          </a:xfrm>
          <a:noFill/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[Icon]</a:t>
            </a: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CFAD027-EC42-44D2-B366-09AA4F1026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8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992026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6" y="3645978"/>
            <a:ext cx="5066325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7588" y="0"/>
            <a:ext cx="6097587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7991122-0479-4888-AEC6-8C38C5AEB704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4796D6-8CFF-4131-A9AF-553491E9D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1" name="Freeform 21">
            <a:extLst>
              <a:ext uri="{FF2B5EF4-FFF2-40B4-BE49-F238E27FC236}">
                <a16:creationId xmlns:a16="http://schemas.microsoft.com/office/drawing/2014/main" id="{70FE6E44-3F85-45EC-B694-E1FCE30722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691830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1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D65561-9E7B-4DA0-8F96-5070C1E5437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096000" y="0"/>
            <a:ext cx="6097587" cy="685958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lang="en-AU" noProof="0" dirty="0" smtClean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 panose="020B0604020202020204" pitchFamily="34" charset="0"/>
              <a:buChar char="•"/>
              <a:defRPr lang="en-AU" noProof="0" dirty="0" smtClean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 panose="020B0604020202020204" pitchFamily="34" charset="0"/>
              <a:buChar char="–"/>
              <a:defRPr lang="en-AU" noProof="0" dirty="0" smtClean="0">
                <a:solidFill>
                  <a:schemeClr val="bg1"/>
                </a:solidFill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>
                <a:solidFill>
                  <a:schemeClr val="bg1"/>
                </a:solidFill>
              </a:defRPr>
            </a:lvl5pPr>
            <a:lvl6pPr>
              <a:defRPr lang="en-AU" noProof="0" dirty="0" smtClean="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 lang="en-AU" noProof="0" dirty="0" smtClean="0">
                <a:solidFill>
                  <a:schemeClr val="bg1"/>
                </a:solidFill>
              </a:defRPr>
            </a:lvl8pPr>
            <a:lvl9pPr marL="804863" indent="-268288">
              <a:spcBef>
                <a:spcPts val="300"/>
              </a:spcBef>
              <a:spcAft>
                <a:spcPts val="300"/>
              </a:spcAft>
              <a:buFont typeface="+mj-lt"/>
              <a:buAutoNum type="romanLcPeriod"/>
              <a:defRPr lang="en-AU" noProof="0" dirty="0"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6355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F6742-6382-4C39-85BC-532CBA123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4" y="214819"/>
            <a:ext cx="5635500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6F0F04-72A4-41F2-B4E9-DE5348573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315132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315132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6D70513-D42A-4B37-BEC2-DC5C34EE6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6063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BEB36FD-EDC5-4433-A4C0-25E2E6E2B33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248131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5C1969E-AAC3-451E-B160-443C786DBB15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2497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3361715-C88A-4A9F-85FF-DEE2C5E2380F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32497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98A1E166-8ADF-4294-A894-9F740A2371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5590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70F471-E678-4688-8744-B2A7DA2BF18E}"/>
              </a:ext>
            </a:extLst>
          </p:cNvPr>
          <p:cNvCxnSpPr>
            <a:cxnSpLocks/>
          </p:cNvCxnSpPr>
          <p:nvPr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DA74481-E239-4EBF-A7DB-33C93F6C6372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50199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5C2C9A5-E4B5-4724-BEAE-485B62BE578A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7319268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B02E4D1-5428-4AEA-A15A-AF5A62FE939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7319268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A89AC4C4-1F40-4293-97B3-B1AD581F256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0199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840C43-2845-4FB7-B959-F0CECC76FFEB}"/>
              </a:ext>
            </a:extLst>
          </p:cNvPr>
          <p:cNvCxnSpPr>
            <a:cxnSpLocks/>
          </p:cNvCxnSpPr>
          <p:nvPr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45BEBA23-57B5-4062-81D6-56325CE2A8A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9252267" y="2403465"/>
            <a:ext cx="2689069" cy="395230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lang="en-AU" sz="1400" noProof="0" dirty="0" smtClean="0"/>
            </a:lvl1pPr>
            <a:lvl2pPr>
              <a:spcAft>
                <a:spcPts val="0"/>
              </a:spcAft>
              <a:defRPr lang="en-AU" sz="1400" noProof="0" dirty="0" smtClean="0"/>
            </a:lvl2pPr>
            <a:lvl3pPr>
              <a:spcAft>
                <a:spcPts val="0"/>
              </a:spcAft>
              <a:defRPr lang="en-AU" sz="1400" noProof="0" dirty="0" smtClean="0"/>
            </a:lvl3pPr>
            <a:lvl4pPr>
              <a:spcAft>
                <a:spcPts val="0"/>
              </a:spcAft>
              <a:defRPr lang="en-AU" sz="1400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35A655B-127D-41E0-8BAC-7BEBAE497DD4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0321336" y="1421555"/>
            <a:ext cx="1620000" cy="27699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[Full Name]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48355EB4-B92B-4E9E-A278-02CEE6CDA28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0321336" y="1704601"/>
            <a:ext cx="1620000" cy="215444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[Position Title]</a:t>
            </a:r>
          </a:p>
        </p:txBody>
      </p:sp>
      <p:sp>
        <p:nvSpPr>
          <p:cNvPr id="52" name="Picture Placeholder 13">
            <a:extLst>
              <a:ext uri="{FF2B5EF4-FFF2-40B4-BE49-F238E27FC236}">
                <a16:creationId xmlns:a16="http://schemas.microsoft.com/office/drawing/2014/main" id="{403170FB-3C91-444E-A6A9-191FE10E26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52267" y="1043157"/>
            <a:ext cx="954980" cy="1179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D04B792-242D-4E0F-8DDB-5E51A8CFB031}"/>
              </a:ext>
            </a:extLst>
          </p:cNvPr>
          <p:cNvCxnSpPr>
            <a:cxnSpLocks/>
          </p:cNvCxnSpPr>
          <p:nvPr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A5EFC9-477B-40DA-8EF0-614C31B5C76A}"/>
              </a:ext>
            </a:extLst>
          </p:cNvPr>
          <p:cNvCxnSpPr>
            <a:cxnSpLocks/>
          </p:cNvCxnSpPr>
          <p:nvPr userDrawn="1"/>
        </p:nvCxnSpPr>
        <p:spPr>
          <a:xfrm>
            <a:off x="246063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E54858-AB4D-4899-8610-880D91FE3984}"/>
              </a:ext>
            </a:extLst>
          </p:cNvPr>
          <p:cNvCxnSpPr>
            <a:cxnSpLocks/>
          </p:cNvCxnSpPr>
          <p:nvPr userDrawn="1"/>
        </p:nvCxnSpPr>
        <p:spPr>
          <a:xfrm>
            <a:off x="325590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C0E81-B232-4CB2-9DC6-FD9FAA46C6B6}"/>
              </a:ext>
            </a:extLst>
          </p:cNvPr>
          <p:cNvCxnSpPr>
            <a:cxnSpLocks/>
          </p:cNvCxnSpPr>
          <p:nvPr userDrawn="1"/>
        </p:nvCxnSpPr>
        <p:spPr>
          <a:xfrm>
            <a:off x="6250199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665C3-1F38-4AAE-94AF-1FCA67BC2D2A}"/>
              </a:ext>
            </a:extLst>
          </p:cNvPr>
          <p:cNvCxnSpPr>
            <a:cxnSpLocks/>
          </p:cNvCxnSpPr>
          <p:nvPr userDrawn="1"/>
        </p:nvCxnSpPr>
        <p:spPr>
          <a:xfrm>
            <a:off x="9252267" y="2245474"/>
            <a:ext cx="268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A0147-16F7-4A54-BF8A-6229BB5C411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1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icture Placeholder 13">
            <a:extLst>
              <a:ext uri="{FF2B5EF4-FFF2-40B4-BE49-F238E27FC236}">
                <a16:creationId xmlns:a16="http://schemas.microsoft.com/office/drawing/2014/main" id="{90A564B6-2130-47B0-B05E-F99335454B1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460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1" name="Picture Placeholder 13">
            <a:extLst>
              <a:ext uri="{FF2B5EF4-FFF2-40B4-BE49-F238E27FC236}">
                <a16:creationId xmlns:a16="http://schemas.microsoft.com/office/drawing/2014/main" id="{D84B1632-3126-4591-BC5E-7BE7CC17CA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27663" y="3917016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9" name="Picture Placeholder 13">
            <a:extLst>
              <a:ext uri="{FF2B5EF4-FFF2-40B4-BE49-F238E27FC236}">
                <a16:creationId xmlns:a16="http://schemas.microsoft.com/office/drawing/2014/main" id="{2631377C-3815-4E28-B900-BA06744E073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276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8" name="Picture Placeholder 13">
            <a:extLst>
              <a:ext uri="{FF2B5EF4-FFF2-40B4-BE49-F238E27FC236}">
                <a16:creationId xmlns:a16="http://schemas.microsoft.com/office/drawing/2014/main" id="{AC14EEB6-6D63-402E-B93A-8F5FE2A0195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46063" y="1056917"/>
            <a:ext cx="1531044" cy="115190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134CB3-4280-41AF-87CD-A759C25A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48C59-8C92-4706-89C4-CF8DA2EF1C7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9023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518DEF-D232-400C-AAEA-890886915CA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9023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E25C60-6513-44D4-989E-EAA08D897FC1}"/>
              </a:ext>
            </a:extLst>
          </p:cNvPr>
          <p:cNvCxnSpPr>
            <a:cxnSpLocks/>
          </p:cNvCxnSpPr>
          <p:nvPr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91F27D9-555F-47F5-9EAF-58416922DF6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9023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598D2EF-2F6D-4BB1-A5E4-1029C4867AD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9023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E0E897-131D-4D1C-A79E-051719F486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0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DC5ED64-DE91-4FE0-B373-6A6EFC650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40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2A84115-8196-4422-9F6F-4AF0134642F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19023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9621AB0-25D3-44A5-BC90-B82062534B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9023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585CFC0-7E8A-4A3A-8D74-E62BEA270EE1}"/>
              </a:ext>
            </a:extLst>
          </p:cNvPr>
          <p:cNvCxnSpPr>
            <a:cxnSpLocks/>
          </p:cNvCxnSpPr>
          <p:nvPr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1563798-7BE4-4BF3-867A-FD21E0432B08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19023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99EE30C1-DCDC-467A-9CFC-525DA669F47A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19023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02BEAFEC-7A40-4664-AA73-993A533095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60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C7F330C5-EC71-4444-A6A5-FA92A95168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40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950F3684-D447-434E-ADA3-AB1423F0842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7883913" y="1219774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5111BE7F-3025-4CC9-8C96-70B83C35E95B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7883913" y="1517454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70517AD-DC07-413C-B9F0-CA5A880501BB}"/>
              </a:ext>
            </a:extLst>
          </p:cNvPr>
          <p:cNvCxnSpPr>
            <a:cxnSpLocks/>
          </p:cNvCxnSpPr>
          <p:nvPr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6316DF0-A76C-4A67-86BD-B1F4FCE80649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7883913" y="1745245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33BE2F52-AB8E-49FF-83F7-5DA3D856DAB3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83913" y="1969242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76908C6D-517C-4C5C-8657-0E42B2DFD8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7663" y="2304171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E226C12C-4D06-448C-84C7-059D2D6C69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35650" y="2812376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9ED1E684-7FF1-42D4-8632-76CAE826EB0A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83913" y="4069148"/>
            <a:ext cx="4049226" cy="277559"/>
          </a:xfrm>
        </p:spPr>
        <p:txBody>
          <a:bodyPr wrap="square" anchor="b" anchorCtr="0">
            <a:spAutoFit/>
          </a:bodyPr>
          <a:lstStyle>
            <a:lvl1pPr>
              <a:defRPr lang="en-AU" sz="18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[Project Title]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3BE06BFD-59A2-48B3-B82C-E28D4A663C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883913" y="4366828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[Client Name]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A125046-DFF6-4B23-A2C8-0BEF2C347992}"/>
              </a:ext>
            </a:extLst>
          </p:cNvPr>
          <p:cNvCxnSpPr>
            <a:cxnSpLocks/>
          </p:cNvCxnSpPr>
          <p:nvPr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9DF61841-FF6F-4B77-AEE4-777598895ED8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7883913" y="4594619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[Date]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2DB74035-1352-4DB0-95BF-9E8C6C54C698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883913" y="4818616"/>
            <a:ext cx="4049226" cy="215880"/>
          </a:xfrm>
        </p:spPr>
        <p:txBody>
          <a:bodyPr wrap="square">
            <a:spAutoFit/>
          </a:bodyPr>
          <a:lstStyle>
            <a:lvl1pPr>
              <a:defRPr lang="en-AU" sz="1400" b="1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[$Value]</a:t>
            </a:r>
          </a:p>
        </p:txBody>
      </p:sp>
      <p:sp>
        <p:nvSpPr>
          <p:cNvPr id="86" name="Text Placeholder 6">
            <a:extLst>
              <a:ext uri="{FF2B5EF4-FFF2-40B4-BE49-F238E27FC236}">
                <a16:creationId xmlns:a16="http://schemas.microsoft.com/office/drawing/2014/main" id="{44C84F06-CEE5-41CE-9733-3563639115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63" y="5153545"/>
            <a:ext cx="5705475" cy="432000"/>
          </a:xfrm>
        </p:spPr>
        <p:txBody>
          <a:bodyPr/>
          <a:lstStyle>
            <a:lvl1pPr>
              <a:defRPr sz="1400" b="1"/>
            </a:lvl1pPr>
          </a:lstStyle>
          <a:p>
            <a:pPr lvl="0"/>
            <a:r>
              <a:rPr lang="en-US" dirty="0"/>
              <a:t>[Project Overview – why this project is relevant]</a:t>
            </a:r>
            <a:endParaRPr lang="en-AU" dirty="0"/>
          </a:p>
        </p:txBody>
      </p: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5789147F-738C-46D5-A366-17B6A473616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5650" y="5661750"/>
            <a:ext cx="5705475" cy="72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[Outcomes (no more than 3 lines of text)]</a:t>
            </a:r>
            <a:endParaRPr lang="en-AU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FE83BD-A239-4B97-9B6E-DC5F47412811}"/>
              </a:ext>
            </a:extLst>
          </p:cNvPr>
          <p:cNvCxnSpPr>
            <a:cxnSpLocks/>
          </p:cNvCxnSpPr>
          <p:nvPr userDrawn="1"/>
        </p:nvCxnSpPr>
        <p:spPr>
          <a:xfrm>
            <a:off x="2460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05C89B-5E3C-4F93-A611-FE12A04EA187}"/>
              </a:ext>
            </a:extLst>
          </p:cNvPr>
          <p:cNvCxnSpPr>
            <a:cxnSpLocks/>
          </p:cNvCxnSpPr>
          <p:nvPr userDrawn="1"/>
        </p:nvCxnSpPr>
        <p:spPr>
          <a:xfrm>
            <a:off x="2460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4C6464-11D7-4F4B-BE4D-2D213273571D}"/>
              </a:ext>
            </a:extLst>
          </p:cNvPr>
          <p:cNvCxnSpPr>
            <a:cxnSpLocks/>
          </p:cNvCxnSpPr>
          <p:nvPr userDrawn="1"/>
        </p:nvCxnSpPr>
        <p:spPr>
          <a:xfrm>
            <a:off x="6227663" y="1030742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AD1824F-772A-40C4-8794-5C5E7FB8B5A2}"/>
              </a:ext>
            </a:extLst>
          </p:cNvPr>
          <p:cNvCxnSpPr>
            <a:cxnSpLocks/>
          </p:cNvCxnSpPr>
          <p:nvPr userDrawn="1"/>
        </p:nvCxnSpPr>
        <p:spPr>
          <a:xfrm>
            <a:off x="6227663" y="3880116"/>
            <a:ext cx="570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5D04-BCC3-407D-88A0-25A2C4525455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9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0448" y="1543049"/>
            <a:ext cx="570549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7BB37-9AC9-4D1C-BAE7-F129B93D7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8E1EFE6-D9D8-4A5E-8AFC-1DA3B9F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0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063" y="1548404"/>
            <a:ext cx="11699875" cy="2160000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46062" y="4207253"/>
            <a:ext cx="11700000" cy="2160000"/>
          </a:xfrm>
        </p:spPr>
        <p:txBody>
          <a:bodyPr>
            <a:noAutofit/>
          </a:bodyPr>
          <a:lstStyle>
            <a:lvl1pPr>
              <a:defRPr lang="en-AU" noProof="0"/>
            </a:lvl1pPr>
            <a:lvl2pPr>
              <a:defRPr lang="en-AU" noProof="0"/>
            </a:lvl2pPr>
            <a:lvl3pPr>
              <a:defRPr lang="en-AU" noProof="0"/>
            </a:lvl3pPr>
            <a:lvl4pPr>
              <a:defRPr lang="en-AU" noProof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/>
            </a:lvl5pPr>
            <a:lvl6pPr>
              <a:defRPr lang="en-AU" noProof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D01B69-ECD4-48F0-9CC5-AB6D1B032B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3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51FE07-2B8D-4940-9690-D5DE010DEA2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9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DDD1C-0471-49D7-AB60-D3A99AEE7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67E052-20B2-4380-9B56-34F74BBA6E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9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606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606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1603" y="1543050"/>
            <a:ext cx="5706000" cy="734616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lang="en-US" sz="2800" b="1" dirty="0" smtClean="0">
                <a:solidFill>
                  <a:schemeClr val="accent1"/>
                </a:solidFill>
              </a:defRPr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41603" y="2446833"/>
            <a:ext cx="5706000" cy="3934918"/>
          </a:xfrm>
        </p:spPr>
        <p:txBody>
          <a:bodyPr>
            <a:noAutofit/>
          </a:bodyPr>
          <a:lstStyle>
            <a:lvl1pPr>
              <a:defRPr lang="en-AU" noProof="0" dirty="0"/>
            </a:lvl1pPr>
            <a:lvl2pPr>
              <a:defRPr lang="en-AU" noProof="0" dirty="0"/>
            </a:lvl2pPr>
            <a:lvl3pPr>
              <a:defRPr lang="en-AU" noProof="0" dirty="0"/>
            </a:lvl3pPr>
            <a:lvl4pPr>
              <a:defRPr lang="en-AU" noProof="0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/>
            </a:lvl5pPr>
            <a:lvl6pPr>
              <a:defRPr lang="en-AU" noProof="0" dirty="0"/>
            </a:lvl6pPr>
            <a:lvl7pPr>
              <a:defRPr lang="en-AU" noProof="0" dirty="0"/>
            </a:lvl7pPr>
            <a:lvl8pPr>
              <a:defRPr lang="en-AU" noProof="0" dirty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DE1EC-3E60-4B7A-B889-1119D8634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C8C552-0C0A-4E73-9399-22E936FF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6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3C6C74-2070-490F-B910-5501453E3E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46063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AF169-3D6C-47F5-ADAD-C7F632AB0B0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1438" y="1543049"/>
            <a:ext cx="7678797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841B5D-5DDF-4F2F-A934-FECD66203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526298"/>
          </a:xfrm>
        </p:spPr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ED10F8-5039-4EE1-8EBC-7176DEE424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68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8E30FA-D2ED-424D-8865-A5BD2C1E4B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37938" y="1543049"/>
            <a:ext cx="3708000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03945-8936-4E73-98EB-A7BE4599F0C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46063" y="1555244"/>
            <a:ext cx="7713376" cy="4838701"/>
          </a:xfrm>
        </p:spPr>
        <p:txBody>
          <a:bodyPr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noProof="0" dirty="0" smtClean="0"/>
            </a:lvl5pPr>
            <a:lvl6pPr>
              <a:defRPr lang="en-AU" noProof="0" dirty="0" smtClean="0"/>
            </a:lvl6pPr>
            <a:lvl7pPr>
              <a:defRPr lang="en-AU" noProof="0" dirty="0" smtClean="0"/>
            </a:lvl7pPr>
            <a:lvl8pPr>
              <a:defRPr lang="en-AU" noProof="0" dirty="0" smtClean="0"/>
            </a:lvl8pPr>
            <a:lvl9pPr>
              <a:defRPr lang="en-AU" noProof="0" dirty="0"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B0C176-6F08-4256-92E2-D5FF97C1E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00B0A6-C534-4FE4-9CE9-F0A9B7E1DC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5175" cy="68595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/>
              <a:t>Click icon to add picture</a:t>
            </a:r>
            <a:br>
              <a:rPr lang="en-AU" noProof="0"/>
            </a:br>
            <a:br>
              <a:rPr lang="en-AU" noProof="0"/>
            </a:br>
            <a:br>
              <a:rPr lang="en-AU" noProof="0"/>
            </a:br>
            <a:endParaRPr lang="en-AU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654025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pPr lvl="0"/>
            <a:r>
              <a:rPr lang="en-AU" noProof="0" dirty="0"/>
              <a:t>Click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188C-6E0E-4FCA-BD7B-51581710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3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9A4FC7E-A3C6-442C-B6E4-C2838C7BD26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3429794"/>
            <a:ext cx="6095612" cy="342979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1911674"/>
            <a:ext cx="5563492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2565698"/>
            <a:ext cx="5040560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92DED86-7CAA-46F7-A428-8C00E441D7B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9563" y="-1"/>
            <a:ext cx="6095612" cy="495617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r>
              <a:rPr lang="en-AU" noProof="0" dirty="0"/>
              <a:t>Click icon to add picture</a:t>
            </a:r>
            <a:br>
              <a:rPr lang="en-AU" noProof="0" dirty="0"/>
            </a:br>
            <a:br>
              <a:rPr lang="en-AU" noProof="0" dirty="0"/>
            </a:br>
            <a:br>
              <a:rPr lang="en-AU" noProof="0" dirty="0"/>
            </a:br>
            <a:endParaRPr lang="en-AU" noProof="0" dirty="0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37342E7B-931D-46F0-8100-BD6A577B5E52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CC28BC-77D8-478F-9000-4FEEFE963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ACA29F6D-7949-4C9A-B633-8381BB073E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2612941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6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BD9A81-0F56-4281-9423-BB096D27E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add text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4AB418-D334-4151-BFF2-1BE5F601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24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B63EC9E-A40D-473E-9EA6-4CC32374E18C}"/>
              </a:ext>
            </a:extLst>
          </p:cNvPr>
          <p:cNvSpPr txBox="1">
            <a:spLocks/>
          </p:cNvSpPr>
          <p:nvPr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46063" y="1543049"/>
            <a:ext cx="11699875" cy="5089525"/>
          </a:xfrm>
        </p:spPr>
        <p:txBody>
          <a:bodyPr numCol="2" spcCol="360000">
            <a:normAutofit/>
          </a:bodyPr>
          <a:lstStyle>
            <a:lvl1pPr>
              <a:tabLst>
                <a:tab pos="0" algn="l"/>
                <a:tab pos="5557838" algn="r"/>
                <a:tab pos="5743575" algn="r"/>
              </a:tabLst>
              <a:defRPr lang="en-US" dirty="0" smtClean="0"/>
            </a:lvl1pPr>
            <a:lvl2pPr>
              <a:tabLst>
                <a:tab pos="5557838" algn="r"/>
                <a:tab pos="5743575" algn="r"/>
              </a:tabLst>
              <a:defRPr lang="en-US" dirty="0"/>
            </a:lvl2pPr>
            <a:lvl3pPr>
              <a:tabLst>
                <a:tab pos="5557838" algn="r"/>
                <a:tab pos="5743575" algn="r"/>
              </a:tabLst>
              <a:defRPr lang="en-US" dirty="0"/>
            </a:lvl3pPr>
            <a:lvl4pPr>
              <a:tabLst>
                <a:tab pos="5557838" algn="r"/>
                <a:tab pos="5743575" algn="r"/>
              </a:tabLst>
              <a:defRPr lang="en-US" dirty="0"/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5557838" algn="r"/>
                <a:tab pos="5743575" algn="r"/>
              </a:tabLst>
              <a:defRPr lang="en-US" dirty="0" smtClean="0"/>
            </a:lvl5pPr>
            <a:lvl6pPr>
              <a:tabLst>
                <a:tab pos="5557838" algn="r"/>
                <a:tab pos="5743575" algn="r"/>
              </a:tabLst>
              <a:defRPr lang="en-US" dirty="0" smtClean="0"/>
            </a:lvl6pPr>
            <a:lvl7pPr>
              <a:tabLst>
                <a:tab pos="5557838" algn="r"/>
                <a:tab pos="5743575" algn="r"/>
              </a:tabLst>
              <a:defRPr/>
            </a:lvl7pPr>
            <a:lvl8pPr>
              <a:tabLst>
                <a:tab pos="5557838" algn="r"/>
                <a:tab pos="5743575" algn="r"/>
              </a:tabLst>
              <a:defRPr/>
            </a:lvl8pPr>
            <a:lvl9pPr>
              <a:tabLst>
                <a:tab pos="5557838" algn="r"/>
                <a:tab pos="5743575" algn="r"/>
              </a:tabLst>
              <a:defRPr/>
            </a:lvl9pPr>
          </a:lstStyle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FB547B8-9536-4667-9C06-1456FA3E3510}"/>
              </a:ext>
            </a:extLst>
          </p:cNvPr>
          <p:cNvSpPr txBox="1">
            <a:spLocks/>
          </p:cNvSpPr>
          <p:nvPr userDrawn="1"/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716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3AD90-08B7-48A3-B2EC-D4EEEA0E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9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496" y="6393318"/>
            <a:ext cx="3860800" cy="3048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5237" y="295798"/>
            <a:ext cx="838417" cy="767865"/>
          </a:xfrm>
          <a:prstGeom prst="rect">
            <a:avLst/>
          </a:prstGeom>
        </p:spPr>
        <p:txBody>
          <a:bodyPr/>
          <a:lstStyle/>
          <a:p>
            <a:fld id="{5A9DD001-F3C2-48F2-BE3F-996EC7B2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5175" cy="6859588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11254" y="1676788"/>
            <a:ext cx="2820134" cy="28200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8001495" y="-2374"/>
            <a:ext cx="1600617" cy="160057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8611254" y="5875414"/>
            <a:ext cx="990858" cy="99082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714900" y="402258"/>
            <a:ext cx="6056830" cy="6055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5"/>
          <p:cNvSpPr/>
          <p:nvPr/>
        </p:nvSpPr>
        <p:spPr bwMode="gray">
          <a:xfrm rot="15922489">
            <a:off x="3141351" y="1826494"/>
            <a:ext cx="3300171" cy="441039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9" name="Freeform 5"/>
          <p:cNvSpPr/>
          <p:nvPr/>
        </p:nvSpPr>
        <p:spPr bwMode="gray">
          <a:xfrm rot="16200000">
            <a:off x="2230045" y="2802352"/>
            <a:ext cx="6055072" cy="125488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Freeform 5"/>
          <p:cNvSpPr>
            <a:spLocks noEditPoints="1"/>
          </p:cNvSpPr>
          <p:nvPr/>
        </p:nvSpPr>
        <p:spPr bwMode="gray">
          <a:xfrm>
            <a:off x="0" y="1588"/>
            <a:ext cx="12195175" cy="6858001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326" y="1093834"/>
            <a:ext cx="3453246" cy="1994777"/>
          </a:xfrm>
        </p:spPr>
        <p:txBody>
          <a:bodyPr anchor="ctr" anchorCtr="0"/>
          <a:lstStyle>
            <a:lvl1pPr algn="l">
              <a:defRPr sz="4801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652" y="1448135"/>
            <a:ext cx="5191417" cy="457305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496" y="6393318"/>
            <a:ext cx="3860800" cy="3048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0530" y="0"/>
            <a:ext cx="685979" cy="1143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5237" y="295798"/>
            <a:ext cx="838417" cy="767865"/>
          </a:xfrm>
          <a:prstGeom prst="rect">
            <a:avLst/>
          </a:prstGeom>
        </p:spPr>
        <p:txBody>
          <a:bodyPr/>
          <a:lstStyle/>
          <a:p>
            <a:fld id="{5A9DD001-F3C2-48F2-BE3F-996EC7B2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14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BA106B-7FA7-084E-0E6B-15D98CDF7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64ED-53CB-CEA8-4BF3-62DD796D8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418" y="2010421"/>
            <a:ext cx="10518339" cy="3917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16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54592-0423-23EE-5BD0-B5199A5E8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>
            <a:normAutofit/>
          </a:bodyPr>
          <a:lstStyle>
            <a:lvl1pPr marL="0" indent="0" algn="ctr">
              <a:buNone/>
              <a:defRPr sz="4801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56912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BA106B-7FA7-084E-0E6B-15D98CDF75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64ED-53CB-CEA8-4BF3-62DD796D8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418" y="2010421"/>
            <a:ext cx="10518339" cy="39170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306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BF3B0946-06EF-4BE2-CC61-2FAB76D1E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419" y="365210"/>
            <a:ext cx="10518338" cy="132587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84897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2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7DB4D-15FB-467E-8482-3B1D064AC9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BD4A94A8-469B-49FD-9650-D216F8E8C7E8}"/>
              </a:ext>
            </a:extLst>
          </p:cNvPr>
          <p:cNvSpPr>
            <a:spLocks noChangeAspect="1"/>
          </p:cNvSpPr>
          <p:nvPr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extBox 9" descr="InstructionsBox">
            <a:extLst>
              <a:ext uri="{FF2B5EF4-FFF2-40B4-BE49-F238E27FC236}">
                <a16:creationId xmlns:a16="http://schemas.microsoft.com/office/drawing/2014/main" id="{E40EC992-766A-4E97-8CAF-3593DF9B1847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AF98A0-0CBA-45AF-B024-CDDD568D8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" y="0"/>
            <a:ext cx="991120" cy="1008000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E4ABFCF7-AFCD-4C67-B738-BA1902281C3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8107" y="3396615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TextBox 12" descr="InstructionsBox">
            <a:extLst>
              <a:ext uri="{FF2B5EF4-FFF2-40B4-BE49-F238E27FC236}">
                <a16:creationId xmlns:a16="http://schemas.microsoft.com/office/drawing/2014/main" id="{69AA0B25-FDCA-4B13-8619-1358962A658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select ‘Picture’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 image</a:t>
            </a:r>
          </a:p>
        </p:txBody>
      </p:sp>
    </p:spTree>
    <p:extLst>
      <p:ext uri="{BB962C8B-B14F-4D97-AF65-F5344CB8AC3E}">
        <p14:creationId xmlns:p14="http://schemas.microsoft.com/office/powerpoint/2010/main" val="6140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B349-44CE-71D0-3361-58CE8B6CD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5E740-9916-DBDA-C899-C719C1E3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30B37-398A-6325-5A08-062DCF71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467EF-6CDC-0117-A5A5-7366D738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3FB2-9CD1-A4ED-0FD9-4D628143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22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8AF5-A5E3-46C3-27D0-EE25B61D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8187-6951-6C0E-A58F-004E735F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E4A75-43FD-5D5C-051C-A1FC68D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5A1C6-D85D-3CDE-3D84-F5D7D18D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BBB77-8F3C-63DF-18B2-0227C732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26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2B37-A631-C102-9686-551FA26A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BACC-7E0B-9600-2406-74AC1AB74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8CB4-D3D9-EFF3-A18F-297F31CB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43698-B4F1-D326-E00A-0FDD1F61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37017-BDF6-59EB-1EAB-A085508C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99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F964-08CD-AB38-0FC6-FDAEA77B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D2AAA-384A-EC3D-2EAE-FA3EB1916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2F2EA-5BC9-E65A-A8A4-1F41620FE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AE8C9-E331-7BE1-E13D-13272DC1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2F3BF-F5D8-4CB8-91D2-23FC6A0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34CB8-7CCB-9EE0-B0B4-12B14049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126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CC35-FDB1-7036-1B6A-E601027F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841DE-0E76-62FB-CC2E-D75BEFC0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7643E-B1DB-8FC7-4388-26C1D9BA0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763B-B75A-10D1-4391-662FE8A59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1B94D-4107-CEBE-1801-25538862A4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E6B6FD-DB5C-78D3-2329-572A4803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DC9FA-6645-2EF5-6374-514CD51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2E211-DF1D-FA48-E258-D68F95DA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899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99AD-42EC-BFAA-4848-8CFE4290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F5B1F-6D20-F522-A709-456294F6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6B342-ECBC-1A35-0C3D-BBAE0AE9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54718-F9BE-6068-7764-4D3B956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776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6656D-491C-7427-573A-AFEACE21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C3961-25CA-86A6-EA67-7A83FDB8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717E5-75F7-74C9-384A-1973A24C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229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983-4985-3E6B-2897-0BF508FE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95B56-18BD-3D92-C18E-18C18072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85FDA-AE5C-8466-0447-3F0CEE728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2DF7B-B117-192A-69F6-0E8A3030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E2CAE-BF87-7676-747E-F6C688E0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0DA82-7EA8-AB49-EF73-BBBEE5DD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537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5FA4-447C-1488-9848-7A15F338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60DE9-686F-978A-E7F9-7DBDF001F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6D89F-887D-07F5-7E19-54AB8C9AC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52BA-0BAD-4A88-5097-6DE188F3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6AA72-7318-7F35-3490-00DDFFE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7D9F1-F155-8839-8FBE-A7DF0575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27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FE76-6B3C-7B7C-3437-B83A206A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56C24-9605-7042-0317-7036DC987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0EE0B-46F4-E923-00DD-AC0A830F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A857-6D3A-5D3C-B167-15A2D01D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631AB-76D0-CF11-9E00-67D93DAF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4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FFB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063" y="2631826"/>
            <a:ext cx="6715620" cy="654025"/>
          </a:xfrm>
        </p:spPr>
        <p:txBody>
          <a:bodyPr anchor="b">
            <a:spAutoFit/>
          </a:bodyPr>
          <a:lstStyle>
            <a:lvl1pPr>
              <a:lnSpc>
                <a:spcPct val="85000"/>
              </a:lnSpc>
              <a:defRPr lang="en-AU" sz="5000" b="1" dirty="0">
                <a:solidFill>
                  <a:schemeClr val="tx1"/>
                </a:solidFill>
              </a:defRPr>
            </a:lvl1pPr>
          </a:lstStyle>
          <a:p>
            <a:r>
              <a:rPr lang="en-AU" noProof="0" dirty="0"/>
              <a:t>[Title]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6987" y="3347812"/>
            <a:ext cx="6192688" cy="384721"/>
          </a:xfrm>
        </p:spPr>
        <p:txBody>
          <a:bodyPr wrap="square">
            <a:sp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/>
              <a:t>[Subtitle]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BE38802B-0C30-47F3-8D94-37385CCD9022}"/>
              </a:ext>
            </a:extLst>
          </p:cNvPr>
          <p:cNvSpPr>
            <a:spLocks noChangeAspect="1"/>
          </p:cNvSpPr>
          <p:nvPr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BDB55867-3CE8-48DF-8772-4AF6419419B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46063" y="3397296"/>
            <a:ext cx="305076" cy="306000"/>
          </a:xfrm>
          <a:custGeom>
            <a:avLst/>
            <a:gdLst>
              <a:gd name="T0" fmla="*/ 453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3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3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3" y="0"/>
                </a:moveTo>
                <a:cubicBezTo>
                  <a:pt x="459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59" y="560"/>
                  <a:pt x="453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0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0" y="111"/>
                  <a:pt x="313" y="0"/>
                </a:cubicBezTo>
                <a:lnTo>
                  <a:pt x="4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6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2B865-9991-91B4-3CEA-047D65117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353A1-93C1-D5C2-5650-4B04CFC1D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E3747-A109-0E53-1B63-65D4054C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BCED-CE60-E47C-1A20-B01683F9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5036B-02A2-1375-A218-5A36E7B2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63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BF46B24-42DD-4E1E-8B8E-44C709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3" y="214819"/>
            <a:ext cx="11699875" cy="1255728"/>
          </a:xfrm>
        </p:spPr>
        <p:txBody>
          <a:bodyPr>
            <a:spAutoFit/>
          </a:bodyPr>
          <a:lstStyle>
            <a:lvl1pPr>
              <a:lnSpc>
                <a:spcPct val="85000"/>
              </a:lnSpc>
              <a:defRPr sz="9600"/>
            </a:lvl1pPr>
          </a:lstStyle>
          <a:p>
            <a:r>
              <a:rPr lang="en-US" dirty="0"/>
              <a:t>[Enter text]</a:t>
            </a:r>
            <a:endParaRPr lang="en-AU" dirty="0"/>
          </a:p>
        </p:txBody>
      </p:sp>
      <p:sp>
        <p:nvSpPr>
          <p:cNvPr id="4" name="TextBox 3" descr="InstructionsBox">
            <a:extLst>
              <a:ext uri="{FF2B5EF4-FFF2-40B4-BE49-F238E27FC236}">
                <a16:creationId xmlns:a16="http://schemas.microsoft.com/office/drawing/2014/main" id="{B75FA20B-7C69-4A0D-86D1-51B7342C31A3}"/>
              </a:ext>
            </a:extLst>
          </p:cNvPr>
          <p:cNvSpPr txBox="1"/>
          <p:nvPr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  <p:sp>
        <p:nvSpPr>
          <p:cNvPr id="5" name="TextBox 4" descr="InstructionsBox">
            <a:extLst>
              <a:ext uri="{FF2B5EF4-FFF2-40B4-BE49-F238E27FC236}">
                <a16:creationId xmlns:a16="http://schemas.microsoft.com/office/drawing/2014/main" id="{621423B9-74BB-4948-9973-613FF80ABD3E}"/>
              </a:ext>
            </a:extLst>
          </p:cNvPr>
          <p:cNvSpPr txBox="1"/>
          <p:nvPr userDrawn="1"/>
        </p:nvSpPr>
        <p:spPr>
          <a:xfrm>
            <a:off x="2" y="-1224295"/>
            <a:ext cx="6095612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bg1"/>
                </a:solidFill>
              </a:rPr>
              <a:t>For this slide design, you can choose your own image by right-clicking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somewhere on the slide, not in a content placeholder.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‘Format Background’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</p:txBody>
      </p:sp>
    </p:spTree>
    <p:extLst>
      <p:ext uri="{BB962C8B-B14F-4D97-AF65-F5344CB8AC3E}">
        <p14:creationId xmlns:p14="http://schemas.microsoft.com/office/powerpoint/2010/main" val="34662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8" name="Freeform 21">
            <a:extLst>
              <a:ext uri="{FF2B5EF4-FFF2-40B4-BE49-F238E27FC236}">
                <a16:creationId xmlns:a16="http://schemas.microsoft.com/office/drawing/2014/main" id="{7B7B6F72-F1B4-4936-8107-C37B8590F8C6}"/>
              </a:ext>
            </a:extLst>
          </p:cNvPr>
          <p:cNvSpPr>
            <a:spLocks noChangeAspect="1"/>
          </p:cNvSpPr>
          <p:nvPr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EF3CBE-562A-487B-8F91-632427B4D52B}"/>
              </a:ext>
            </a:extLst>
          </p:cNvPr>
          <p:cNvSpPr txBox="1">
            <a:spLocks/>
          </p:cNvSpPr>
          <p:nvPr userDrawn="1"/>
        </p:nvSpPr>
        <p:spPr>
          <a:xfrm>
            <a:off x="3433291" y="2637706"/>
            <a:ext cx="11699875" cy="121879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1088776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598BE-1CB2-4FFE-8EB0-E2B5BAE8D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78582-4FFF-42C0-AB79-8AF67CBC1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E617E6-8CFF-4CBB-9E0E-74C655E29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1"/>
          <a:stretch/>
        </p:blipFill>
        <p:spPr>
          <a:xfrm>
            <a:off x="10562083" y="6377672"/>
            <a:ext cx="1388939" cy="430265"/>
          </a:xfrm>
          <a:prstGeom prst="rect">
            <a:avLst/>
          </a:prstGeom>
        </p:spPr>
      </p:pic>
      <p:sp>
        <p:nvSpPr>
          <p:cNvPr id="15" name="Freeform 21">
            <a:extLst>
              <a:ext uri="{FF2B5EF4-FFF2-40B4-BE49-F238E27FC236}">
                <a16:creationId xmlns:a16="http://schemas.microsoft.com/office/drawing/2014/main" id="{4BB6B38A-EA0B-4904-9951-2BE62892D0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177502" y="6438536"/>
            <a:ext cx="304864" cy="306000"/>
          </a:xfrm>
          <a:custGeom>
            <a:avLst/>
            <a:gdLst>
              <a:gd name="T0" fmla="*/ 454 w 695"/>
              <a:gd name="T1" fmla="*/ 0 h 695"/>
              <a:gd name="T2" fmla="*/ 695 w 695"/>
              <a:gd name="T3" fmla="*/ 294 h 695"/>
              <a:gd name="T4" fmla="*/ 695 w 695"/>
              <a:gd name="T5" fmla="*/ 398 h 695"/>
              <a:gd name="T6" fmla="*/ 454 w 695"/>
              <a:gd name="T7" fmla="*/ 695 h 695"/>
              <a:gd name="T8" fmla="*/ 313 w 695"/>
              <a:gd name="T9" fmla="*/ 695 h 695"/>
              <a:gd name="T10" fmla="*/ 444 w 695"/>
              <a:gd name="T11" fmla="*/ 418 h 695"/>
              <a:gd name="T12" fmla="*/ 0 w 695"/>
              <a:gd name="T13" fmla="*/ 418 h 695"/>
              <a:gd name="T14" fmla="*/ 0 w 695"/>
              <a:gd name="T15" fmla="*/ 277 h 695"/>
              <a:gd name="T16" fmla="*/ 448 w 695"/>
              <a:gd name="T17" fmla="*/ 277 h 695"/>
              <a:gd name="T18" fmla="*/ 313 w 695"/>
              <a:gd name="T19" fmla="*/ 0 h 695"/>
              <a:gd name="T20" fmla="*/ 454 w 695"/>
              <a:gd name="T21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5" h="695">
                <a:moveTo>
                  <a:pt x="454" y="0"/>
                </a:moveTo>
                <a:cubicBezTo>
                  <a:pt x="460" y="132"/>
                  <a:pt x="571" y="268"/>
                  <a:pt x="695" y="294"/>
                </a:cubicBezTo>
                <a:cubicBezTo>
                  <a:pt x="695" y="398"/>
                  <a:pt x="695" y="398"/>
                  <a:pt x="695" y="398"/>
                </a:cubicBezTo>
                <a:cubicBezTo>
                  <a:pt x="572" y="428"/>
                  <a:pt x="460" y="560"/>
                  <a:pt x="454" y="695"/>
                </a:cubicBezTo>
                <a:cubicBezTo>
                  <a:pt x="313" y="695"/>
                  <a:pt x="313" y="695"/>
                  <a:pt x="313" y="695"/>
                </a:cubicBezTo>
                <a:cubicBezTo>
                  <a:pt x="321" y="584"/>
                  <a:pt x="371" y="485"/>
                  <a:pt x="444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277"/>
                  <a:pt x="0" y="277"/>
                  <a:pt x="0" y="277"/>
                </a:cubicBezTo>
                <a:cubicBezTo>
                  <a:pt x="448" y="277"/>
                  <a:pt x="448" y="277"/>
                  <a:pt x="448" y="277"/>
                </a:cubicBezTo>
                <a:cubicBezTo>
                  <a:pt x="372" y="210"/>
                  <a:pt x="321" y="111"/>
                  <a:pt x="313" y="0"/>
                </a:cubicBezTo>
                <a:lnTo>
                  <a:pt x="4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AU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4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xt (US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InstructionsBox">
            <a:extLst>
              <a:ext uri="{FF2B5EF4-FFF2-40B4-BE49-F238E27FC236}">
                <a16:creationId xmlns:a16="http://schemas.microsoft.com/office/drawing/2014/main" id="{4F3DE610-BEE5-4CDF-A53B-D5025C2856F0}"/>
              </a:ext>
            </a:extLst>
          </p:cNvPr>
          <p:cNvSpPr txBox="1"/>
          <p:nvPr userDrawn="1"/>
        </p:nvSpPr>
        <p:spPr>
          <a:xfrm>
            <a:off x="2" y="-602654"/>
            <a:ext cx="6095612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1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 you require a different currency or a version with a white background, please download via </a:t>
            </a:r>
            <a:r>
              <a:rPr lang="en-US" sz="14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link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8AAD1-E21D-4863-B425-C770EC297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4"/>
            <a:ext cx="10287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063" y="1543049"/>
            <a:ext cx="11699875" cy="48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Click to add text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07C72A-EFEA-4035-BDF4-AE173AB5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63" y="6536630"/>
            <a:ext cx="523510" cy="2171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2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818" r:id="rId9"/>
    <p:sldLayoutId id="2147483819" r:id="rId10"/>
    <p:sldLayoutId id="2147483820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21" r:id="rId33"/>
    <p:sldLayoutId id="2147483822" r:id="rId34"/>
    <p:sldLayoutId id="2147483823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088776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–"/>
        <a:defRPr lang="en-US" sz="20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776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itchFamily="34" charset="0"/>
        <a:buNone/>
        <a:defRPr lang="en-US" sz="2800" b="1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088776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6700" indent="-266700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rabi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88" indent="-268288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alphaLcPeriod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1088776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+mj-lt"/>
        <a:buAutoNum type="roman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1" userDrawn="1">
          <p15:clr>
            <a:srgbClr val="F26B43"/>
          </p15:clr>
        </p15:guide>
        <p15:guide id="13" pos="155" userDrawn="1">
          <p15:clr>
            <a:srgbClr val="F26B43"/>
          </p15:clr>
        </p15:guide>
        <p15:guide id="14" pos="7525" userDrawn="1">
          <p15:clr>
            <a:srgbClr val="F26B43"/>
          </p15:clr>
        </p15:guide>
        <p15:guide id="15" pos="1914" userDrawn="1">
          <p15:clr>
            <a:srgbClr val="F26B43"/>
          </p15:clr>
        </p15:guide>
        <p15:guide id="16" pos="5772" userDrawn="1">
          <p15:clr>
            <a:srgbClr val="F26B43"/>
          </p15:clr>
        </p15:guide>
        <p15:guide id="17" orient="horz" pos="972" userDrawn="1">
          <p15:clr>
            <a:srgbClr val="F26B43"/>
          </p15:clr>
        </p15:guide>
        <p15:guide id="18" orient="horz" pos="3122" userDrawn="1">
          <p15:clr>
            <a:srgbClr val="F26B43"/>
          </p15:clr>
        </p15:guide>
        <p15:guide id="19" orient="horz" pos="139" userDrawn="1">
          <p15:clr>
            <a:srgbClr val="F26B43"/>
          </p15:clr>
        </p15:guide>
        <p15:guide id="20" orient="horz" pos="40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05C84-0A9E-711A-0D29-32575CEA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DBDD0-2A69-C24E-5631-E18A48552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8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9CB08-36AE-2BC2-45A5-FC818522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BD12-DE37-B7CE-941F-9A3C532B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5A00-BAFE-1A60-C9DE-C443BD2E7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B87A-66B5-4A8C-8258-7FF21914B04F}" type="datetimeFigureOut">
              <a:rPr lang="en-AU" smtClean="0"/>
              <a:t>7/02/2023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78AEB-D059-F3C5-6997-2896FE8D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B30A-3C7C-33EB-6AA2-75363595C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DB8F-22A2-4983-AE49-8A7769A635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gif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528A1-88A1-E9A6-CC98-0A95C2821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003" y="3298761"/>
            <a:ext cx="3168352" cy="1643202"/>
          </a:xfrm>
        </p:spPr>
        <p:txBody>
          <a:bodyPr/>
          <a:lstStyle/>
          <a:p>
            <a:r>
              <a:rPr lang="en-US" dirty="0"/>
              <a:t>Gage Muckleroy (GHD)</a:t>
            </a:r>
          </a:p>
          <a:p>
            <a:r>
              <a:rPr lang="en-AU" b="1" dirty="0">
                <a:latin typeface="+mj-lt"/>
              </a:rPr>
              <a:t>Kevin Jankowski (MMSD)</a:t>
            </a:r>
            <a:endParaRPr lang="en-AU" b="1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0ABCAE-8641-C807-A574-99557731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123" y="117426"/>
            <a:ext cx="10153128" cy="1962076"/>
          </a:xfrm>
        </p:spPr>
        <p:txBody>
          <a:bodyPr/>
          <a:lstStyle/>
          <a:p>
            <a:r>
              <a:rPr lang="en-US" dirty="0"/>
              <a:t>Biosolids facilities planning</a:t>
            </a:r>
            <a:br>
              <a:rPr lang="en-US" dirty="0"/>
            </a:br>
            <a:r>
              <a:rPr lang="en-US" dirty="0"/>
              <a:t>using asset management and adaptive pathways </a:t>
            </a:r>
            <a:endParaRPr lang="en-AU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7EBDDE-5176-73F4-14F1-65E72154C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90" y="2421682"/>
            <a:ext cx="7889609" cy="4437905"/>
          </a:xfrm>
          <a:prstGeom prst="rect">
            <a:avLst/>
          </a:prstGeom>
        </p:spPr>
      </p:pic>
      <p:pic>
        <p:nvPicPr>
          <p:cNvPr id="2" name="Picture 1" descr="Text, logo&#10;&#10;Description automatically generated">
            <a:extLst>
              <a:ext uri="{FF2B5EF4-FFF2-40B4-BE49-F238E27FC236}">
                <a16:creationId xmlns:a16="http://schemas.microsoft.com/office/drawing/2014/main" id="{E9FFD44A-3A5E-75F7-0E22-FC3293411C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t="-3317" r="-3956" b="-4034"/>
          <a:stretch/>
        </p:blipFill>
        <p:spPr>
          <a:xfrm>
            <a:off x="841003" y="5229994"/>
            <a:ext cx="2528760" cy="12906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36B7-FFAB-4A54-888F-64BC2EA0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Life Cycle Cost Analysis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5CA302-91A3-4448-AFC2-4D3C086E64AC}"/>
              </a:ext>
            </a:extLst>
          </p:cNvPr>
          <p:cNvGraphicFramePr/>
          <p:nvPr/>
        </p:nvGraphicFramePr>
        <p:xfrm>
          <a:off x="5202030" y="647850"/>
          <a:ext cx="6688098" cy="658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17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hand holding a pen&#10;&#10;Description automatically generated with medium confidence">
            <a:extLst>
              <a:ext uri="{FF2B5EF4-FFF2-40B4-BE49-F238E27FC236}">
                <a16:creationId xmlns:a16="http://schemas.microsoft.com/office/drawing/2014/main" id="{1053A450-F917-3626-51BA-7FB327BB0EDF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424A5C-F68C-7636-36CC-BECA8B03ECE3}"/>
              </a:ext>
            </a:extLst>
          </p:cNvPr>
          <p:cNvSpPr/>
          <p:nvPr/>
        </p:nvSpPr>
        <p:spPr>
          <a:xfrm>
            <a:off x="0" y="0"/>
            <a:ext cx="6097586" cy="685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9D64-FCFF-0201-8602-D74E24054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063" y="1543049"/>
            <a:ext cx="5635500" cy="46950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sz="2400" b="1" dirty="0">
                <a:solidFill>
                  <a:schemeClr val="bg1"/>
                </a:solidFill>
              </a:rPr>
              <a:t>Based on MMSD’s LOS framework:</a:t>
            </a:r>
          </a:p>
          <a:p>
            <a:pPr lvl="6">
              <a:buClr>
                <a:schemeClr val="bg1"/>
              </a:buClr>
            </a:pPr>
            <a:r>
              <a:rPr lang="en-AU" sz="2400" dirty="0">
                <a:solidFill>
                  <a:schemeClr val="bg1"/>
                </a:solidFill>
              </a:rPr>
              <a:t>Beneficial reuse of biosolids</a:t>
            </a:r>
          </a:p>
          <a:p>
            <a:pPr lvl="6">
              <a:buClr>
                <a:schemeClr val="bg1"/>
              </a:buClr>
            </a:pPr>
            <a:r>
              <a:rPr lang="en-AU" sz="2400" dirty="0">
                <a:solidFill>
                  <a:schemeClr val="bg1"/>
                </a:solidFill>
              </a:rPr>
              <a:t>Greenhouse gas emissions</a:t>
            </a:r>
          </a:p>
          <a:p>
            <a:pPr lvl="6">
              <a:buClr>
                <a:schemeClr val="bg1"/>
              </a:buClr>
            </a:pPr>
            <a:r>
              <a:rPr lang="en-AU" sz="2400" dirty="0">
                <a:solidFill>
                  <a:schemeClr val="bg1"/>
                </a:solidFill>
              </a:rPr>
              <a:t>Total energy consumption</a:t>
            </a:r>
          </a:p>
          <a:p>
            <a:pPr lvl="6">
              <a:buClr>
                <a:schemeClr val="bg1"/>
              </a:buClr>
            </a:pPr>
            <a:r>
              <a:rPr lang="en-AU" sz="2400" dirty="0">
                <a:solidFill>
                  <a:schemeClr val="bg1"/>
                </a:solidFill>
              </a:rPr>
              <a:t>Renewable energy production</a:t>
            </a:r>
          </a:p>
          <a:p>
            <a:pPr lvl="6">
              <a:buClr>
                <a:schemeClr val="bg1"/>
              </a:buClr>
            </a:pPr>
            <a:r>
              <a:rPr lang="en-AU" sz="2400" dirty="0">
                <a:solidFill>
                  <a:schemeClr val="bg1"/>
                </a:solidFill>
              </a:rPr>
              <a:t>Resilience to changed biosolids contaminant of emerging concern (CEC) regulations</a:t>
            </a:r>
          </a:p>
          <a:p>
            <a:pPr lvl="6">
              <a:buClr>
                <a:schemeClr val="bg1"/>
              </a:buClr>
            </a:pPr>
            <a:r>
              <a:rPr lang="en-AU" sz="2400" dirty="0">
                <a:solidFill>
                  <a:schemeClr val="bg1"/>
                </a:solidFill>
              </a:rPr>
              <a:t>Ability to mitigate against short term risk of extended dewatering and drying (D&amp;D) facility shutdown</a:t>
            </a:r>
          </a:p>
          <a:p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9CCE20-AE15-0380-13A4-E42F8034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Additional criteria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6D4AF-C8DC-B131-9FA5-C12A662797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chemeClr val="bg1"/>
                </a:solidFill>
              </a:rPr>
              <a:pPr/>
              <a:t>11</a:t>
            </a:fld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61.jpeg" descr="Chart, bar chart&#10;&#10;Description automatically generated">
            <a:extLst>
              <a:ext uri="{FF2B5EF4-FFF2-40B4-BE49-F238E27FC236}">
                <a16:creationId xmlns:a16="http://schemas.microsoft.com/office/drawing/2014/main" id="{EBBA023F-5B35-1AD3-30F4-339458CEAB7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780665" y="1197546"/>
            <a:ext cx="10633844" cy="518400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914E1D-F3C2-F112-73D0-B906492D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</p:spPr>
        <p:txBody>
          <a:bodyPr anchor="t">
            <a:normAutofit/>
          </a:bodyPr>
          <a:lstStyle/>
          <a:p>
            <a:r>
              <a:rPr lang="en-AU" dirty="0"/>
              <a:t>Detailed alternatives evaluation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D2D89-9E37-2888-FF48-6AF6A16CC4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3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AEB6-0447-479F-9FA1-2F8473CA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Outcomes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AF2F7E2-4032-4C1D-ACCD-368079051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276868"/>
              </p:ext>
            </p:extLst>
          </p:nvPr>
        </p:nvGraphicFramePr>
        <p:xfrm>
          <a:off x="479074" y="1269554"/>
          <a:ext cx="11187995" cy="45664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89223">
                  <a:extLst>
                    <a:ext uri="{9D8B030D-6E8A-4147-A177-3AD203B41FA5}">
                      <a16:colId xmlns:a16="http://schemas.microsoft.com/office/drawing/2014/main" val="1713734333"/>
                    </a:ext>
                  </a:extLst>
                </a:gridCol>
                <a:gridCol w="2099693">
                  <a:extLst>
                    <a:ext uri="{9D8B030D-6E8A-4147-A177-3AD203B41FA5}">
                      <a16:colId xmlns:a16="http://schemas.microsoft.com/office/drawing/2014/main" val="2063195445"/>
                    </a:ext>
                  </a:extLst>
                </a:gridCol>
                <a:gridCol w="2099693">
                  <a:extLst>
                    <a:ext uri="{9D8B030D-6E8A-4147-A177-3AD203B41FA5}">
                      <a16:colId xmlns:a16="http://schemas.microsoft.com/office/drawing/2014/main" val="1778360643"/>
                    </a:ext>
                  </a:extLst>
                </a:gridCol>
                <a:gridCol w="2099693">
                  <a:extLst>
                    <a:ext uri="{9D8B030D-6E8A-4147-A177-3AD203B41FA5}">
                      <a16:colId xmlns:a16="http://schemas.microsoft.com/office/drawing/2014/main" val="3866993338"/>
                    </a:ext>
                  </a:extLst>
                </a:gridCol>
                <a:gridCol w="2099693">
                  <a:extLst>
                    <a:ext uri="{9D8B030D-6E8A-4147-A177-3AD203B41FA5}">
                      <a16:colId xmlns:a16="http://schemas.microsoft.com/office/drawing/2014/main" val="2399505464"/>
                    </a:ext>
                  </a:extLst>
                </a:gridCol>
              </a:tblGrid>
              <a:tr h="479131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j-lt"/>
                      </a:endParaRP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j-lt"/>
                        </a:rPr>
                        <a:t>Baseline</a:t>
                      </a: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j-lt"/>
                        </a:rPr>
                        <a:t>Alternative 1</a:t>
                      </a: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j-lt"/>
                        </a:rPr>
                        <a:t>Alternative 2</a:t>
                      </a: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j-lt"/>
                        </a:rPr>
                        <a:t>Alternative 3</a:t>
                      </a:r>
                    </a:p>
                  </a:txBody>
                  <a:tcPr marL="91461" marR="91461" marT="45731" marB="45731" anchor="ctr"/>
                </a:tc>
                <a:extLst>
                  <a:ext uri="{0D108BD9-81ED-4DB2-BD59-A6C34878D82A}">
                    <a16:rowId xmlns:a16="http://schemas.microsoft.com/office/drawing/2014/main" val="1180687489"/>
                  </a:ext>
                </a:extLst>
              </a:tr>
              <a:tr h="579254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61" marR="91461" marT="45731" marB="45731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Milo (JI) &amp; 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Class B</a:t>
                      </a:r>
                    </a:p>
                  </a:txBody>
                  <a:tcPr marL="91461" marR="91461" marT="45731" marB="45731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Milo (JI &amp; SS) 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&amp; Class B</a:t>
                      </a:r>
                    </a:p>
                  </a:txBody>
                  <a:tcPr marL="91461" marR="91461" marT="45731" marB="45731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Milo (JI) &amp;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Class A</a:t>
                      </a:r>
                    </a:p>
                  </a:txBody>
                  <a:tcPr marL="91461" marR="91461" marT="45731" marB="45731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Milo (JI) &amp; 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biochar</a:t>
                      </a:r>
                    </a:p>
                  </a:txBody>
                  <a:tcPr marL="91461" marR="91461" marT="45731" marB="45731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30278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r>
                        <a:rPr lang="en-US" sz="1600" dirty="0"/>
                        <a:t>Cost</a:t>
                      </a:r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4524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r>
                        <a:rPr lang="en-US" sz="1600" dirty="0"/>
                        <a:t>Risk Exposure</a:t>
                      </a:r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6345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Landfill disposal</a:t>
                      </a:r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3056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lvl="1"/>
                      <a:r>
                        <a:rPr lang="en-US" sz="1600" dirty="0"/>
                        <a:t>PFAS/CECs</a:t>
                      </a:r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18034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Cost/Risk Reduction</a:t>
                      </a:r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89384"/>
                  </a:ext>
                </a:extLst>
              </a:tr>
              <a:tr h="370926"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LOS &amp; Org Goals</a:t>
                      </a:r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40128"/>
                  </a:ext>
                </a:extLst>
              </a:tr>
              <a:tr h="532550">
                <a:tc>
                  <a:txBody>
                    <a:bodyPr/>
                    <a:lstStyle/>
                    <a:p>
                      <a:pPr lvl="0"/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marL="91461" marR="91461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61" marR="91461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918576"/>
                  </a:ext>
                </a:extLst>
              </a:tr>
              <a:tr h="249994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Low</a:t>
                      </a:r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8C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020277"/>
                  </a:ext>
                </a:extLst>
              </a:tr>
              <a:tr h="249994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Moderate</a:t>
                      </a:r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13365"/>
                  </a:ext>
                </a:extLst>
              </a:tr>
              <a:tr h="249994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High</a:t>
                      </a:r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ADB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1" marR="0" marT="18292" marB="18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7460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010FDD-E5C6-4D69-B560-9C7B97F0E1D0}"/>
              </a:ext>
            </a:extLst>
          </p:cNvPr>
          <p:cNvSpPr/>
          <p:nvPr/>
        </p:nvSpPr>
        <p:spPr>
          <a:xfrm>
            <a:off x="5386335" y="1289820"/>
            <a:ext cx="2067402" cy="49482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174660" indent="-1746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Best cost/risk reduction</a:t>
            </a:r>
          </a:p>
          <a:p>
            <a:pPr marL="174660" indent="-1746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Preferred short/ med-term destination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9FF9EA-004D-4349-ADD8-0E0476D93326}"/>
              </a:ext>
            </a:extLst>
          </p:cNvPr>
          <p:cNvSpPr/>
          <p:nvPr/>
        </p:nvSpPr>
        <p:spPr>
          <a:xfrm>
            <a:off x="9570473" y="1289820"/>
            <a:ext cx="2067402" cy="49482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5731" rtlCol="0" anchor="b" anchorCtr="0"/>
          <a:lstStyle/>
          <a:p>
            <a:pPr marL="174660" indent="-1746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Highest cost</a:t>
            </a:r>
          </a:p>
          <a:p>
            <a:pPr marL="174660" indent="-1746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Mitigates key long-term risks</a:t>
            </a:r>
          </a:p>
          <a:p>
            <a:pPr marL="174660" indent="-17466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Most aligned to organization goals</a:t>
            </a:r>
          </a:p>
        </p:txBody>
      </p:sp>
    </p:spTree>
    <p:extLst>
      <p:ext uri="{BB962C8B-B14F-4D97-AF65-F5344CB8AC3E}">
        <p14:creationId xmlns:p14="http://schemas.microsoft.com/office/powerpoint/2010/main" val="220189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2CBC5CFD-9D48-C51E-088D-987E4A3D16DF}"/>
              </a:ext>
            </a:extLst>
          </p:cNvPr>
          <p:cNvGrpSpPr/>
          <p:nvPr/>
        </p:nvGrpSpPr>
        <p:grpSpPr>
          <a:xfrm>
            <a:off x="192931" y="3318542"/>
            <a:ext cx="10440960" cy="436430"/>
            <a:chOff x="192931" y="3318542"/>
            <a:chExt cx="10440960" cy="4364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79D123-71CE-0EDC-5195-A8906753CB2A}"/>
                </a:ext>
              </a:extLst>
            </p:cNvPr>
            <p:cNvSpPr/>
            <p:nvPr/>
          </p:nvSpPr>
          <p:spPr>
            <a:xfrm>
              <a:off x="192931" y="3322972"/>
              <a:ext cx="1800000" cy="432000"/>
            </a:xfrm>
            <a:custGeom>
              <a:avLst/>
              <a:gdLst>
                <a:gd name="connsiteX0" fmla="*/ 2077403 w 2407920"/>
                <a:gd name="connsiteY0" fmla="*/ 588645 h 588644"/>
                <a:gd name="connsiteX1" fmla="*/ 0 w 2407920"/>
                <a:gd name="connsiteY1" fmla="*/ 588645 h 588644"/>
                <a:gd name="connsiteX2" fmla="*/ 330518 w 2407920"/>
                <a:gd name="connsiteY2" fmla="*/ 294323 h 588644"/>
                <a:gd name="connsiteX3" fmla="*/ 0 w 2407920"/>
                <a:gd name="connsiteY3" fmla="*/ 0 h 588644"/>
                <a:gd name="connsiteX4" fmla="*/ 2077403 w 2407920"/>
                <a:gd name="connsiteY4" fmla="*/ 0 h 588644"/>
                <a:gd name="connsiteX5" fmla="*/ 2407920 w 2407920"/>
                <a:gd name="connsiteY5" fmla="*/ 294323 h 588644"/>
                <a:gd name="connsiteX6" fmla="*/ 2077403 w 2407920"/>
                <a:gd name="connsiteY6" fmla="*/ 58864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920" h="588644">
                  <a:moveTo>
                    <a:pt x="2077403" y="588645"/>
                  </a:moveTo>
                  <a:lnTo>
                    <a:pt x="0" y="588645"/>
                  </a:lnTo>
                  <a:lnTo>
                    <a:pt x="330518" y="294323"/>
                  </a:lnTo>
                  <a:lnTo>
                    <a:pt x="0" y="0"/>
                  </a:lnTo>
                  <a:lnTo>
                    <a:pt x="2077403" y="0"/>
                  </a:lnTo>
                  <a:lnTo>
                    <a:pt x="2407920" y="294323"/>
                  </a:lnTo>
                  <a:lnTo>
                    <a:pt x="2077403" y="5886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>
                  <a:tab pos="1081088" algn="l"/>
                </a:tabLst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A4DD6-7ABC-7C72-8545-9FC652231B32}"/>
                </a:ext>
              </a:extLst>
            </p:cNvPr>
            <p:cNvSpPr/>
            <p:nvPr/>
          </p:nvSpPr>
          <p:spPr>
            <a:xfrm>
              <a:off x="1921123" y="3322972"/>
              <a:ext cx="1800000" cy="432000"/>
            </a:xfrm>
            <a:custGeom>
              <a:avLst/>
              <a:gdLst>
                <a:gd name="connsiteX0" fmla="*/ 2077403 w 2407920"/>
                <a:gd name="connsiteY0" fmla="*/ 588645 h 588644"/>
                <a:gd name="connsiteX1" fmla="*/ 0 w 2407920"/>
                <a:gd name="connsiteY1" fmla="*/ 588645 h 588644"/>
                <a:gd name="connsiteX2" fmla="*/ 331470 w 2407920"/>
                <a:gd name="connsiteY2" fmla="*/ 294323 h 588644"/>
                <a:gd name="connsiteX3" fmla="*/ 0 w 2407920"/>
                <a:gd name="connsiteY3" fmla="*/ 0 h 588644"/>
                <a:gd name="connsiteX4" fmla="*/ 2077403 w 2407920"/>
                <a:gd name="connsiteY4" fmla="*/ 0 h 588644"/>
                <a:gd name="connsiteX5" fmla="*/ 2407920 w 2407920"/>
                <a:gd name="connsiteY5" fmla="*/ 294323 h 588644"/>
                <a:gd name="connsiteX6" fmla="*/ 2077403 w 2407920"/>
                <a:gd name="connsiteY6" fmla="*/ 58864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920" h="588644">
                  <a:moveTo>
                    <a:pt x="2077403" y="588645"/>
                  </a:moveTo>
                  <a:lnTo>
                    <a:pt x="0" y="588645"/>
                  </a:lnTo>
                  <a:lnTo>
                    <a:pt x="331470" y="294323"/>
                  </a:lnTo>
                  <a:lnTo>
                    <a:pt x="0" y="0"/>
                  </a:lnTo>
                  <a:lnTo>
                    <a:pt x="2077403" y="0"/>
                  </a:lnTo>
                  <a:lnTo>
                    <a:pt x="2407920" y="294323"/>
                  </a:lnTo>
                  <a:lnTo>
                    <a:pt x="2077403" y="5886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373495-CE7F-9B41-E8BB-8B2AB03EC240}"/>
                </a:ext>
              </a:extLst>
            </p:cNvPr>
            <p:cNvSpPr/>
            <p:nvPr/>
          </p:nvSpPr>
          <p:spPr>
            <a:xfrm>
              <a:off x="3663657" y="3322972"/>
              <a:ext cx="1800000" cy="432000"/>
            </a:xfrm>
            <a:custGeom>
              <a:avLst/>
              <a:gdLst>
                <a:gd name="connsiteX0" fmla="*/ 2076450 w 2407920"/>
                <a:gd name="connsiteY0" fmla="*/ 588645 h 588644"/>
                <a:gd name="connsiteX1" fmla="*/ 0 w 2407920"/>
                <a:gd name="connsiteY1" fmla="*/ 588645 h 588644"/>
                <a:gd name="connsiteX2" fmla="*/ 330518 w 2407920"/>
                <a:gd name="connsiteY2" fmla="*/ 294323 h 588644"/>
                <a:gd name="connsiteX3" fmla="*/ 0 w 2407920"/>
                <a:gd name="connsiteY3" fmla="*/ 0 h 588644"/>
                <a:gd name="connsiteX4" fmla="*/ 2076450 w 2407920"/>
                <a:gd name="connsiteY4" fmla="*/ 0 h 588644"/>
                <a:gd name="connsiteX5" fmla="*/ 2407920 w 2407920"/>
                <a:gd name="connsiteY5" fmla="*/ 294323 h 588644"/>
                <a:gd name="connsiteX6" fmla="*/ 2076450 w 2407920"/>
                <a:gd name="connsiteY6" fmla="*/ 58864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920" h="588644">
                  <a:moveTo>
                    <a:pt x="2076450" y="588645"/>
                  </a:moveTo>
                  <a:lnTo>
                    <a:pt x="0" y="588645"/>
                  </a:lnTo>
                  <a:lnTo>
                    <a:pt x="330518" y="294323"/>
                  </a:lnTo>
                  <a:lnTo>
                    <a:pt x="0" y="0"/>
                  </a:lnTo>
                  <a:lnTo>
                    <a:pt x="2076450" y="0"/>
                  </a:lnTo>
                  <a:lnTo>
                    <a:pt x="2407920" y="294323"/>
                  </a:lnTo>
                  <a:lnTo>
                    <a:pt x="2076450" y="5886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D99C24-8DCB-528B-6F30-59CD40539A05}"/>
                </a:ext>
              </a:extLst>
            </p:cNvPr>
            <p:cNvSpPr/>
            <p:nvPr/>
          </p:nvSpPr>
          <p:spPr>
            <a:xfrm>
              <a:off x="5377507" y="3322972"/>
              <a:ext cx="1800000" cy="432000"/>
            </a:xfrm>
            <a:custGeom>
              <a:avLst/>
              <a:gdLst>
                <a:gd name="connsiteX0" fmla="*/ 2077403 w 2407919"/>
                <a:gd name="connsiteY0" fmla="*/ 588645 h 588644"/>
                <a:gd name="connsiteX1" fmla="*/ 0 w 2407919"/>
                <a:gd name="connsiteY1" fmla="*/ 588645 h 588644"/>
                <a:gd name="connsiteX2" fmla="*/ 331470 w 2407919"/>
                <a:gd name="connsiteY2" fmla="*/ 294323 h 588644"/>
                <a:gd name="connsiteX3" fmla="*/ 0 w 2407919"/>
                <a:gd name="connsiteY3" fmla="*/ 0 h 588644"/>
                <a:gd name="connsiteX4" fmla="*/ 2077403 w 2407919"/>
                <a:gd name="connsiteY4" fmla="*/ 0 h 588644"/>
                <a:gd name="connsiteX5" fmla="*/ 2407920 w 2407919"/>
                <a:gd name="connsiteY5" fmla="*/ 294323 h 588644"/>
                <a:gd name="connsiteX6" fmla="*/ 2077403 w 2407919"/>
                <a:gd name="connsiteY6" fmla="*/ 58864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919" h="588644">
                  <a:moveTo>
                    <a:pt x="2077403" y="588645"/>
                  </a:moveTo>
                  <a:lnTo>
                    <a:pt x="0" y="588645"/>
                  </a:lnTo>
                  <a:lnTo>
                    <a:pt x="331470" y="294323"/>
                  </a:lnTo>
                  <a:lnTo>
                    <a:pt x="0" y="0"/>
                  </a:lnTo>
                  <a:lnTo>
                    <a:pt x="2077403" y="0"/>
                  </a:lnTo>
                  <a:lnTo>
                    <a:pt x="2407920" y="294323"/>
                  </a:lnTo>
                  <a:lnTo>
                    <a:pt x="2077403" y="5886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0F2B80-CE46-903B-CF07-FD1AE77C89A3}"/>
                </a:ext>
              </a:extLst>
            </p:cNvPr>
            <p:cNvSpPr/>
            <p:nvPr/>
          </p:nvSpPr>
          <p:spPr>
            <a:xfrm>
              <a:off x="7105699" y="3322972"/>
              <a:ext cx="1800000" cy="432000"/>
            </a:xfrm>
            <a:custGeom>
              <a:avLst/>
              <a:gdLst>
                <a:gd name="connsiteX0" fmla="*/ 2076451 w 2407919"/>
                <a:gd name="connsiteY0" fmla="*/ 588645 h 588644"/>
                <a:gd name="connsiteX1" fmla="*/ 0 w 2407919"/>
                <a:gd name="connsiteY1" fmla="*/ 588645 h 588644"/>
                <a:gd name="connsiteX2" fmla="*/ 330518 w 2407919"/>
                <a:gd name="connsiteY2" fmla="*/ 294323 h 588644"/>
                <a:gd name="connsiteX3" fmla="*/ 0 w 2407919"/>
                <a:gd name="connsiteY3" fmla="*/ 0 h 588644"/>
                <a:gd name="connsiteX4" fmla="*/ 2076451 w 2407919"/>
                <a:gd name="connsiteY4" fmla="*/ 0 h 588644"/>
                <a:gd name="connsiteX5" fmla="*/ 2407920 w 2407919"/>
                <a:gd name="connsiteY5" fmla="*/ 294323 h 588644"/>
                <a:gd name="connsiteX6" fmla="*/ 2076451 w 2407919"/>
                <a:gd name="connsiteY6" fmla="*/ 58864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919" h="588644">
                  <a:moveTo>
                    <a:pt x="2076451" y="588645"/>
                  </a:moveTo>
                  <a:lnTo>
                    <a:pt x="0" y="588645"/>
                  </a:lnTo>
                  <a:lnTo>
                    <a:pt x="330518" y="294323"/>
                  </a:lnTo>
                  <a:lnTo>
                    <a:pt x="0" y="0"/>
                  </a:lnTo>
                  <a:lnTo>
                    <a:pt x="2076451" y="0"/>
                  </a:lnTo>
                  <a:lnTo>
                    <a:pt x="2407920" y="294323"/>
                  </a:lnTo>
                  <a:lnTo>
                    <a:pt x="2076451" y="5886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5C04770-E964-EC92-ED1B-B5982DE0CB9C}"/>
                </a:ext>
              </a:extLst>
            </p:cNvPr>
            <p:cNvSpPr/>
            <p:nvPr/>
          </p:nvSpPr>
          <p:spPr>
            <a:xfrm>
              <a:off x="8833891" y="3318542"/>
              <a:ext cx="1800000" cy="432000"/>
            </a:xfrm>
            <a:custGeom>
              <a:avLst/>
              <a:gdLst>
                <a:gd name="connsiteX0" fmla="*/ 2077403 w 2407920"/>
                <a:gd name="connsiteY0" fmla="*/ 588645 h 588644"/>
                <a:gd name="connsiteX1" fmla="*/ 0 w 2407920"/>
                <a:gd name="connsiteY1" fmla="*/ 588645 h 588644"/>
                <a:gd name="connsiteX2" fmla="*/ 330518 w 2407920"/>
                <a:gd name="connsiteY2" fmla="*/ 294323 h 588644"/>
                <a:gd name="connsiteX3" fmla="*/ 0 w 2407920"/>
                <a:gd name="connsiteY3" fmla="*/ 0 h 588644"/>
                <a:gd name="connsiteX4" fmla="*/ 2077403 w 2407920"/>
                <a:gd name="connsiteY4" fmla="*/ 0 h 588644"/>
                <a:gd name="connsiteX5" fmla="*/ 2407920 w 2407920"/>
                <a:gd name="connsiteY5" fmla="*/ 294323 h 588644"/>
                <a:gd name="connsiteX6" fmla="*/ 2077403 w 2407920"/>
                <a:gd name="connsiteY6" fmla="*/ 588645 h 58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7920" h="588644">
                  <a:moveTo>
                    <a:pt x="2077403" y="588645"/>
                  </a:moveTo>
                  <a:lnTo>
                    <a:pt x="0" y="588645"/>
                  </a:lnTo>
                  <a:lnTo>
                    <a:pt x="330518" y="294323"/>
                  </a:lnTo>
                  <a:lnTo>
                    <a:pt x="0" y="0"/>
                  </a:lnTo>
                  <a:lnTo>
                    <a:pt x="2077403" y="0"/>
                  </a:lnTo>
                  <a:lnTo>
                    <a:pt x="2407920" y="294323"/>
                  </a:lnTo>
                  <a:lnTo>
                    <a:pt x="2077403" y="5886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>
                  <a:tab pos="1081088" algn="l"/>
                </a:tabLst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01E217B-ED48-B6EE-536A-9A627250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Ideal path summary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9A8D9B-E0A0-5224-C7AE-14D16AD89CA2}"/>
              </a:ext>
            </a:extLst>
          </p:cNvPr>
          <p:cNvSpPr txBox="1"/>
          <p:nvPr/>
        </p:nvSpPr>
        <p:spPr>
          <a:xfrm>
            <a:off x="2425179" y="3402905"/>
            <a:ext cx="768995" cy="25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  <a:endParaRPr lang="en-A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3A58A3-7873-86E2-B958-3837F98BCD53}"/>
              </a:ext>
            </a:extLst>
          </p:cNvPr>
          <p:cNvSpPr txBox="1"/>
          <p:nvPr/>
        </p:nvSpPr>
        <p:spPr>
          <a:xfrm>
            <a:off x="4225379" y="3419725"/>
            <a:ext cx="768995" cy="25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</a:t>
            </a:r>
            <a:endParaRPr lang="en-A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8DCB19-8355-5AEF-8D67-0589A6965592}"/>
              </a:ext>
            </a:extLst>
          </p:cNvPr>
          <p:cNvSpPr txBox="1"/>
          <p:nvPr/>
        </p:nvSpPr>
        <p:spPr>
          <a:xfrm>
            <a:off x="5881563" y="3402905"/>
            <a:ext cx="768995" cy="25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2035</a:t>
            </a:r>
            <a:endParaRPr lang="en-A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8CA4F5-D403-1395-817A-5B42A93C9726}"/>
              </a:ext>
            </a:extLst>
          </p:cNvPr>
          <p:cNvSpPr txBox="1"/>
          <p:nvPr/>
        </p:nvSpPr>
        <p:spPr>
          <a:xfrm>
            <a:off x="7632848" y="3419725"/>
            <a:ext cx="768995" cy="25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2037</a:t>
            </a:r>
            <a:endParaRPr lang="en-A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735FE6-38CE-05A1-400A-D7DE00372813}"/>
              </a:ext>
            </a:extLst>
          </p:cNvPr>
          <p:cNvSpPr txBox="1"/>
          <p:nvPr/>
        </p:nvSpPr>
        <p:spPr>
          <a:xfrm>
            <a:off x="9409955" y="3403258"/>
            <a:ext cx="768995" cy="25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2040</a:t>
            </a:r>
            <a:endParaRPr lang="en-AU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99F8526-94D2-B154-52AF-8FAFA5BBA557}"/>
              </a:ext>
            </a:extLst>
          </p:cNvPr>
          <p:cNvGrpSpPr/>
          <p:nvPr/>
        </p:nvGrpSpPr>
        <p:grpSpPr>
          <a:xfrm>
            <a:off x="10745155" y="2878444"/>
            <a:ext cx="1296000" cy="2109795"/>
            <a:chOff x="10745155" y="2878444"/>
            <a:chExt cx="1296000" cy="210979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135871D-2500-C96D-976A-229F7C58A891}"/>
                </a:ext>
              </a:extLst>
            </p:cNvPr>
            <p:cNvSpPr/>
            <p:nvPr/>
          </p:nvSpPr>
          <p:spPr>
            <a:xfrm>
              <a:off x="10745155" y="2878444"/>
              <a:ext cx="1296000" cy="1296000"/>
            </a:xfrm>
            <a:prstGeom prst="ellipse">
              <a:avLst/>
            </a:prstGeom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7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Phase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43DCD0-2A9D-56B8-E598-207EE66B5716}"/>
                </a:ext>
              </a:extLst>
            </p:cNvPr>
            <p:cNvSpPr txBox="1"/>
            <p:nvPr/>
          </p:nvSpPr>
          <p:spPr>
            <a:xfrm>
              <a:off x="10745155" y="4280353"/>
              <a:ext cx="1296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78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lang="en-AU" sz="1000" dirty="0">
                  <a:solidFill>
                    <a:schemeClr val="bg1"/>
                  </a:solidFill>
                  <a:latin typeface="Franklin Gothic Book" panose="020B0503020102020204" pitchFamily="34" charset="0"/>
                  <a:ea typeface="Franklin Gothic Book" panose="020B0503020102020204" pitchFamily="34" charset="0"/>
                  <a:cs typeface="Times New Roman" panose="02020603050405020304" pitchFamily="18" charset="0"/>
                </a:rPr>
                <a:t>Adjust to CEC regulations affecting the viability and sale of Milorganite.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E9F2E20-99A8-2216-4032-F1060279ACE5}"/>
              </a:ext>
            </a:extLst>
          </p:cNvPr>
          <p:cNvSpPr txBox="1"/>
          <p:nvPr/>
        </p:nvSpPr>
        <p:spPr>
          <a:xfrm>
            <a:off x="712485" y="3419725"/>
            <a:ext cx="768995" cy="25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  <a:endParaRPr lang="en-AU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18F1599-83A1-5866-E01E-80C53711F49C}"/>
              </a:ext>
            </a:extLst>
          </p:cNvPr>
          <p:cNvGrpSpPr/>
          <p:nvPr/>
        </p:nvGrpSpPr>
        <p:grpSpPr>
          <a:xfrm>
            <a:off x="1200836" y="1470620"/>
            <a:ext cx="1449698" cy="3404306"/>
            <a:chOff x="1200836" y="1470620"/>
            <a:chExt cx="1449698" cy="34043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542551-B94A-677A-3EBC-C5F85C36C0B8}"/>
                </a:ext>
              </a:extLst>
            </p:cNvPr>
            <p:cNvSpPr txBox="1"/>
            <p:nvPr/>
          </p:nvSpPr>
          <p:spPr>
            <a:xfrm>
              <a:off x="1200836" y="4013152"/>
              <a:ext cx="1440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78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Adapt for CEPT and increased digested sludge production. Address existing capacity deficiencies.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9D5B771-9772-CE48-9A20-A17D39D279F5}"/>
                </a:ext>
              </a:extLst>
            </p:cNvPr>
            <p:cNvGrpSpPr/>
            <p:nvPr/>
          </p:nvGrpSpPr>
          <p:grpSpPr>
            <a:xfrm>
              <a:off x="1210534" y="1470620"/>
              <a:ext cx="1440000" cy="2506189"/>
              <a:chOff x="1210534" y="1470620"/>
              <a:chExt cx="1440000" cy="2506189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971D193-2123-C368-9F0B-45B0D1B73008}"/>
                  </a:ext>
                </a:extLst>
              </p:cNvPr>
              <p:cNvSpPr/>
              <p:nvPr/>
            </p:nvSpPr>
            <p:spPr>
              <a:xfrm>
                <a:off x="1210534" y="3967284"/>
                <a:ext cx="1440000" cy="9525"/>
              </a:xfrm>
              <a:custGeom>
                <a:avLst/>
                <a:gdLst>
                  <a:gd name="connsiteX0" fmla="*/ 0 w 2073592"/>
                  <a:gd name="connsiteY0" fmla="*/ 0 h 9525"/>
                  <a:gd name="connsiteX1" fmla="*/ 2073593 w 207359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3592" h="9525">
                    <a:moveTo>
                      <a:pt x="0" y="0"/>
                    </a:moveTo>
                    <a:lnTo>
                      <a:pt x="2073593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657027F-3ABF-4C91-58E3-56D8A4EABD80}"/>
                  </a:ext>
                </a:extLst>
              </p:cNvPr>
              <p:cNvSpPr/>
              <p:nvPr/>
            </p:nvSpPr>
            <p:spPr>
              <a:xfrm>
                <a:off x="1930060" y="2678177"/>
                <a:ext cx="45719" cy="1279582"/>
              </a:xfrm>
              <a:custGeom>
                <a:avLst/>
                <a:gdLst>
                  <a:gd name="connsiteX0" fmla="*/ 0 w 9525"/>
                  <a:gd name="connsiteY0" fmla="*/ 2082165 h 2082165"/>
                  <a:gd name="connsiteX1" fmla="*/ 0 w 9525"/>
                  <a:gd name="connsiteY1" fmla="*/ 0 h 208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82165">
                    <a:moveTo>
                      <a:pt x="0" y="2082165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6081E43-B2A7-C736-7DF8-EEEE08FD6639}"/>
                  </a:ext>
                </a:extLst>
              </p:cNvPr>
              <p:cNvSpPr/>
              <p:nvPr/>
            </p:nvSpPr>
            <p:spPr>
              <a:xfrm>
                <a:off x="1317992" y="1470620"/>
                <a:ext cx="1296000" cy="1296000"/>
              </a:xfrm>
              <a:prstGeom prst="ellips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NZ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Phase 1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D514076-5D50-9B8B-BA14-31A289D1EC9A}"/>
                  </a:ext>
                </a:extLst>
              </p:cNvPr>
              <p:cNvCxnSpPr/>
              <p:nvPr/>
            </p:nvCxnSpPr>
            <p:spPr>
              <a:xfrm>
                <a:off x="1226742" y="3779471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4EBFF2F-3D0F-9CF4-8D55-8E94CE66B1A1}"/>
                  </a:ext>
                </a:extLst>
              </p:cNvPr>
              <p:cNvCxnSpPr/>
              <p:nvPr/>
            </p:nvCxnSpPr>
            <p:spPr>
              <a:xfrm>
                <a:off x="2641203" y="3779083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AB05909-95EC-86DC-66BC-1CD999488B3E}"/>
              </a:ext>
            </a:extLst>
          </p:cNvPr>
          <p:cNvGrpSpPr/>
          <p:nvPr/>
        </p:nvGrpSpPr>
        <p:grpSpPr>
          <a:xfrm>
            <a:off x="2996667" y="1919313"/>
            <a:ext cx="1442395" cy="3700151"/>
            <a:chOff x="2996667" y="1919313"/>
            <a:chExt cx="1442395" cy="3700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E481AD-FE99-2BBF-D48B-E080EE776E7B}"/>
                </a:ext>
              </a:extLst>
            </p:cNvPr>
            <p:cNvSpPr txBox="1"/>
            <p:nvPr/>
          </p:nvSpPr>
          <p:spPr>
            <a:xfrm>
              <a:off x="2996667" y="1919313"/>
              <a:ext cx="1440000" cy="1015663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marL="0" marR="0" lvl="0" indent="0" defTabSz="68578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Alleviate loadings to JIWRF by constructing SSWRF drying facility. Prepare for major construction in the D&amp;D Facility.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DD1C442-91BA-DC08-8CD6-F4D01713D6CC}"/>
                </a:ext>
              </a:extLst>
            </p:cNvPr>
            <p:cNvGrpSpPr/>
            <p:nvPr/>
          </p:nvGrpSpPr>
          <p:grpSpPr>
            <a:xfrm>
              <a:off x="2999062" y="2998008"/>
              <a:ext cx="1440000" cy="2621456"/>
              <a:chOff x="2999062" y="2998008"/>
              <a:chExt cx="1440000" cy="2621456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B17B356-DBA4-08C2-E08E-0DF1F1130738}"/>
                  </a:ext>
                </a:extLst>
              </p:cNvPr>
              <p:cNvSpPr/>
              <p:nvPr/>
            </p:nvSpPr>
            <p:spPr>
              <a:xfrm>
                <a:off x="2999062" y="3007145"/>
                <a:ext cx="1440000" cy="9525"/>
              </a:xfrm>
              <a:custGeom>
                <a:avLst/>
                <a:gdLst>
                  <a:gd name="connsiteX0" fmla="*/ 0 w 2073592"/>
                  <a:gd name="connsiteY0" fmla="*/ 0 h 9525"/>
                  <a:gd name="connsiteX1" fmla="*/ 2073593 w 207359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3592" h="9525">
                    <a:moveTo>
                      <a:pt x="0" y="0"/>
                    </a:moveTo>
                    <a:lnTo>
                      <a:pt x="2073593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EBC4F15-B46F-E6FD-C277-BB510164E56C}"/>
                  </a:ext>
                </a:extLst>
              </p:cNvPr>
              <p:cNvSpPr/>
              <p:nvPr/>
            </p:nvSpPr>
            <p:spPr>
              <a:xfrm>
                <a:off x="3714086" y="3000771"/>
                <a:ext cx="45719" cy="1279582"/>
              </a:xfrm>
              <a:custGeom>
                <a:avLst/>
                <a:gdLst>
                  <a:gd name="connsiteX0" fmla="*/ 0 w 9525"/>
                  <a:gd name="connsiteY0" fmla="*/ 2082165 h 2082165"/>
                  <a:gd name="connsiteX1" fmla="*/ 0 w 9525"/>
                  <a:gd name="connsiteY1" fmla="*/ 0 h 208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82165">
                    <a:moveTo>
                      <a:pt x="0" y="2082165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7A65E97-3BC8-8775-8790-68E425EB1483}"/>
                  </a:ext>
                </a:extLst>
              </p:cNvPr>
              <p:cNvSpPr/>
              <p:nvPr/>
            </p:nvSpPr>
            <p:spPr>
              <a:xfrm>
                <a:off x="3102018" y="4323464"/>
                <a:ext cx="1296000" cy="1296000"/>
              </a:xfrm>
              <a:prstGeom prst="ellips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marL="0" marR="0" lvl="0" indent="0" algn="ctr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Phase 2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60D242D-C4AC-D038-9E25-2D53E61B5D49}"/>
                  </a:ext>
                </a:extLst>
              </p:cNvPr>
              <p:cNvCxnSpPr/>
              <p:nvPr/>
            </p:nvCxnSpPr>
            <p:spPr>
              <a:xfrm>
                <a:off x="3005969" y="2998396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0B99C6B-D823-F5D3-9830-7B7B8E6CF0C6}"/>
                  </a:ext>
                </a:extLst>
              </p:cNvPr>
              <p:cNvCxnSpPr/>
              <p:nvPr/>
            </p:nvCxnSpPr>
            <p:spPr>
              <a:xfrm>
                <a:off x="4429761" y="2998008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25F70A3-3F63-3FFE-3E7E-739E1A2890E3}"/>
              </a:ext>
            </a:extLst>
          </p:cNvPr>
          <p:cNvGrpSpPr/>
          <p:nvPr/>
        </p:nvGrpSpPr>
        <p:grpSpPr>
          <a:xfrm>
            <a:off x="4729435" y="1461095"/>
            <a:ext cx="1443326" cy="3148189"/>
            <a:chOff x="4729435" y="1461095"/>
            <a:chExt cx="1443326" cy="31481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26423E-9799-1666-A1ED-DE61CE66CF18}"/>
                </a:ext>
              </a:extLst>
            </p:cNvPr>
            <p:cNvSpPr txBox="1"/>
            <p:nvPr/>
          </p:nvSpPr>
          <p:spPr>
            <a:xfrm>
              <a:off x="4729435" y="4055286"/>
              <a:ext cx="144332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78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Complete D&amp;D Facility modifications at JIWRF</a:t>
              </a: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48ACB14-3C55-ABC4-048A-4444D2E3DEB7}"/>
                </a:ext>
              </a:extLst>
            </p:cNvPr>
            <p:cNvGrpSpPr/>
            <p:nvPr/>
          </p:nvGrpSpPr>
          <p:grpSpPr>
            <a:xfrm>
              <a:off x="4729435" y="1461095"/>
              <a:ext cx="1442779" cy="2499408"/>
              <a:chOff x="4729435" y="1461095"/>
              <a:chExt cx="1442779" cy="2499408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56A9BD1-1C98-A566-033A-C3FB5DB03EC3}"/>
                  </a:ext>
                </a:extLst>
              </p:cNvPr>
              <p:cNvSpPr/>
              <p:nvPr/>
            </p:nvSpPr>
            <p:spPr>
              <a:xfrm>
                <a:off x="4732214" y="3948234"/>
                <a:ext cx="1440000" cy="9525"/>
              </a:xfrm>
              <a:custGeom>
                <a:avLst/>
                <a:gdLst>
                  <a:gd name="connsiteX0" fmla="*/ 0 w 2073592"/>
                  <a:gd name="connsiteY0" fmla="*/ 0 h 9525"/>
                  <a:gd name="connsiteX1" fmla="*/ 2073593 w 207359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3592" h="9525">
                    <a:moveTo>
                      <a:pt x="0" y="0"/>
                    </a:moveTo>
                    <a:lnTo>
                      <a:pt x="2073593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E994C7E-1D69-15DB-FCE4-938F8160CF3B}"/>
                  </a:ext>
                </a:extLst>
              </p:cNvPr>
              <p:cNvSpPr/>
              <p:nvPr/>
            </p:nvSpPr>
            <p:spPr>
              <a:xfrm>
                <a:off x="5449434" y="2668652"/>
                <a:ext cx="45719" cy="1279582"/>
              </a:xfrm>
              <a:custGeom>
                <a:avLst/>
                <a:gdLst>
                  <a:gd name="connsiteX0" fmla="*/ 0 w 9525"/>
                  <a:gd name="connsiteY0" fmla="*/ 2082165 h 2082165"/>
                  <a:gd name="connsiteX1" fmla="*/ 0 w 9525"/>
                  <a:gd name="connsiteY1" fmla="*/ 0 h 208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82165">
                    <a:moveTo>
                      <a:pt x="0" y="2082165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0541027-5004-E4C1-DE09-6583A54FD26E}"/>
                  </a:ext>
                </a:extLst>
              </p:cNvPr>
              <p:cNvSpPr/>
              <p:nvPr/>
            </p:nvSpPr>
            <p:spPr>
              <a:xfrm>
                <a:off x="4837366" y="1461095"/>
                <a:ext cx="1296000" cy="1296000"/>
              </a:xfrm>
              <a:prstGeom prst="ellips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Phase 3</a:t>
                </a:r>
                <a:br>
                  <a:rPr kumimoji="0" lang="en-N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</a:br>
                <a:r>
                  <a:rPr kumimoji="0" lang="en-N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(A&amp;B)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56779225-C809-1D88-649B-5BD0B18CF06E}"/>
                  </a:ext>
                </a:extLst>
              </p:cNvPr>
              <p:cNvCxnSpPr/>
              <p:nvPr/>
            </p:nvCxnSpPr>
            <p:spPr>
              <a:xfrm>
                <a:off x="4729435" y="3780503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95CDAF4-6C5B-4AD5-8B49-51AB4370AA67}"/>
                  </a:ext>
                </a:extLst>
              </p:cNvPr>
              <p:cNvCxnSpPr/>
              <p:nvPr/>
            </p:nvCxnSpPr>
            <p:spPr>
              <a:xfrm>
                <a:off x="6172214" y="3780503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06248C4-55CE-CC9D-F3D9-F9F6B4DA8E5B}"/>
              </a:ext>
            </a:extLst>
          </p:cNvPr>
          <p:cNvGrpSpPr/>
          <p:nvPr/>
        </p:nvGrpSpPr>
        <p:grpSpPr>
          <a:xfrm>
            <a:off x="6457627" y="2107678"/>
            <a:ext cx="1440000" cy="3511786"/>
            <a:chOff x="6457627" y="2107678"/>
            <a:chExt cx="1440000" cy="35117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2227C7-9C5D-CDF8-5D80-E83D1FE9B9B2}"/>
                </a:ext>
              </a:extLst>
            </p:cNvPr>
            <p:cNvSpPr txBox="1"/>
            <p:nvPr/>
          </p:nvSpPr>
          <p:spPr>
            <a:xfrm>
              <a:off x="6457627" y="2107678"/>
              <a:ext cx="1440000" cy="861774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marL="0" marR="0" lvl="0" indent="0" defTabSz="68578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Increase beneficial reuse of biosolids by producing and marketing SSWRF Class A product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6418CB5-9357-D6A4-2153-42753C8944AB}"/>
                </a:ext>
              </a:extLst>
            </p:cNvPr>
            <p:cNvGrpSpPr/>
            <p:nvPr/>
          </p:nvGrpSpPr>
          <p:grpSpPr>
            <a:xfrm>
              <a:off x="6457627" y="3000771"/>
              <a:ext cx="1440000" cy="2618693"/>
              <a:chOff x="6457627" y="3000771"/>
              <a:chExt cx="1440000" cy="261869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D0AC33E-B5AC-773B-3CE2-A21EE825077C}"/>
                  </a:ext>
                </a:extLst>
              </p:cNvPr>
              <p:cNvSpPr/>
              <p:nvPr/>
            </p:nvSpPr>
            <p:spPr>
              <a:xfrm>
                <a:off x="6457627" y="3007145"/>
                <a:ext cx="1440000" cy="9525"/>
              </a:xfrm>
              <a:custGeom>
                <a:avLst/>
                <a:gdLst>
                  <a:gd name="connsiteX0" fmla="*/ 0 w 2073592"/>
                  <a:gd name="connsiteY0" fmla="*/ 0 h 9525"/>
                  <a:gd name="connsiteX1" fmla="*/ 2073593 w 207359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3592" h="9525">
                    <a:moveTo>
                      <a:pt x="0" y="0"/>
                    </a:moveTo>
                    <a:lnTo>
                      <a:pt x="2073593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B2EDD44-D33F-380F-CDAF-DF4D24A630FC}"/>
                  </a:ext>
                </a:extLst>
              </p:cNvPr>
              <p:cNvSpPr/>
              <p:nvPr/>
            </p:nvSpPr>
            <p:spPr>
              <a:xfrm>
                <a:off x="7169947" y="3000771"/>
                <a:ext cx="45719" cy="1279582"/>
              </a:xfrm>
              <a:custGeom>
                <a:avLst/>
                <a:gdLst>
                  <a:gd name="connsiteX0" fmla="*/ 0 w 9525"/>
                  <a:gd name="connsiteY0" fmla="*/ 2082165 h 2082165"/>
                  <a:gd name="connsiteX1" fmla="*/ 0 w 9525"/>
                  <a:gd name="connsiteY1" fmla="*/ 0 h 208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82165">
                    <a:moveTo>
                      <a:pt x="0" y="2082165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2BC8F16-157E-0737-6BC1-728EDB968EFF}"/>
                  </a:ext>
                </a:extLst>
              </p:cNvPr>
              <p:cNvSpPr/>
              <p:nvPr/>
            </p:nvSpPr>
            <p:spPr>
              <a:xfrm>
                <a:off x="6557879" y="4323464"/>
                <a:ext cx="1296000" cy="1296000"/>
              </a:xfrm>
              <a:prstGeom prst="ellips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Phase 4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7735DD32-969F-F894-1C25-F1E089C4C784}"/>
                  </a:ext>
                </a:extLst>
              </p:cNvPr>
              <p:cNvCxnSpPr/>
              <p:nvPr/>
            </p:nvCxnSpPr>
            <p:spPr>
              <a:xfrm>
                <a:off x="6467411" y="3007715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B2920BE-A8E7-0987-4BC5-4060FDC95814}"/>
                  </a:ext>
                </a:extLst>
              </p:cNvPr>
              <p:cNvCxnSpPr/>
              <p:nvPr/>
            </p:nvCxnSpPr>
            <p:spPr>
              <a:xfrm>
                <a:off x="7881872" y="3007327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467DD95-8D5C-5DED-89F9-D231BACAAD17}"/>
              </a:ext>
            </a:extLst>
          </p:cNvPr>
          <p:cNvGrpSpPr/>
          <p:nvPr/>
        </p:nvGrpSpPr>
        <p:grpSpPr>
          <a:xfrm>
            <a:off x="8200161" y="1470620"/>
            <a:ext cx="1440001" cy="3550901"/>
            <a:chOff x="8200161" y="1470620"/>
            <a:chExt cx="1440001" cy="35509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963A3E-9A11-C87A-6696-97F5DFF5601A}"/>
                </a:ext>
              </a:extLst>
            </p:cNvPr>
            <p:cNvSpPr txBox="1"/>
            <p:nvPr/>
          </p:nvSpPr>
          <p:spPr>
            <a:xfrm>
              <a:off x="8200162" y="4005858"/>
              <a:ext cx="144000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78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prstClr val="black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lang="en-US" sz="1000" dirty="0">
                  <a:solidFill>
                    <a:schemeClr val="bg1"/>
                  </a:solidFill>
                  <a:latin typeface="Franklin Gothic Book" panose="020B0503020102020204" pitchFamily="34" charset="0"/>
                  <a:ea typeface="Franklin Gothic Book" panose="020B0503020102020204" pitchFamily="34" charset="0"/>
                  <a:cs typeface="Times New Roman" panose="02020603050405020304" pitchFamily="18" charset="0"/>
                </a:rPr>
                <a:t>Maximize energy production and renewable energy usage by implementing pyrolysis and producing biochar at SSWRF</a:t>
              </a:r>
              <a:endPara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A625F0F-8518-E494-F52F-D573D6B068DA}"/>
                </a:ext>
              </a:extLst>
            </p:cNvPr>
            <p:cNvGrpSpPr/>
            <p:nvPr/>
          </p:nvGrpSpPr>
          <p:grpSpPr>
            <a:xfrm>
              <a:off x="8200161" y="1470620"/>
              <a:ext cx="1440000" cy="2496664"/>
              <a:chOff x="8200161" y="1470620"/>
              <a:chExt cx="1440000" cy="249666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9AA81E0-AC2C-616C-F1B7-ABC18BAEF354}"/>
                  </a:ext>
                </a:extLst>
              </p:cNvPr>
              <p:cNvSpPr/>
              <p:nvPr/>
            </p:nvSpPr>
            <p:spPr>
              <a:xfrm>
                <a:off x="8200161" y="3957759"/>
                <a:ext cx="1440000" cy="9525"/>
              </a:xfrm>
              <a:custGeom>
                <a:avLst/>
                <a:gdLst>
                  <a:gd name="connsiteX0" fmla="*/ 0 w 2073592"/>
                  <a:gd name="connsiteY0" fmla="*/ 0 h 9525"/>
                  <a:gd name="connsiteX1" fmla="*/ 2073593 w 207359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73592" h="9525">
                    <a:moveTo>
                      <a:pt x="0" y="0"/>
                    </a:moveTo>
                    <a:lnTo>
                      <a:pt x="2073593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66B94BF-EFC3-513B-2D97-CE651385B586}"/>
                  </a:ext>
                </a:extLst>
              </p:cNvPr>
              <p:cNvSpPr/>
              <p:nvPr/>
            </p:nvSpPr>
            <p:spPr>
              <a:xfrm>
                <a:off x="8909276" y="2678177"/>
                <a:ext cx="45719" cy="1279582"/>
              </a:xfrm>
              <a:custGeom>
                <a:avLst/>
                <a:gdLst>
                  <a:gd name="connsiteX0" fmla="*/ 0 w 9525"/>
                  <a:gd name="connsiteY0" fmla="*/ 2082165 h 2082165"/>
                  <a:gd name="connsiteX1" fmla="*/ 0 w 9525"/>
                  <a:gd name="connsiteY1" fmla="*/ 0 h 2082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082165">
                    <a:moveTo>
                      <a:pt x="0" y="2082165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rgbClr val="BFCDD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A805263-3F75-D1FA-F00C-2DAA832614A8}"/>
                  </a:ext>
                </a:extLst>
              </p:cNvPr>
              <p:cNvSpPr/>
              <p:nvPr/>
            </p:nvSpPr>
            <p:spPr>
              <a:xfrm>
                <a:off x="8297208" y="1470620"/>
                <a:ext cx="1296000" cy="1296000"/>
              </a:xfrm>
              <a:prstGeom prst="ellipse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776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prstClr val="black"/>
                  </a:buClr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A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Phase 5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1BE9021-B551-20F8-EFDD-85A51039BD1A}"/>
                  </a:ext>
                </a:extLst>
              </p:cNvPr>
              <p:cNvCxnSpPr/>
              <p:nvPr/>
            </p:nvCxnSpPr>
            <p:spPr>
              <a:xfrm>
                <a:off x="8211518" y="3769204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F3683C7-B679-395C-89B2-980E4B0F7284}"/>
                  </a:ext>
                </a:extLst>
              </p:cNvPr>
              <p:cNvCxnSpPr/>
              <p:nvPr/>
            </p:nvCxnSpPr>
            <p:spPr>
              <a:xfrm>
                <a:off x="9625979" y="3768816"/>
                <a:ext cx="0" cy="180000"/>
              </a:xfrm>
              <a:prstGeom prst="line">
                <a:avLst/>
              </a:prstGeom>
              <a:ln w="19050">
                <a:solidFill>
                  <a:srgbClr val="BF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Slide Number Placeholder 105">
            <a:extLst>
              <a:ext uri="{FF2B5EF4-FFF2-40B4-BE49-F238E27FC236}">
                <a16:creationId xmlns:a16="http://schemas.microsoft.com/office/drawing/2014/main" id="{AFB7B278-CBD5-5BEA-ACB0-47CB5D91B9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32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5A432-B12E-46BA-A148-F3631621C07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0" y="0"/>
            <a:ext cx="6097587" cy="6859588"/>
          </a:xfrm>
        </p:spPr>
        <p:txBody>
          <a:bodyPr>
            <a:normAutofit/>
          </a:bodyPr>
          <a:lstStyle/>
          <a:p>
            <a:pPr lvl="1"/>
            <a:endParaRPr lang="en-AU" sz="2800" dirty="0"/>
          </a:p>
          <a:p>
            <a:pPr lvl="1"/>
            <a:r>
              <a:rPr lang="en-AU" sz="2800" dirty="0"/>
              <a:t>Embraces uncertainty with ‘multiple plausible futures</a:t>
            </a:r>
          </a:p>
          <a:p>
            <a:pPr lvl="1"/>
            <a:r>
              <a:rPr lang="en-AU" sz="2800" dirty="0"/>
              <a:t>Explores shocks, resilience, and opportunities</a:t>
            </a:r>
          </a:p>
          <a:p>
            <a:pPr lvl="1"/>
            <a:r>
              <a:rPr lang="en-AU" sz="2800" dirty="0"/>
              <a:t>Focuses on “decision points” - may drive a choice</a:t>
            </a:r>
          </a:p>
          <a:p>
            <a:pPr lvl="1"/>
            <a:r>
              <a:rPr lang="en-AU" sz="2800" dirty="0"/>
              <a:t>Identifies “no regrets” and potential “locked in” strategies</a:t>
            </a:r>
          </a:p>
          <a:p>
            <a:pPr lvl="1"/>
            <a:r>
              <a:rPr lang="en-AU" sz="2800" dirty="0"/>
              <a:t>Creates flexibility, and robust, strategies</a:t>
            </a:r>
          </a:p>
          <a:p>
            <a:pPr lvl="1"/>
            <a:r>
              <a:rPr lang="en-AU" sz="2800" dirty="0"/>
              <a:t>Creates a living plan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A78F02FA-EA0A-4475-9DB3-0B3EBB4866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6063" y="1675711"/>
            <a:ext cx="5635500" cy="4573377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10E4CC7-B3A2-4A25-AF53-56A0FB43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4" y="214819"/>
            <a:ext cx="5635500" cy="1173350"/>
          </a:xfrm>
        </p:spPr>
        <p:txBody>
          <a:bodyPr anchor="t">
            <a:noAutofit/>
          </a:bodyPr>
          <a:lstStyle/>
          <a:p>
            <a:r>
              <a:rPr lang="en-AU" dirty="0"/>
              <a:t>Adaptive pathways planning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50685E-D915-477F-B4FC-6430A805795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6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2F24-F382-4DBB-9102-8E7F513D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Critical points in the adaptive pathways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E01D9-7784-4A64-9925-36A019C14E6E}"/>
              </a:ext>
            </a:extLst>
          </p:cNvPr>
          <p:cNvSpPr txBox="1">
            <a:spLocks/>
          </p:cNvSpPr>
          <p:nvPr/>
        </p:nvSpPr>
        <p:spPr bwMode="auto">
          <a:xfrm>
            <a:off x="3331185" y="2844047"/>
            <a:ext cx="2577435" cy="768373"/>
          </a:xfrm>
          <a:prstGeom prst="accentBorderCallout1">
            <a:avLst>
              <a:gd name="adj1" fmla="val 94221"/>
              <a:gd name="adj2" fmla="val 100129"/>
              <a:gd name="adj3" fmla="val 167630"/>
              <a:gd name="adj4" fmla="val 99903"/>
            </a:avLst>
          </a:prstGeom>
          <a:solidFill>
            <a:srgbClr val="003763"/>
          </a:solidFill>
          <a:ln>
            <a:solidFill>
              <a:srgbClr val="3F6989"/>
            </a:solidFill>
          </a:ln>
          <a:effec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01663" indent="-312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73138" indent="-3698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1219444">
              <a:defRPr/>
            </a:pPr>
            <a:r>
              <a:rPr lang="en-AU" sz="1200" b="1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Decision / Trigger Point</a:t>
            </a:r>
          </a:p>
          <a:p>
            <a:pPr marL="0" indent="0" defTabSz="1219444">
              <a:defRPr/>
            </a:pPr>
            <a:r>
              <a:rPr lang="en-AU" sz="1200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Choice is required between options.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DFEC2A-0C70-4527-900D-7CB64EF1CD6D}"/>
              </a:ext>
            </a:extLst>
          </p:cNvPr>
          <p:cNvSpPr txBox="1">
            <a:spLocks/>
          </p:cNvSpPr>
          <p:nvPr/>
        </p:nvSpPr>
        <p:spPr bwMode="auto">
          <a:xfrm>
            <a:off x="1026929" y="1609101"/>
            <a:ext cx="3528392" cy="1010423"/>
          </a:xfrm>
          <a:prstGeom prst="accentBorderCallout1">
            <a:avLst>
              <a:gd name="adj1" fmla="val 87974"/>
              <a:gd name="adj2" fmla="val -121"/>
              <a:gd name="adj3" fmla="val 249491"/>
              <a:gd name="adj4" fmla="val 109"/>
            </a:avLst>
          </a:prstGeom>
          <a:solidFill>
            <a:srgbClr val="003763"/>
          </a:solidFill>
          <a:ln>
            <a:solidFill>
              <a:srgbClr val="3F6989"/>
            </a:solidFill>
          </a:ln>
          <a:effec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01663" indent="-312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73138" indent="-3698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1219444">
              <a:defRPr/>
            </a:pPr>
            <a:r>
              <a:rPr lang="en-US" sz="1200" b="1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Living Plan</a:t>
            </a:r>
            <a:r>
              <a:rPr lang="en-AU" sz="1200" b="1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 </a:t>
            </a:r>
          </a:p>
          <a:p>
            <a:pPr marL="0" indent="0" defTabSz="1219444">
              <a:defRPr/>
            </a:pPr>
            <a:r>
              <a:rPr lang="en-AU" sz="1200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Monitor drivers of system change/uncertainty, linked to decision points, to ensure decision makers are well prepared (sometimes called signposts)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E9F6C8-02D8-48D0-A665-843E01F3D1EB}"/>
              </a:ext>
            </a:extLst>
          </p:cNvPr>
          <p:cNvSpPr txBox="1">
            <a:spLocks/>
          </p:cNvSpPr>
          <p:nvPr/>
        </p:nvSpPr>
        <p:spPr bwMode="auto">
          <a:xfrm>
            <a:off x="7028799" y="2523125"/>
            <a:ext cx="1702674" cy="662712"/>
          </a:xfrm>
          <a:prstGeom prst="accentBorderCallout1">
            <a:avLst>
              <a:gd name="adj1" fmla="val 100838"/>
              <a:gd name="adj2" fmla="val 100257"/>
              <a:gd name="adj3" fmla="val 211152"/>
              <a:gd name="adj4" fmla="val 100532"/>
            </a:avLst>
          </a:prstGeom>
          <a:solidFill>
            <a:srgbClr val="003763"/>
          </a:solidFill>
          <a:ln>
            <a:solidFill>
              <a:srgbClr val="3F6989"/>
            </a:solidFill>
          </a:ln>
          <a:effec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01663" indent="-312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73138" indent="-3698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1219444">
              <a:defRPr/>
            </a:pPr>
            <a:r>
              <a:rPr lang="en-AU" sz="1200" b="1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Implementation Point</a:t>
            </a:r>
          </a:p>
          <a:p>
            <a:pPr marL="0" indent="0" defTabSz="1219444">
              <a:defRPr/>
            </a:pPr>
            <a:r>
              <a:rPr lang="en-AU" sz="1200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Option is operational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83EA12-2149-4577-825B-AC5AD4117090}"/>
              </a:ext>
            </a:extLst>
          </p:cNvPr>
          <p:cNvSpPr txBox="1">
            <a:spLocks/>
          </p:cNvSpPr>
          <p:nvPr/>
        </p:nvSpPr>
        <p:spPr bwMode="auto">
          <a:xfrm>
            <a:off x="9667889" y="2055948"/>
            <a:ext cx="2145387" cy="814792"/>
          </a:xfrm>
          <a:prstGeom prst="accentBorderCallout1">
            <a:avLst>
              <a:gd name="adj1" fmla="val 98384"/>
              <a:gd name="adj2" fmla="val 44"/>
              <a:gd name="adj3" fmla="val 247904"/>
              <a:gd name="adj4" fmla="val -19931"/>
            </a:avLst>
          </a:prstGeom>
          <a:solidFill>
            <a:srgbClr val="003763"/>
          </a:solidFill>
          <a:ln>
            <a:solidFill>
              <a:srgbClr val="3F6989"/>
            </a:solidFill>
          </a:ln>
          <a:effec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01663" indent="-312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73138" indent="-3698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1219444">
              <a:defRPr/>
            </a:pPr>
            <a:r>
              <a:rPr lang="en-AU" sz="1050" b="1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Threshold</a:t>
            </a:r>
            <a:endParaRPr lang="en-AU" sz="1050" kern="0" dirty="0">
              <a:solidFill>
                <a:schemeClr val="bg1"/>
              </a:solidFill>
              <a:latin typeface="Calibri" panose="020F0502020204030204"/>
              <a:cs typeface="Arial"/>
            </a:endParaRPr>
          </a:p>
          <a:p>
            <a:pPr marL="0" indent="0" defTabSz="1219444">
              <a:defRPr/>
            </a:pPr>
            <a:r>
              <a:rPr lang="en-AU" sz="1050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Option no longer available (e.g. age, capacity, regulatory limit)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C33DFF-2AA7-4868-9CD3-19C5D29654E1}"/>
              </a:ext>
            </a:extLst>
          </p:cNvPr>
          <p:cNvCxnSpPr>
            <a:cxnSpLocks/>
          </p:cNvCxnSpPr>
          <p:nvPr/>
        </p:nvCxnSpPr>
        <p:spPr bwMode="auto">
          <a:xfrm>
            <a:off x="11252065" y="4586926"/>
            <a:ext cx="1500" cy="240056"/>
          </a:xfrm>
          <a:prstGeom prst="line">
            <a:avLst/>
          </a:prstGeom>
          <a:solidFill>
            <a:srgbClr val="5B9BD5"/>
          </a:solidFill>
          <a:ln w="50800" cap="flat" cmpd="sng" algn="ctr">
            <a:solidFill>
              <a:srgbClr val="3FB28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971FB1B-F310-481F-9C80-B6B217A3B72B}"/>
              </a:ext>
            </a:extLst>
          </p:cNvPr>
          <p:cNvSpPr txBox="1">
            <a:spLocks/>
          </p:cNvSpPr>
          <p:nvPr/>
        </p:nvSpPr>
        <p:spPr bwMode="auto">
          <a:xfrm>
            <a:off x="3475201" y="5145329"/>
            <a:ext cx="4020702" cy="1164785"/>
          </a:xfrm>
          <a:prstGeom prst="accentBorderCallout1">
            <a:avLst>
              <a:gd name="adj1" fmla="val 6860"/>
              <a:gd name="adj2" fmla="val 99603"/>
              <a:gd name="adj3" fmla="val -58240"/>
              <a:gd name="adj4" fmla="val 99952"/>
            </a:avLst>
          </a:prstGeom>
          <a:solidFill>
            <a:srgbClr val="003763"/>
          </a:solidFill>
          <a:ln>
            <a:solidFill>
              <a:srgbClr val="3F6989"/>
            </a:solidFill>
          </a:ln>
          <a:effectLst/>
        </p:spPr>
        <p:txBody>
          <a:bodyPr vert="horz" wrap="square" lIns="121948" tIns="60974" rIns="121948" bIns="6097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338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601663" indent="-3127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73138" indent="-3698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1219444">
              <a:defRPr/>
            </a:pPr>
            <a:r>
              <a:rPr lang="en-AU" sz="1200" b="1" kern="0" dirty="0">
                <a:solidFill>
                  <a:schemeClr val="bg1"/>
                </a:solidFill>
                <a:latin typeface="Calibri" panose="020F0502020204030204"/>
                <a:cs typeface="Arial"/>
              </a:rPr>
              <a:t>Lead Time</a:t>
            </a:r>
          </a:p>
          <a:p>
            <a:pPr marL="0" indent="0" defTabSz="1219444">
              <a:defRPr/>
            </a:pPr>
            <a:r>
              <a:rPr lang="en-AU" sz="1200" kern="0" dirty="0">
                <a:solidFill>
                  <a:schemeClr val="bg1"/>
                </a:solidFill>
                <a:latin typeface="Calibri" panose="020F0502020204030204"/>
              </a:rPr>
              <a:t>Option Lead Time Includes: </a:t>
            </a:r>
            <a:r>
              <a:rPr lang="en-US" sz="1200" kern="0" dirty="0">
                <a:solidFill>
                  <a:schemeClr val="bg1"/>
                </a:solidFill>
                <a:latin typeface="Calibri" panose="020F0502020204030204"/>
              </a:rPr>
              <a:t>Concept planning (technical, community),  Project development (approvals, contract), Construction (Design, Construct, Commissioning); and allowance for uncertainty in timing</a:t>
            </a: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AU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B72C23-24B1-3DB5-C67A-394CF4AA3F51}"/>
              </a:ext>
            </a:extLst>
          </p:cNvPr>
          <p:cNvGrpSpPr/>
          <p:nvPr/>
        </p:nvGrpSpPr>
        <p:grpSpPr>
          <a:xfrm>
            <a:off x="365164" y="3893960"/>
            <a:ext cx="11414571" cy="1227696"/>
            <a:chOff x="365164" y="3893960"/>
            <a:chExt cx="11414571" cy="1227696"/>
          </a:xfrm>
        </p:grpSpPr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20992184-E1D7-4BDE-8069-1668285996C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807922" y="3262810"/>
              <a:ext cx="452829" cy="2435457"/>
            </a:xfrm>
            <a:prstGeom prst="bentConnector2">
              <a:avLst/>
            </a:prstGeom>
            <a:ln w="41275" cap="sq">
              <a:solidFill>
                <a:srgbClr val="009962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5DEE766-B90C-4696-B5A9-6D3673D5B4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62107" y="4140153"/>
              <a:ext cx="540000" cy="0"/>
            </a:xfrm>
            <a:prstGeom prst="line">
              <a:avLst/>
            </a:prstGeom>
            <a:solidFill>
              <a:srgbClr val="5B9BD5"/>
            </a:solidFill>
            <a:ln w="508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193185-BA63-4841-8FAF-E370941EC5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5164" y="4140153"/>
              <a:ext cx="8186258" cy="0"/>
            </a:xfrm>
            <a:prstGeom prst="line">
              <a:avLst/>
            </a:prstGeom>
            <a:solidFill>
              <a:srgbClr val="5B9BD5"/>
            </a:solidFill>
            <a:ln w="508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FB9A5F-17D1-4BF6-97E5-9519824A5493}"/>
                </a:ext>
              </a:extLst>
            </p:cNvPr>
            <p:cNvSpPr txBox="1"/>
            <p:nvPr/>
          </p:nvSpPr>
          <p:spPr>
            <a:xfrm>
              <a:off x="2844413" y="3893960"/>
              <a:ext cx="12410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444">
                <a:defRPr/>
              </a:pPr>
              <a:r>
                <a:rPr lang="en-AU" sz="800" b="1" kern="0" dirty="0">
                  <a:solidFill>
                    <a:srgbClr val="003763"/>
                  </a:solidFill>
                </a:rPr>
                <a:t>Current Option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F58E0C-8BC1-40C9-835E-0535E7388668}"/>
                </a:ext>
              </a:extLst>
            </p:cNvPr>
            <p:cNvSpPr txBox="1"/>
            <p:nvPr/>
          </p:nvSpPr>
          <p:spPr>
            <a:xfrm>
              <a:off x="8875801" y="4434023"/>
              <a:ext cx="18695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444">
                <a:defRPr/>
              </a:pPr>
              <a:r>
                <a:rPr lang="en-AU" sz="1000" b="1" kern="0" dirty="0"/>
                <a:t>Non-preferred option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C24A04-A28F-4A0F-8CD3-36999A1CEE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09955" y="3959610"/>
              <a:ext cx="0" cy="322372"/>
            </a:xfrm>
            <a:prstGeom prst="line">
              <a:avLst/>
            </a:prstGeom>
            <a:solidFill>
              <a:srgbClr val="5B9BD5"/>
            </a:solidFill>
            <a:ln w="50800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BFBD693-9EE5-40DB-86C1-B74C8A33AB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95481" y="4413868"/>
              <a:ext cx="2670139" cy="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00C7E3"/>
              </a:solidFill>
              <a:prstDash val="sysDash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8825B51-56B0-44AF-89D1-AD69E95FAC99}"/>
                </a:ext>
              </a:extLst>
            </p:cNvPr>
            <p:cNvSpPr/>
            <p:nvPr/>
          </p:nvSpPr>
          <p:spPr bwMode="auto">
            <a:xfrm>
              <a:off x="5710387" y="3928204"/>
              <a:ext cx="421955" cy="388268"/>
            </a:xfrm>
            <a:prstGeom prst="triangle">
              <a:avLst/>
            </a:prstGeom>
            <a:solidFill>
              <a:sysClr val="window" lastClr="FFFFFF"/>
            </a:solidFill>
            <a:ln w="50800" cap="flat" cmpd="sng" algn="ctr">
              <a:solidFill>
                <a:srgbClr val="00C7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48" tIns="60974" rIns="121948" bIns="60974" numCol="1" rtlCol="0" anchor="t" anchorCtr="0" compatLnSpc="1">
              <a:prstTxWarp prst="textNoShape">
                <a:avLst/>
              </a:prstTxWarp>
            </a:bodyPr>
            <a:lstStyle/>
            <a:p>
              <a:pPr defTabSz="1219444">
                <a:defRPr/>
              </a:pPr>
              <a:endParaRPr lang="en-AU" sz="2400" kern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BC9A61-716B-499C-8D70-2270BBD8882E}"/>
                </a:ext>
              </a:extLst>
            </p:cNvPr>
            <p:cNvSpPr txBox="1"/>
            <p:nvPr/>
          </p:nvSpPr>
          <p:spPr>
            <a:xfrm>
              <a:off x="8950420" y="4841745"/>
              <a:ext cx="12883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444">
                <a:defRPr/>
              </a:pPr>
              <a:r>
                <a:rPr lang="en-AU" sz="1000" b="1" kern="0" dirty="0"/>
                <a:t>Preferred option</a:t>
              </a:r>
            </a:p>
          </p:txBody>
        </p: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0830D818-5BFB-4769-A543-51EBA4E2BAC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833089" y="3175009"/>
              <a:ext cx="820322" cy="3072971"/>
            </a:xfrm>
            <a:prstGeom prst="bentConnector2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0B521D-BB64-435F-85ED-FCA761795CEF}"/>
                </a:ext>
              </a:extLst>
            </p:cNvPr>
            <p:cNvSpPr/>
            <p:nvPr/>
          </p:nvSpPr>
          <p:spPr bwMode="auto">
            <a:xfrm>
              <a:off x="8551422" y="3978971"/>
              <a:ext cx="310685" cy="322363"/>
            </a:xfrm>
            <a:prstGeom prst="ellipse">
              <a:avLst/>
            </a:prstGeom>
            <a:solidFill>
              <a:sysClr val="window" lastClr="FFFFFF"/>
            </a:solidFill>
            <a:ln w="508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48" tIns="60974" rIns="121948" bIns="60974" numCol="1" rtlCol="0" anchor="t" anchorCtr="0" compatLnSpc="1">
              <a:prstTxWarp prst="textNoShape">
                <a:avLst/>
              </a:prstTxWarp>
            </a:bodyPr>
            <a:lstStyle/>
            <a:p>
              <a:pPr defTabSz="1219444">
                <a:defRPr/>
              </a:pPr>
              <a:endParaRPr lang="en-AU" sz="2400" kern="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Content Placeholder 35">
            <a:extLst>
              <a:ext uri="{FF2B5EF4-FFF2-40B4-BE49-F238E27FC236}">
                <a16:creationId xmlns:a16="http://schemas.microsoft.com/office/drawing/2014/main" id="{995F36B7-CF95-4CCA-BF59-7DB3B731C116}"/>
              </a:ext>
            </a:extLst>
          </p:cNvPr>
          <p:cNvSpPr/>
          <p:nvPr/>
        </p:nvSpPr>
        <p:spPr>
          <a:xfrm>
            <a:off x="11648505" y="5033360"/>
            <a:ext cx="181505" cy="181505"/>
          </a:xfrm>
          <a:custGeom>
            <a:avLst/>
            <a:gdLst>
              <a:gd name="connsiteX0" fmla="*/ 117494 w 181505"/>
              <a:gd name="connsiteY0" fmla="*/ -633 h 181505"/>
              <a:gd name="connsiteX1" fmla="*/ 180685 w 181505"/>
              <a:gd name="connsiteY1" fmla="*/ 76181 h 181505"/>
              <a:gd name="connsiteX2" fmla="*/ 180685 w 181505"/>
              <a:gd name="connsiteY2" fmla="*/ 103332 h 181505"/>
              <a:gd name="connsiteX3" fmla="*/ 117494 w 181505"/>
              <a:gd name="connsiteY3" fmla="*/ 180873 h 181505"/>
              <a:gd name="connsiteX4" fmla="*/ 80926 w 181505"/>
              <a:gd name="connsiteY4" fmla="*/ 180873 h 181505"/>
              <a:gd name="connsiteX5" fmla="*/ 115129 w 181505"/>
              <a:gd name="connsiteY5" fmla="*/ 108521 h 181505"/>
              <a:gd name="connsiteX6" fmla="*/ -821 w 181505"/>
              <a:gd name="connsiteY6" fmla="*/ 108521 h 181505"/>
              <a:gd name="connsiteX7" fmla="*/ -821 w 181505"/>
              <a:gd name="connsiteY7" fmla="*/ 71718 h 181505"/>
              <a:gd name="connsiteX8" fmla="*/ 116159 w 181505"/>
              <a:gd name="connsiteY8" fmla="*/ 71718 h 181505"/>
              <a:gd name="connsiteX9" fmla="*/ 80926 w 181505"/>
              <a:gd name="connsiteY9" fmla="*/ -633 h 181505"/>
              <a:gd name="connsiteX10" fmla="*/ 117494 w 181505"/>
              <a:gd name="connsiteY10" fmla="*/ -633 h 181505"/>
              <a:gd name="connsiteX11" fmla="*/ 117494 w 181505"/>
              <a:gd name="connsiteY11" fmla="*/ -633 h 181505"/>
              <a:gd name="connsiteX12" fmla="*/ 117494 w 181505"/>
              <a:gd name="connsiteY12" fmla="*/ -633 h 18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505" h="181505">
                <a:moveTo>
                  <a:pt x="117494" y="-633"/>
                </a:moveTo>
                <a:cubicBezTo>
                  <a:pt x="119069" y="33821"/>
                  <a:pt x="148302" y="69364"/>
                  <a:pt x="180685" y="76181"/>
                </a:cubicBezTo>
                <a:cubicBezTo>
                  <a:pt x="180685" y="103332"/>
                  <a:pt x="180685" y="103332"/>
                  <a:pt x="180685" y="103332"/>
                </a:cubicBezTo>
                <a:cubicBezTo>
                  <a:pt x="148542" y="111180"/>
                  <a:pt x="119069" y="145634"/>
                  <a:pt x="117494" y="180873"/>
                </a:cubicBezTo>
                <a:cubicBezTo>
                  <a:pt x="80926" y="180873"/>
                  <a:pt x="80926" y="180873"/>
                  <a:pt x="80926" y="180873"/>
                </a:cubicBezTo>
                <a:cubicBezTo>
                  <a:pt x="82746" y="151906"/>
                  <a:pt x="96087" y="126020"/>
                  <a:pt x="115129" y="108521"/>
                </a:cubicBezTo>
                <a:cubicBezTo>
                  <a:pt x="-821" y="108521"/>
                  <a:pt x="-821" y="108521"/>
                  <a:pt x="-821" y="108521"/>
                </a:cubicBezTo>
                <a:cubicBezTo>
                  <a:pt x="-821" y="71718"/>
                  <a:pt x="-821" y="71718"/>
                  <a:pt x="-821" y="71718"/>
                </a:cubicBezTo>
                <a:cubicBezTo>
                  <a:pt x="116159" y="71718"/>
                  <a:pt x="116159" y="71718"/>
                  <a:pt x="116159" y="71718"/>
                </a:cubicBezTo>
                <a:cubicBezTo>
                  <a:pt x="96332" y="54219"/>
                  <a:pt x="82746" y="28392"/>
                  <a:pt x="80926" y="-633"/>
                </a:cubicBezTo>
                <a:lnTo>
                  <a:pt x="117494" y="-633"/>
                </a:lnTo>
                <a:lnTo>
                  <a:pt x="117494" y="-633"/>
                </a:lnTo>
                <a:lnTo>
                  <a:pt x="117494" y="-633"/>
                </a:lnTo>
                <a:close/>
              </a:path>
            </a:pathLst>
          </a:custGeom>
          <a:solidFill>
            <a:srgbClr val="000000"/>
          </a:solidFill>
          <a:ln w="5171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4CBA74F-8988-FF6E-39D1-66FA90CA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4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1751F054-918E-47C5-B936-01121ED25C07}"/>
              </a:ext>
            </a:extLst>
          </p:cNvPr>
          <p:cNvSpPr/>
          <p:nvPr/>
        </p:nvSpPr>
        <p:spPr>
          <a:xfrm>
            <a:off x="176" y="0"/>
            <a:ext cx="12210668" cy="38185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1C8D786-AD96-4CFC-B0ED-6F734AAB0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83008"/>
              </p:ext>
            </p:extLst>
          </p:nvPr>
        </p:nvGraphicFramePr>
        <p:xfrm>
          <a:off x="3774" y="396057"/>
          <a:ext cx="12210668" cy="656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05">
                  <a:extLst>
                    <a:ext uri="{9D8B030D-6E8A-4147-A177-3AD203B41FA5}">
                      <a16:colId xmlns:a16="http://schemas.microsoft.com/office/drawing/2014/main" val="1317494504"/>
                    </a:ext>
                  </a:extLst>
                </a:gridCol>
                <a:gridCol w="10692763">
                  <a:extLst>
                    <a:ext uri="{9D8B030D-6E8A-4147-A177-3AD203B41FA5}">
                      <a16:colId xmlns:a16="http://schemas.microsoft.com/office/drawing/2014/main" val="1984850629"/>
                    </a:ext>
                  </a:extLst>
                </a:gridCol>
              </a:tblGrid>
              <a:tr h="556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Current Operation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45706"/>
                  </a:ext>
                </a:extLst>
              </a:tr>
              <a:tr h="841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Eliminate sludge handling capacity constraints and adapt for CEPT</a:t>
                      </a:r>
                    </a:p>
                  </a:txBody>
                  <a:tcPr marL="91461" marR="91461" marT="45731" marB="4573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61" marR="91461" marT="45731" marB="4573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31875"/>
                  </a:ext>
                </a:extLst>
              </a:tr>
              <a:tr h="9149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 drying facility at South Shore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399094"/>
                  </a:ext>
                </a:extLst>
              </a:tr>
              <a:tr h="792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3A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Refurbish half of Jones Island D&amp;D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01355"/>
                  </a:ext>
                </a:extLst>
              </a:tr>
              <a:tr h="754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3B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Refurbish or replace remaining half of Jones Island D&amp;D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991336"/>
                  </a:ext>
                </a:extLst>
              </a:tr>
              <a:tr h="952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Reconfigure existing assets to commence Class A biosolids production at South Shore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498249"/>
                  </a:ext>
                </a:extLst>
              </a:tr>
              <a:tr h="9082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Incorporating pyrolysis and producing biochar at South Shore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159201"/>
                  </a:ext>
                </a:extLst>
              </a:tr>
              <a:tr h="843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Incorporate pyrolysis and produce biochar at Jones Island. Cease Milorganite production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1" marR="91461" marT="45731" marB="45731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71594"/>
                  </a:ext>
                </a:extLst>
              </a:tr>
            </a:tbl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7C7FA79-4AF3-4D61-91FA-DA1AD23CD67B}"/>
              </a:ext>
            </a:extLst>
          </p:cNvPr>
          <p:cNvSpPr/>
          <p:nvPr/>
        </p:nvSpPr>
        <p:spPr>
          <a:xfrm>
            <a:off x="1760871" y="1379551"/>
            <a:ext cx="277155" cy="251172"/>
          </a:xfrm>
          <a:prstGeom prst="triangl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7E482-EE4A-4DCC-8FB7-620F34B587A5}"/>
              </a:ext>
            </a:extLst>
          </p:cNvPr>
          <p:cNvSpPr txBox="1"/>
          <p:nvPr/>
        </p:nvSpPr>
        <p:spPr>
          <a:xfrm>
            <a:off x="1982028" y="1471405"/>
            <a:ext cx="1271448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4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8733F-2FCA-4E9C-8E19-5FF1DE78D0AF}"/>
              </a:ext>
            </a:extLst>
          </p:cNvPr>
          <p:cNvSpPr txBox="1"/>
          <p:nvPr/>
        </p:nvSpPr>
        <p:spPr>
          <a:xfrm>
            <a:off x="1589880" y="968614"/>
            <a:ext cx="1536082" cy="43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z="1050" b="0" i="1" dirty="0">
                <a:solidFill>
                  <a:schemeClr val="tx1"/>
                </a:solidFill>
              </a:rPr>
              <a:t>Decision to proceed already made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250CB8-6DC3-4B30-BC5B-5EB84C66BDA6}"/>
              </a:ext>
            </a:extLst>
          </p:cNvPr>
          <p:cNvSpPr/>
          <p:nvPr/>
        </p:nvSpPr>
        <p:spPr>
          <a:xfrm>
            <a:off x="1605440" y="19055"/>
            <a:ext cx="621473" cy="3295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2022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848B78-A8C0-4EE6-8DD9-FB73441CACEF}"/>
              </a:ext>
            </a:extLst>
          </p:cNvPr>
          <p:cNvSpPr/>
          <p:nvPr/>
        </p:nvSpPr>
        <p:spPr>
          <a:xfrm>
            <a:off x="3240720" y="19055"/>
            <a:ext cx="621473" cy="3295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0778C-537B-4D18-8B0B-8FAF040087F6}"/>
              </a:ext>
            </a:extLst>
          </p:cNvPr>
          <p:cNvSpPr/>
          <p:nvPr/>
        </p:nvSpPr>
        <p:spPr>
          <a:xfrm>
            <a:off x="3301416" y="1371723"/>
            <a:ext cx="251959" cy="2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F67F74-A093-4B21-885B-8FABD6DAF7B5}"/>
              </a:ext>
            </a:extLst>
          </p:cNvPr>
          <p:cNvCxnSpPr>
            <a:cxnSpLocks/>
            <a:stCxn id="24" idx="5"/>
            <a:endCxn id="26" idx="1"/>
          </p:cNvCxnSpPr>
          <p:nvPr/>
        </p:nvCxnSpPr>
        <p:spPr>
          <a:xfrm>
            <a:off x="2565787" y="2367077"/>
            <a:ext cx="2352654" cy="1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4E955BA-A804-4587-B8C4-5BE1192C6B51}"/>
              </a:ext>
            </a:extLst>
          </p:cNvPr>
          <p:cNvSpPr/>
          <p:nvPr/>
        </p:nvSpPr>
        <p:spPr>
          <a:xfrm>
            <a:off x="2357921" y="2241491"/>
            <a:ext cx="277155" cy="251172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C91419-570C-45A1-83C7-079C68226635}"/>
              </a:ext>
            </a:extLst>
          </p:cNvPr>
          <p:cNvSpPr txBox="1"/>
          <p:nvPr/>
        </p:nvSpPr>
        <p:spPr>
          <a:xfrm>
            <a:off x="3218269" y="2370703"/>
            <a:ext cx="1271448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5-7 years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1B6840-E3AA-40F7-B0E7-D8898B06C670}"/>
              </a:ext>
            </a:extLst>
          </p:cNvPr>
          <p:cNvSpPr/>
          <p:nvPr/>
        </p:nvSpPr>
        <p:spPr>
          <a:xfrm>
            <a:off x="4918442" y="2241687"/>
            <a:ext cx="251959" cy="2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ECB301-8985-42A8-B78E-DC49016CC342}"/>
              </a:ext>
            </a:extLst>
          </p:cNvPr>
          <p:cNvSpPr/>
          <p:nvPr/>
        </p:nvSpPr>
        <p:spPr>
          <a:xfrm>
            <a:off x="4818043" y="19055"/>
            <a:ext cx="621473" cy="3295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2030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F46181-EC10-4A83-BF91-3610CEE0AC96}"/>
              </a:ext>
            </a:extLst>
          </p:cNvPr>
          <p:cNvCxnSpPr>
            <a:cxnSpLocks/>
          </p:cNvCxnSpPr>
          <p:nvPr/>
        </p:nvCxnSpPr>
        <p:spPr>
          <a:xfrm flipH="1">
            <a:off x="5032044" y="1504524"/>
            <a:ext cx="251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67E365F-10C8-46B2-A096-E13C5AE77206}"/>
              </a:ext>
            </a:extLst>
          </p:cNvPr>
          <p:cNvSpPr txBox="1"/>
          <p:nvPr/>
        </p:nvSpPr>
        <p:spPr>
          <a:xfrm>
            <a:off x="1795305" y="1991319"/>
            <a:ext cx="1402386" cy="25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sz="1050" b="0" i="1" dirty="0">
                <a:solidFill>
                  <a:schemeClr val="tx1"/>
                </a:solidFill>
              </a:rPr>
              <a:t>Decision point </a:t>
            </a:r>
            <a:r>
              <a:rPr lang="en-US" sz="1050" i="1" dirty="0">
                <a:solidFill>
                  <a:schemeClr val="tx1"/>
                </a:solidFill>
              </a:rPr>
              <a:t>soon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0E90ABC-5EA2-4886-AA80-AA981CD0C5B3}"/>
              </a:ext>
            </a:extLst>
          </p:cNvPr>
          <p:cNvCxnSpPr>
            <a:cxnSpLocks/>
            <a:stCxn id="44" idx="1"/>
            <a:endCxn id="46" idx="1"/>
          </p:cNvCxnSpPr>
          <p:nvPr/>
        </p:nvCxnSpPr>
        <p:spPr>
          <a:xfrm>
            <a:off x="4610764" y="3168392"/>
            <a:ext cx="10855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1C6C867-9A22-49F5-9C9A-FB09ED844258}"/>
              </a:ext>
            </a:extLst>
          </p:cNvPr>
          <p:cNvSpPr txBox="1"/>
          <p:nvPr/>
        </p:nvSpPr>
        <p:spPr>
          <a:xfrm>
            <a:off x="4642428" y="3155446"/>
            <a:ext cx="1271448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2-4 years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552ACE-6F87-4AE8-AC0F-7D0B3C89EB8D}"/>
              </a:ext>
            </a:extLst>
          </p:cNvPr>
          <p:cNvSpPr/>
          <p:nvPr/>
        </p:nvSpPr>
        <p:spPr>
          <a:xfrm>
            <a:off x="5696288" y="3042806"/>
            <a:ext cx="251959" cy="2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8D0F6B5-FE5A-4012-816C-AF360BF2714E}"/>
              </a:ext>
            </a:extLst>
          </p:cNvPr>
          <p:cNvCxnSpPr>
            <a:cxnSpLocks/>
            <a:stCxn id="51" idx="1"/>
            <a:endCxn id="53" idx="1"/>
          </p:cNvCxnSpPr>
          <p:nvPr/>
        </p:nvCxnSpPr>
        <p:spPr>
          <a:xfrm>
            <a:off x="5352335" y="3951817"/>
            <a:ext cx="1140605" cy="6971"/>
          </a:xfrm>
          <a:prstGeom prst="line">
            <a:avLst/>
          </a:prstGeom>
          <a:ln w="19050">
            <a:solidFill>
              <a:srgbClr val="00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0B8D54E-0F66-460D-B538-5D0BDD0057A8}"/>
              </a:ext>
            </a:extLst>
          </p:cNvPr>
          <p:cNvSpPr/>
          <p:nvPr/>
        </p:nvSpPr>
        <p:spPr>
          <a:xfrm>
            <a:off x="5283046" y="3826231"/>
            <a:ext cx="277155" cy="251172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275FD8C-E6E4-4B36-8E24-59089020DD98}"/>
              </a:ext>
            </a:extLst>
          </p:cNvPr>
          <p:cNvSpPr txBox="1"/>
          <p:nvPr/>
        </p:nvSpPr>
        <p:spPr>
          <a:xfrm>
            <a:off x="5439516" y="3933850"/>
            <a:ext cx="1271448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2-4 years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1CD6B22-B881-484B-89AB-3D782E59320F}"/>
              </a:ext>
            </a:extLst>
          </p:cNvPr>
          <p:cNvSpPr/>
          <p:nvPr/>
        </p:nvSpPr>
        <p:spPr>
          <a:xfrm>
            <a:off x="6492940" y="3833201"/>
            <a:ext cx="251959" cy="2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Arrow Connector 32">
            <a:extLst>
              <a:ext uri="{FF2B5EF4-FFF2-40B4-BE49-F238E27FC236}">
                <a16:creationId xmlns:a16="http://schemas.microsoft.com/office/drawing/2014/main" id="{B762BA2C-DE58-45A0-9F2F-BA246F429330}"/>
              </a:ext>
            </a:extLst>
          </p:cNvPr>
          <p:cNvCxnSpPr>
            <a:cxnSpLocks/>
            <a:stCxn id="26" idx="3"/>
            <a:endCxn id="46" idx="0"/>
          </p:cNvCxnSpPr>
          <p:nvPr/>
        </p:nvCxnSpPr>
        <p:spPr>
          <a:xfrm>
            <a:off x="5170400" y="2367273"/>
            <a:ext cx="651867" cy="675532"/>
          </a:xfrm>
          <a:prstGeom prst="bentConnector2">
            <a:avLst/>
          </a:prstGeom>
          <a:ln w="38100">
            <a:solidFill>
              <a:srgbClr val="00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32">
            <a:extLst>
              <a:ext uri="{FF2B5EF4-FFF2-40B4-BE49-F238E27FC236}">
                <a16:creationId xmlns:a16="http://schemas.microsoft.com/office/drawing/2014/main" id="{172D2418-B0B4-423E-BB45-CA1D2082AF9D}"/>
              </a:ext>
            </a:extLst>
          </p:cNvPr>
          <p:cNvCxnSpPr>
            <a:cxnSpLocks/>
            <a:stCxn id="46" idx="3"/>
            <a:endCxn id="53" idx="0"/>
          </p:cNvCxnSpPr>
          <p:nvPr/>
        </p:nvCxnSpPr>
        <p:spPr>
          <a:xfrm>
            <a:off x="5948247" y="3168391"/>
            <a:ext cx="670673" cy="664810"/>
          </a:xfrm>
          <a:prstGeom prst="bentConnector2">
            <a:avLst/>
          </a:prstGeom>
          <a:ln w="38100">
            <a:solidFill>
              <a:srgbClr val="00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0212029B-60FC-4CF9-B4C2-19CB98FA12B1}"/>
              </a:ext>
            </a:extLst>
          </p:cNvPr>
          <p:cNvSpPr txBox="1"/>
          <p:nvPr/>
        </p:nvSpPr>
        <p:spPr>
          <a:xfrm>
            <a:off x="1813282" y="2895712"/>
            <a:ext cx="2649585" cy="57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sz="1050" b="0" i="1" dirty="0">
                <a:solidFill>
                  <a:schemeClr val="tx1"/>
                </a:solidFill>
              </a:rPr>
              <a:t>Decision point 1 yr before completion of Phase 2, to be ‘shovel-ready’ when Phase 2 works are completed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9BC808-83BB-475F-A0D0-D08107138D86}"/>
              </a:ext>
            </a:extLst>
          </p:cNvPr>
          <p:cNvSpPr txBox="1"/>
          <p:nvPr/>
        </p:nvSpPr>
        <p:spPr>
          <a:xfrm>
            <a:off x="2673643" y="3754979"/>
            <a:ext cx="2597036" cy="41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sz="1050" b="0" i="1" dirty="0">
                <a:solidFill>
                  <a:schemeClr val="tx1"/>
                </a:solidFill>
              </a:rPr>
              <a:t>Decision point 1 yr before completion of Phase 3A, to be ‘shovel-ready’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5A712E-78F0-4B7D-914F-B9BEF35900C1}"/>
              </a:ext>
            </a:extLst>
          </p:cNvPr>
          <p:cNvCxnSpPr>
            <a:cxnSpLocks/>
            <a:stCxn id="67" idx="1"/>
            <a:endCxn id="69" idx="1"/>
          </p:cNvCxnSpPr>
          <p:nvPr/>
        </p:nvCxnSpPr>
        <p:spPr>
          <a:xfrm>
            <a:off x="5731527" y="4691102"/>
            <a:ext cx="762354" cy="5736"/>
          </a:xfrm>
          <a:prstGeom prst="line">
            <a:avLst/>
          </a:prstGeom>
          <a:ln w="19050">
            <a:solidFill>
              <a:srgbClr val="00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80CFBC1-C8CB-4D6F-B93B-97263F06DAB1}"/>
              </a:ext>
            </a:extLst>
          </p:cNvPr>
          <p:cNvSpPr txBox="1"/>
          <p:nvPr/>
        </p:nvSpPr>
        <p:spPr>
          <a:xfrm>
            <a:off x="5565151" y="4653930"/>
            <a:ext cx="1271448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 year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5C92422-E728-4911-A81E-CD0A61B54D1A}"/>
              </a:ext>
            </a:extLst>
          </p:cNvPr>
          <p:cNvSpPr/>
          <p:nvPr/>
        </p:nvSpPr>
        <p:spPr>
          <a:xfrm>
            <a:off x="6493882" y="4571251"/>
            <a:ext cx="251959" cy="2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42CD2A-8AEB-43DB-9868-1DB56B7406CD}"/>
              </a:ext>
            </a:extLst>
          </p:cNvPr>
          <p:cNvSpPr txBox="1"/>
          <p:nvPr/>
        </p:nvSpPr>
        <p:spPr>
          <a:xfrm>
            <a:off x="3964882" y="4788998"/>
            <a:ext cx="2048641" cy="41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sz="1050" b="0" i="1" dirty="0">
                <a:solidFill>
                  <a:schemeClr val="tx1"/>
                </a:solidFill>
              </a:rPr>
              <a:t>Decision in time to coincide with completion of Phase 3B</a:t>
            </a:r>
          </a:p>
        </p:txBody>
      </p:sp>
      <p:sp>
        <p:nvSpPr>
          <p:cNvPr id="81" name="Trapezoid 80">
            <a:extLst>
              <a:ext uri="{FF2B5EF4-FFF2-40B4-BE49-F238E27FC236}">
                <a16:creationId xmlns:a16="http://schemas.microsoft.com/office/drawing/2014/main" id="{A57F95FB-D23C-4F3E-9F0D-CD7E9B5A7B11}"/>
              </a:ext>
            </a:extLst>
          </p:cNvPr>
          <p:cNvSpPr/>
          <p:nvPr/>
        </p:nvSpPr>
        <p:spPr>
          <a:xfrm flipV="1">
            <a:off x="3612369" y="4563487"/>
            <a:ext cx="2188954" cy="256091"/>
          </a:xfrm>
          <a:prstGeom prst="trapezoid">
            <a:avLst>
              <a:gd name="adj" fmla="val 0"/>
            </a:avLst>
          </a:prstGeom>
          <a:gradFill flip="none" rotWithShape="1">
            <a:gsLst>
              <a:gs pos="8000">
                <a:srgbClr val="ECECEC"/>
              </a:gs>
              <a:gs pos="61000">
                <a:srgbClr val="FF0000">
                  <a:alpha val="43922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A7AE77-6FAD-4535-963F-DF6411B44B75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5726616" y="4686768"/>
            <a:ext cx="4911" cy="433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0AE602F9-3ED4-4072-B920-AF33EBF8DE68}"/>
              </a:ext>
            </a:extLst>
          </p:cNvPr>
          <p:cNvSpPr/>
          <p:nvPr/>
        </p:nvSpPr>
        <p:spPr>
          <a:xfrm>
            <a:off x="5662239" y="4565515"/>
            <a:ext cx="277155" cy="251172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4649F0E-EC91-4F88-9934-64335657A690}"/>
              </a:ext>
            </a:extLst>
          </p:cNvPr>
          <p:cNvCxnSpPr>
            <a:cxnSpLocks/>
            <a:stCxn id="131" idx="5"/>
            <a:endCxn id="91" idx="1"/>
          </p:cNvCxnSpPr>
          <p:nvPr/>
        </p:nvCxnSpPr>
        <p:spPr>
          <a:xfrm>
            <a:off x="7263101" y="5529307"/>
            <a:ext cx="1359116" cy="4748"/>
          </a:xfrm>
          <a:prstGeom prst="line">
            <a:avLst/>
          </a:prstGeom>
          <a:ln w="19050">
            <a:solidFill>
              <a:srgbClr val="0037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5CAD9500-B0DF-441B-A610-3F41242980EE}"/>
              </a:ext>
            </a:extLst>
          </p:cNvPr>
          <p:cNvSpPr txBox="1"/>
          <p:nvPr/>
        </p:nvSpPr>
        <p:spPr>
          <a:xfrm>
            <a:off x="7392264" y="5494691"/>
            <a:ext cx="1271448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 years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880E0E-4F33-4707-9AED-CD2C892CCD18}"/>
              </a:ext>
            </a:extLst>
          </p:cNvPr>
          <p:cNvSpPr/>
          <p:nvPr/>
        </p:nvSpPr>
        <p:spPr>
          <a:xfrm>
            <a:off x="8622217" y="5408469"/>
            <a:ext cx="251959" cy="25117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697DDB1-E63C-4E40-B733-3FA6093FC885}"/>
              </a:ext>
            </a:extLst>
          </p:cNvPr>
          <p:cNvSpPr txBox="1"/>
          <p:nvPr/>
        </p:nvSpPr>
        <p:spPr>
          <a:xfrm>
            <a:off x="4512033" y="5643733"/>
            <a:ext cx="4328008" cy="41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sz="1050" b="0" i="1" dirty="0">
                <a:solidFill>
                  <a:schemeClr val="tx1"/>
                </a:solidFill>
              </a:rPr>
              <a:t>Decision point when/if business case (economic or organizational) is established for biochar rather than Class A biosolids at South Shore</a:t>
            </a:r>
          </a:p>
        </p:txBody>
      </p:sp>
      <p:cxnSp>
        <p:nvCxnSpPr>
          <p:cNvPr id="112" name="Straight Arrow Connector 32">
            <a:extLst>
              <a:ext uri="{FF2B5EF4-FFF2-40B4-BE49-F238E27FC236}">
                <a16:creationId xmlns:a16="http://schemas.microsoft.com/office/drawing/2014/main" id="{4C5500BA-0055-4EA9-A6D6-C0B6AE914399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519103" y="742020"/>
            <a:ext cx="1908292" cy="629703"/>
          </a:xfrm>
          <a:prstGeom prst="bentConnector2">
            <a:avLst/>
          </a:prstGeom>
          <a:ln w="38100">
            <a:solidFill>
              <a:srgbClr val="00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39C9C9C-863C-473C-94A5-182D2CA674EE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 flipV="1">
            <a:off x="1968737" y="1497309"/>
            <a:ext cx="1332678" cy="782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Multiplication Sign 121">
            <a:extLst>
              <a:ext uri="{FF2B5EF4-FFF2-40B4-BE49-F238E27FC236}">
                <a16:creationId xmlns:a16="http://schemas.microsoft.com/office/drawing/2014/main" id="{FBB0EDED-7B99-4B0C-8828-8C2BD92DEE49}"/>
              </a:ext>
            </a:extLst>
          </p:cNvPr>
          <p:cNvSpPr/>
          <p:nvPr/>
        </p:nvSpPr>
        <p:spPr>
          <a:xfrm>
            <a:off x="5192926" y="1305564"/>
            <a:ext cx="358959" cy="363812"/>
          </a:xfrm>
          <a:prstGeom prst="mathMultiply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EA8FDE-4DB0-406D-ACF4-A6A87E4D29B2}"/>
              </a:ext>
            </a:extLst>
          </p:cNvPr>
          <p:cNvCxnSpPr>
            <a:cxnSpLocks/>
            <a:stCxn id="8" idx="3"/>
            <a:endCxn id="26" idx="0"/>
          </p:cNvCxnSpPr>
          <p:nvPr/>
        </p:nvCxnSpPr>
        <p:spPr>
          <a:xfrm>
            <a:off x="3553374" y="1497309"/>
            <a:ext cx="1491047" cy="744378"/>
          </a:xfrm>
          <a:prstGeom prst="bentConnector2">
            <a:avLst/>
          </a:prstGeom>
          <a:ln w="38100">
            <a:solidFill>
              <a:srgbClr val="00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AC8B8512-C315-494C-A95E-B7A6EF4DC3F4}"/>
              </a:ext>
            </a:extLst>
          </p:cNvPr>
          <p:cNvSpPr txBox="1"/>
          <p:nvPr/>
        </p:nvSpPr>
        <p:spPr>
          <a:xfrm>
            <a:off x="1848536" y="4441136"/>
            <a:ext cx="20486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sz="1050" b="0" i="1" dirty="0">
                <a:solidFill>
                  <a:schemeClr val="tx1"/>
                </a:solidFill>
              </a:rPr>
              <a:t>Policy/new regulations prohibit disposal of Class B Biosolids  </a:t>
            </a:r>
          </a:p>
        </p:txBody>
      </p:sp>
      <p:sp>
        <p:nvSpPr>
          <p:cNvPr id="129" name="Trapezoid 128">
            <a:extLst>
              <a:ext uri="{FF2B5EF4-FFF2-40B4-BE49-F238E27FC236}">
                <a16:creationId xmlns:a16="http://schemas.microsoft.com/office/drawing/2014/main" id="{881B171A-6ADD-4E6C-A939-BF567D751545}"/>
              </a:ext>
            </a:extLst>
          </p:cNvPr>
          <p:cNvSpPr/>
          <p:nvPr/>
        </p:nvSpPr>
        <p:spPr>
          <a:xfrm flipV="1">
            <a:off x="3852712" y="5419628"/>
            <a:ext cx="3348519" cy="232810"/>
          </a:xfrm>
          <a:prstGeom prst="trapezoid">
            <a:avLst>
              <a:gd name="adj" fmla="val 0"/>
            </a:avLst>
          </a:prstGeom>
          <a:gradFill flip="none" rotWithShape="1">
            <a:gsLst>
              <a:gs pos="24000">
                <a:schemeClr val="bg1"/>
              </a:gs>
              <a:gs pos="76000">
                <a:srgbClr val="FF0000">
                  <a:alpha val="43922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19AA78A-BBE5-4DF5-B42B-2A5C1A91C1DE}"/>
              </a:ext>
            </a:extLst>
          </p:cNvPr>
          <p:cNvCxnSpPr>
            <a:cxnSpLocks/>
            <a:stCxn id="129" idx="3"/>
            <a:endCxn id="131" idx="1"/>
          </p:cNvCxnSpPr>
          <p:nvPr/>
        </p:nvCxnSpPr>
        <p:spPr>
          <a:xfrm flipH="1" flipV="1">
            <a:off x="7124524" y="5529307"/>
            <a:ext cx="76708" cy="672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7F4F32A0-3C32-4D59-BE7B-37A21658E7A4}"/>
              </a:ext>
            </a:extLst>
          </p:cNvPr>
          <p:cNvSpPr/>
          <p:nvPr/>
        </p:nvSpPr>
        <p:spPr>
          <a:xfrm>
            <a:off x="7055235" y="5403721"/>
            <a:ext cx="277155" cy="251172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1AF3F8F-2B91-408C-BFE3-52B50595341C}"/>
              </a:ext>
            </a:extLst>
          </p:cNvPr>
          <p:cNvSpPr txBox="1"/>
          <p:nvPr/>
        </p:nvSpPr>
        <p:spPr>
          <a:xfrm>
            <a:off x="1982028" y="5419628"/>
            <a:ext cx="2632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sz="1050" b="0" i="1" dirty="0">
                <a:solidFill>
                  <a:schemeClr val="tx1"/>
                </a:solidFill>
              </a:rPr>
              <a:t>New regulations prohibit disposal of Class A biosolids w/o PFAS destruction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5462E2A-E0AF-40D7-BCFF-31844B906399}"/>
              </a:ext>
            </a:extLst>
          </p:cNvPr>
          <p:cNvCxnSpPr>
            <a:cxnSpLocks/>
            <a:stCxn id="143" idx="5"/>
            <a:endCxn id="138" idx="1"/>
          </p:cNvCxnSpPr>
          <p:nvPr/>
        </p:nvCxnSpPr>
        <p:spPr>
          <a:xfrm flipV="1">
            <a:off x="9861738" y="6543665"/>
            <a:ext cx="1230177" cy="153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E6A1CD2B-1DDA-4EF1-BF24-291494361DB4}"/>
              </a:ext>
            </a:extLst>
          </p:cNvPr>
          <p:cNvSpPr txBox="1"/>
          <p:nvPr/>
        </p:nvSpPr>
        <p:spPr>
          <a:xfrm>
            <a:off x="9887493" y="6559950"/>
            <a:ext cx="1271448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7+ years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D65DA4B-4E5C-4253-B197-109F295C79A8}"/>
              </a:ext>
            </a:extLst>
          </p:cNvPr>
          <p:cNvSpPr/>
          <p:nvPr/>
        </p:nvSpPr>
        <p:spPr>
          <a:xfrm>
            <a:off x="11091915" y="6418079"/>
            <a:ext cx="251959" cy="2511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rapezoid 140">
            <a:extLst>
              <a:ext uri="{FF2B5EF4-FFF2-40B4-BE49-F238E27FC236}">
                <a16:creationId xmlns:a16="http://schemas.microsoft.com/office/drawing/2014/main" id="{4DF919FD-C81E-4C98-9748-F595E07759DA}"/>
              </a:ext>
            </a:extLst>
          </p:cNvPr>
          <p:cNvSpPr/>
          <p:nvPr/>
        </p:nvSpPr>
        <p:spPr>
          <a:xfrm flipV="1">
            <a:off x="5031243" y="6436331"/>
            <a:ext cx="4762218" cy="232810"/>
          </a:xfrm>
          <a:prstGeom prst="trapezoid">
            <a:avLst>
              <a:gd name="adj" fmla="val 0"/>
            </a:avLst>
          </a:prstGeom>
          <a:gradFill flip="none" rotWithShape="1">
            <a:gsLst>
              <a:gs pos="24000">
                <a:srgbClr val="ECECEC"/>
              </a:gs>
              <a:gs pos="76000">
                <a:srgbClr val="FF0000">
                  <a:alpha val="43922"/>
                </a:srgbClr>
              </a:gs>
              <a:gs pos="100000">
                <a:srgbClr val="FF0000"/>
              </a:gs>
            </a:gsLst>
            <a:lin ang="0" scaled="1"/>
            <a:tileRect/>
          </a:gra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1CDFC94E-A5B0-4701-835D-A0411AF950CD}"/>
              </a:ext>
            </a:extLst>
          </p:cNvPr>
          <p:cNvSpPr/>
          <p:nvPr/>
        </p:nvSpPr>
        <p:spPr>
          <a:xfrm>
            <a:off x="9653873" y="6419609"/>
            <a:ext cx="277155" cy="251172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7906053-83A7-4E36-97F1-536B67B40134}"/>
              </a:ext>
            </a:extLst>
          </p:cNvPr>
          <p:cNvSpPr txBox="1"/>
          <p:nvPr/>
        </p:nvSpPr>
        <p:spPr>
          <a:xfrm>
            <a:off x="3553374" y="6302050"/>
            <a:ext cx="26589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sz="1050" b="0" i="1" dirty="0">
                <a:solidFill>
                  <a:schemeClr val="tx1"/>
                </a:solidFill>
              </a:rPr>
              <a:t>Regulations prohibit land application of Milorganite (e.g., PFAS regulations)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19298D4-2088-434D-A83E-EA7BA0E290D9}"/>
              </a:ext>
            </a:extLst>
          </p:cNvPr>
          <p:cNvSpPr txBox="1"/>
          <p:nvPr/>
        </p:nvSpPr>
        <p:spPr>
          <a:xfrm>
            <a:off x="5512864" y="1284126"/>
            <a:ext cx="3699961" cy="41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z="1050" b="0" i="1" dirty="0">
                <a:solidFill>
                  <a:schemeClr val="tx1"/>
                </a:solidFill>
              </a:rPr>
              <a:t>High risk relying on JI D&amp;D dryers beyond end of life in 2030, without any SS dryer capacity</a:t>
            </a:r>
            <a:endParaRPr lang="en-US" sz="1050" i="1" dirty="0">
              <a:solidFill>
                <a:schemeClr val="tx1"/>
              </a:solidFill>
            </a:endParaRPr>
          </a:p>
        </p:txBody>
      </p:sp>
      <p:cxnSp>
        <p:nvCxnSpPr>
          <p:cNvPr id="124" name="Straight Arrow Connector 32">
            <a:extLst>
              <a:ext uri="{FF2B5EF4-FFF2-40B4-BE49-F238E27FC236}">
                <a16:creationId xmlns:a16="http://schemas.microsoft.com/office/drawing/2014/main" id="{5A5B6E2A-3F79-4347-9C34-884848C153C8}"/>
              </a:ext>
            </a:extLst>
          </p:cNvPr>
          <p:cNvCxnSpPr>
            <a:cxnSpLocks/>
            <a:stCxn id="53" idx="2"/>
            <a:endCxn id="69" idx="0"/>
          </p:cNvCxnSpPr>
          <p:nvPr/>
        </p:nvCxnSpPr>
        <p:spPr>
          <a:xfrm rot="16200000" flipH="1">
            <a:off x="6375953" y="4327341"/>
            <a:ext cx="486878" cy="942"/>
          </a:xfrm>
          <a:prstGeom prst="bentConnector3">
            <a:avLst>
              <a:gd name="adj1" fmla="val 50000"/>
            </a:avLst>
          </a:prstGeom>
          <a:ln w="38100">
            <a:solidFill>
              <a:srgbClr val="00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32">
            <a:extLst>
              <a:ext uri="{FF2B5EF4-FFF2-40B4-BE49-F238E27FC236}">
                <a16:creationId xmlns:a16="http://schemas.microsoft.com/office/drawing/2014/main" id="{EDD5B1FF-0311-46CA-B2FE-8700E9F1D407}"/>
              </a:ext>
            </a:extLst>
          </p:cNvPr>
          <p:cNvCxnSpPr>
            <a:cxnSpLocks/>
            <a:stCxn id="69" idx="3"/>
            <a:endCxn id="91" idx="0"/>
          </p:cNvCxnSpPr>
          <p:nvPr/>
        </p:nvCxnSpPr>
        <p:spPr>
          <a:xfrm>
            <a:off x="6745841" y="4696838"/>
            <a:ext cx="2002355" cy="711632"/>
          </a:xfrm>
          <a:prstGeom prst="bentConnector2">
            <a:avLst/>
          </a:prstGeom>
          <a:ln w="38100">
            <a:solidFill>
              <a:srgbClr val="00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C125129-DDD1-4FF8-AB77-C94EA8F6F6B6}"/>
              </a:ext>
            </a:extLst>
          </p:cNvPr>
          <p:cNvCxnSpPr>
            <a:cxnSpLocks/>
          </p:cNvCxnSpPr>
          <p:nvPr/>
        </p:nvCxnSpPr>
        <p:spPr>
          <a:xfrm flipH="1">
            <a:off x="6736531" y="3962776"/>
            <a:ext cx="251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Multiplication Sign 116">
            <a:extLst>
              <a:ext uri="{FF2B5EF4-FFF2-40B4-BE49-F238E27FC236}">
                <a16:creationId xmlns:a16="http://schemas.microsoft.com/office/drawing/2014/main" id="{A82AB94B-173E-421A-A3BF-6F29DA0EF246}"/>
              </a:ext>
            </a:extLst>
          </p:cNvPr>
          <p:cNvSpPr/>
          <p:nvPr/>
        </p:nvSpPr>
        <p:spPr>
          <a:xfrm>
            <a:off x="6897412" y="3763816"/>
            <a:ext cx="358959" cy="363812"/>
          </a:xfrm>
          <a:prstGeom prst="mathMultiply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48F118-DA04-41F7-8E43-0E75F0E43FA8}"/>
              </a:ext>
            </a:extLst>
          </p:cNvPr>
          <p:cNvSpPr txBox="1"/>
          <p:nvPr/>
        </p:nvSpPr>
        <p:spPr>
          <a:xfrm>
            <a:off x="7193812" y="3661970"/>
            <a:ext cx="1906045" cy="57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z="1050" b="0" i="1" dirty="0">
                <a:solidFill>
                  <a:schemeClr val="tx1"/>
                </a:solidFill>
              </a:rPr>
              <a:t>All existing JI D&amp;D dryers will need refurb or replacement before 2035</a:t>
            </a:r>
            <a:endParaRPr lang="en-US" sz="1050" i="1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32">
            <a:extLst>
              <a:ext uri="{FF2B5EF4-FFF2-40B4-BE49-F238E27FC236}">
                <a16:creationId xmlns:a16="http://schemas.microsoft.com/office/drawing/2014/main" id="{5DA04731-7FC2-4AC7-B1B0-83AA2E4728EF}"/>
              </a:ext>
            </a:extLst>
          </p:cNvPr>
          <p:cNvCxnSpPr>
            <a:cxnSpLocks/>
            <a:endCxn id="143" idx="0"/>
          </p:cNvCxnSpPr>
          <p:nvPr/>
        </p:nvCxnSpPr>
        <p:spPr>
          <a:xfrm>
            <a:off x="9792450" y="5543512"/>
            <a:ext cx="1" cy="87609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3FC908-590B-4C18-9B91-03B2EA07844E}"/>
              </a:ext>
            </a:extLst>
          </p:cNvPr>
          <p:cNvCxnSpPr>
            <a:cxnSpLocks/>
          </p:cNvCxnSpPr>
          <p:nvPr/>
        </p:nvCxnSpPr>
        <p:spPr>
          <a:xfrm flipH="1">
            <a:off x="3451488" y="754924"/>
            <a:ext cx="251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Multiplication Sign 133">
            <a:extLst>
              <a:ext uri="{FF2B5EF4-FFF2-40B4-BE49-F238E27FC236}">
                <a16:creationId xmlns:a16="http://schemas.microsoft.com/office/drawing/2014/main" id="{7A2AFA11-77A2-4090-9D5E-3631BED34009}"/>
              </a:ext>
            </a:extLst>
          </p:cNvPr>
          <p:cNvSpPr/>
          <p:nvPr/>
        </p:nvSpPr>
        <p:spPr>
          <a:xfrm>
            <a:off x="3612369" y="555964"/>
            <a:ext cx="358959" cy="363812"/>
          </a:xfrm>
          <a:prstGeom prst="mathMultiply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E9D5C3B-914A-49B5-916D-B4BDF2BB7B57}"/>
              </a:ext>
            </a:extLst>
          </p:cNvPr>
          <p:cNvSpPr txBox="1"/>
          <p:nvPr/>
        </p:nvSpPr>
        <p:spPr>
          <a:xfrm>
            <a:off x="3897178" y="615966"/>
            <a:ext cx="4585472" cy="253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z="1050" b="0" i="1" dirty="0">
                <a:solidFill>
                  <a:schemeClr val="tx1"/>
                </a:solidFill>
              </a:rPr>
              <a:t>Load growth will make current operation unviable past 2025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772506B-2757-46E1-B9C2-F1A96F999FA6}"/>
              </a:ext>
            </a:extLst>
          </p:cNvPr>
          <p:cNvSpPr/>
          <p:nvPr/>
        </p:nvSpPr>
        <p:spPr>
          <a:xfrm>
            <a:off x="9967384" y="19055"/>
            <a:ext cx="621473" cy="3295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2045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CD17B2-E438-48FC-BB38-ADF180FE2E8E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8874176" y="5532299"/>
            <a:ext cx="2977843" cy="1756"/>
          </a:xfrm>
          <a:prstGeom prst="straightConnector1">
            <a:avLst/>
          </a:prstGeom>
          <a:ln w="38100">
            <a:solidFill>
              <a:srgbClr val="00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6A704156-9DEF-43C5-9908-757E520B133C}"/>
              </a:ext>
            </a:extLst>
          </p:cNvPr>
          <p:cNvSpPr/>
          <p:nvPr/>
        </p:nvSpPr>
        <p:spPr>
          <a:xfrm>
            <a:off x="4541475" y="3042806"/>
            <a:ext cx="277155" cy="251172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2ACE0A2-4080-48FE-B510-5638DFF4758E}"/>
              </a:ext>
            </a:extLst>
          </p:cNvPr>
          <p:cNvSpPr/>
          <p:nvPr/>
        </p:nvSpPr>
        <p:spPr>
          <a:xfrm>
            <a:off x="6482152" y="19055"/>
            <a:ext cx="621473" cy="3295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2035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486D261A-5296-4ABF-B979-604C443FBDC4}"/>
              </a:ext>
            </a:extLst>
          </p:cNvPr>
          <p:cNvSpPr/>
          <p:nvPr/>
        </p:nvSpPr>
        <p:spPr>
          <a:xfrm>
            <a:off x="8252703" y="19055"/>
            <a:ext cx="621473" cy="3295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2040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54371B98-1871-4A30-955E-71204622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1843"/>
              </p:ext>
            </p:extLst>
          </p:nvPr>
        </p:nvGraphicFramePr>
        <p:xfrm>
          <a:off x="10203401" y="405404"/>
          <a:ext cx="1991991" cy="34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64">
                  <a:extLst>
                    <a:ext uri="{9D8B030D-6E8A-4147-A177-3AD203B41FA5}">
                      <a16:colId xmlns:a16="http://schemas.microsoft.com/office/drawing/2014/main" val="1731231229"/>
                    </a:ext>
                  </a:extLst>
                </a:gridCol>
                <a:gridCol w="1727127">
                  <a:extLst>
                    <a:ext uri="{9D8B030D-6E8A-4147-A177-3AD203B41FA5}">
                      <a16:colId xmlns:a16="http://schemas.microsoft.com/office/drawing/2014/main" val="848710151"/>
                    </a:ext>
                  </a:extLst>
                </a:gridCol>
              </a:tblGrid>
              <a:tr h="186486">
                <a:tc gridSpan="2">
                  <a:txBody>
                    <a:bodyPr/>
                    <a:lstStyle/>
                    <a:p>
                      <a:r>
                        <a:rPr lang="en-US" sz="1200" u="sng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15671"/>
                  </a:ext>
                </a:extLst>
              </a:tr>
              <a:tr h="38957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 Decision Point</a:t>
                      </a:r>
                    </a:p>
                  </a:txBody>
                  <a:tcPr marL="91461" marR="91461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30219"/>
                  </a:ext>
                </a:extLst>
              </a:tr>
              <a:tr h="45730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 Implementation Point</a:t>
                      </a:r>
                    </a:p>
                  </a:txBody>
                  <a:tcPr marL="91461" marR="91461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59728"/>
                  </a:ext>
                </a:extLst>
              </a:tr>
              <a:tr h="45730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 Tipping Point</a:t>
                      </a:r>
                    </a:p>
                  </a:txBody>
                  <a:tcPr marL="91461" marR="91461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09686"/>
                  </a:ext>
                </a:extLst>
              </a:tr>
              <a:tr h="45730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 Ideal Path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492753"/>
                  </a:ext>
                </a:extLst>
              </a:tr>
              <a:tr h="45730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 Lead Time</a:t>
                      </a:r>
                    </a:p>
                  </a:txBody>
                  <a:tcPr marL="91461" marR="91461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4672"/>
                  </a:ext>
                </a:extLst>
              </a:tr>
              <a:tr h="464928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 Reg. Tipping Pt (Risk)</a:t>
                      </a:r>
                    </a:p>
                  </a:txBody>
                  <a:tcPr marL="91461" marR="91461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180607"/>
                  </a:ext>
                </a:extLst>
              </a:tr>
              <a:tr h="46027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Reg. Tipping Point Path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31" marB="4573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8148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D4B2D-77CE-9688-A904-3787E56319A1}"/>
              </a:ext>
            </a:extLst>
          </p:cNvPr>
          <p:cNvGrpSpPr/>
          <p:nvPr/>
        </p:nvGrpSpPr>
        <p:grpSpPr>
          <a:xfrm>
            <a:off x="10247729" y="745020"/>
            <a:ext cx="352910" cy="2825618"/>
            <a:chOff x="10247729" y="745020"/>
            <a:chExt cx="352910" cy="2825618"/>
          </a:xfrm>
        </p:grpSpPr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666EEAF0-B897-4336-84AF-808B08D655A1}"/>
                </a:ext>
              </a:extLst>
            </p:cNvPr>
            <p:cNvSpPr/>
            <p:nvPr/>
          </p:nvSpPr>
          <p:spPr>
            <a:xfrm>
              <a:off x="10325095" y="745020"/>
              <a:ext cx="198178" cy="187114"/>
            </a:xfrm>
            <a:prstGeom prst="triangl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002EF4A-BEAC-4D1C-BF88-8A112DA61CC3}"/>
                </a:ext>
              </a:extLst>
            </p:cNvPr>
            <p:cNvSpPr/>
            <p:nvPr/>
          </p:nvSpPr>
          <p:spPr>
            <a:xfrm>
              <a:off x="10325096" y="1232339"/>
              <a:ext cx="198177" cy="1942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Multiplication Sign 157">
              <a:extLst>
                <a:ext uri="{FF2B5EF4-FFF2-40B4-BE49-F238E27FC236}">
                  <a16:creationId xmlns:a16="http://schemas.microsoft.com/office/drawing/2014/main" id="{2C0C787F-9400-4D37-B48C-4F48092FC5AC}"/>
                </a:ext>
              </a:extLst>
            </p:cNvPr>
            <p:cNvSpPr/>
            <p:nvPr/>
          </p:nvSpPr>
          <p:spPr>
            <a:xfrm>
              <a:off x="10247729" y="1617718"/>
              <a:ext cx="352910" cy="322522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8ACCE853-C179-4897-A00A-132666F5F1A1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803" y="2169870"/>
              <a:ext cx="316763" cy="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9C145B9-7A19-4BCB-83A6-6D402C9E555F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803" y="2624974"/>
              <a:ext cx="316763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346E97B4-3B03-4B81-8BDE-37D03BDC242F}"/>
                </a:ext>
              </a:extLst>
            </p:cNvPr>
            <p:cNvCxnSpPr>
              <a:cxnSpLocks/>
            </p:cNvCxnSpPr>
            <p:nvPr/>
          </p:nvCxnSpPr>
          <p:spPr>
            <a:xfrm>
              <a:off x="10267381" y="3570638"/>
              <a:ext cx="313608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B2CFF5B6-E40B-4630-80AD-26D5257E9F82}"/>
                </a:ext>
              </a:extLst>
            </p:cNvPr>
            <p:cNvSpPr/>
            <p:nvPr/>
          </p:nvSpPr>
          <p:spPr>
            <a:xfrm flipV="1">
              <a:off x="10249945" y="3048951"/>
              <a:ext cx="348479" cy="199282"/>
            </a:xfrm>
            <a:prstGeom prst="trapezoid">
              <a:avLst>
                <a:gd name="adj" fmla="val 51041"/>
              </a:avLst>
            </a:prstGeom>
            <a:gradFill flip="none" rotWithShape="1">
              <a:gsLst>
                <a:gs pos="24000">
                  <a:schemeClr val="bg1"/>
                </a:gs>
                <a:gs pos="76000">
                  <a:srgbClr val="FF0000">
                    <a:alpha val="43922"/>
                  </a:srgbClr>
                </a:gs>
                <a:gs pos="100000">
                  <a:srgbClr val="FF0000"/>
                </a:gs>
              </a:gsLst>
              <a:lin ang="0" scaled="1"/>
              <a:tileRect/>
            </a:gra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9" name="Straight Arrow Connector 32">
            <a:extLst>
              <a:ext uri="{FF2B5EF4-FFF2-40B4-BE49-F238E27FC236}">
                <a16:creationId xmlns:a16="http://schemas.microsoft.com/office/drawing/2014/main" id="{229B12E4-A423-482F-9112-1C30720933A8}"/>
              </a:ext>
            </a:extLst>
          </p:cNvPr>
          <p:cNvCxnSpPr>
            <a:cxnSpLocks/>
          </p:cNvCxnSpPr>
          <p:nvPr/>
        </p:nvCxnSpPr>
        <p:spPr>
          <a:xfrm>
            <a:off x="11343874" y="6543665"/>
            <a:ext cx="508145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85E00537-3418-44EE-9CB4-0167CA9DB946}"/>
              </a:ext>
            </a:extLst>
          </p:cNvPr>
          <p:cNvSpPr txBox="1"/>
          <p:nvPr/>
        </p:nvSpPr>
        <p:spPr>
          <a:xfrm>
            <a:off x="9772112" y="5704653"/>
            <a:ext cx="2209863" cy="41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sz="1050" i="1" dirty="0">
                <a:solidFill>
                  <a:schemeClr val="tx1"/>
                </a:solidFill>
              </a:rPr>
              <a:t>Adaptive Path if new regulations are enacted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0BCE8C6-071C-4110-BBD6-0F6E4E82E9EB}"/>
              </a:ext>
            </a:extLst>
          </p:cNvPr>
          <p:cNvSpPr txBox="1"/>
          <p:nvPr/>
        </p:nvSpPr>
        <p:spPr>
          <a:xfrm>
            <a:off x="5590011" y="4242416"/>
            <a:ext cx="534770" cy="30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(a)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5F4825F-7D75-44A1-BE46-76F3FEE33148}"/>
              </a:ext>
            </a:extLst>
          </p:cNvPr>
          <p:cNvSpPr txBox="1"/>
          <p:nvPr/>
        </p:nvSpPr>
        <p:spPr>
          <a:xfrm>
            <a:off x="6987531" y="5117757"/>
            <a:ext cx="534770" cy="30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(b)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9CD98D5-F9EB-45E7-90A2-337294137CA8}"/>
              </a:ext>
            </a:extLst>
          </p:cNvPr>
          <p:cNvSpPr txBox="1"/>
          <p:nvPr/>
        </p:nvSpPr>
        <p:spPr>
          <a:xfrm>
            <a:off x="9241548" y="4381729"/>
            <a:ext cx="2889177" cy="577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i="1" dirty="0"/>
              <a:t>(a), (b) and (c) – </a:t>
            </a:r>
            <a:r>
              <a:rPr lang="en-US" sz="1050" i="1" dirty="0"/>
              <a:t>if regulations enacted before ideal decision point, MMSD to re-evaluate options and adapt pathway</a:t>
            </a:r>
            <a:endParaRPr lang="en-US" sz="1050" b="1" i="1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168CB89-349E-4F94-AE3B-21E984E39E35}"/>
              </a:ext>
            </a:extLst>
          </p:cNvPr>
          <p:cNvSpPr txBox="1"/>
          <p:nvPr/>
        </p:nvSpPr>
        <p:spPr>
          <a:xfrm>
            <a:off x="9326791" y="6123735"/>
            <a:ext cx="471105" cy="30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(c)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8E8F530-7E75-4E3B-AD16-E95F3714898D}"/>
              </a:ext>
            </a:extLst>
          </p:cNvPr>
          <p:cNvSpPr txBox="1"/>
          <p:nvPr/>
        </p:nvSpPr>
        <p:spPr>
          <a:xfrm>
            <a:off x="-8389" y="0"/>
            <a:ext cx="2611937" cy="26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</a:rPr>
              <a:t>Indicative time points:</a:t>
            </a:r>
          </a:p>
        </p:txBody>
      </p:sp>
    </p:spTree>
    <p:extLst>
      <p:ext uri="{BB962C8B-B14F-4D97-AF65-F5344CB8AC3E}">
        <p14:creationId xmlns:p14="http://schemas.microsoft.com/office/powerpoint/2010/main" val="27752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7F9F9FFC-3B6F-418B-B706-CBD43AE6D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5564"/>
          <a:stretch/>
        </p:blipFill>
        <p:spPr>
          <a:xfrm>
            <a:off x="177" y="0"/>
            <a:ext cx="12242748" cy="6859588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A489959-1669-4B46-916A-D969014B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1BB4A1-56BF-429B-AAF5-80CFEC469636}"/>
              </a:ext>
            </a:extLst>
          </p:cNvPr>
          <p:cNvSpPr/>
          <p:nvPr/>
        </p:nvSpPr>
        <p:spPr>
          <a:xfrm flipV="1">
            <a:off x="-8378" y="1733952"/>
            <a:ext cx="12185583" cy="519512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AFF6AEC9-E40E-4BE7-B782-04A2C8723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303347" y="382860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CC032-0F45-44EA-93BD-FAF5BD734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84" y="2122975"/>
            <a:ext cx="6666439" cy="2897864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Eliminate sludge treatment capacity constraints.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Execute sludge thickening anaerobic digestion projects at SSWRF.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Convert SS dewatering process to a continuous flow system compatible with a future dryer technology. 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Conduct pilot testing to define a preferred SS dryer and gain confidence in the products.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Construct </a:t>
            </a:r>
            <a:r>
              <a:rPr lang="en-US" sz="1600" dirty="0" err="1">
                <a:solidFill>
                  <a:schemeClr val="tx1"/>
                </a:solidFill>
                <a:ea typeface="Times New Roman" panose="02020603050405020304" pitchFamily="18" charset="0"/>
              </a:rPr>
              <a:t>Milorganite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® bagging facility at JIWRF.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JIWRF sludge thickening and dewatering improvements.</a:t>
            </a:r>
            <a:endParaRPr lang="en-US" sz="16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7D960-8543-4F89-8ED7-AD466801E8FB}"/>
              </a:ext>
            </a:extLst>
          </p:cNvPr>
          <p:cNvSpPr txBox="1"/>
          <p:nvPr/>
        </p:nvSpPr>
        <p:spPr>
          <a:xfrm>
            <a:off x="5534815" y="1277629"/>
            <a:ext cx="2773084" cy="577215"/>
          </a:xfrm>
          <a:prstGeom prst="rect">
            <a:avLst/>
          </a:prstGeom>
          <a:solidFill>
            <a:srgbClr val="ECECEC"/>
          </a:solidFill>
        </p:spPr>
        <p:txBody>
          <a:bodyPr wrap="square" rtlCol="0">
            <a:spAutoFit/>
          </a:bodyPr>
          <a:lstStyle/>
          <a:p>
            <a:r>
              <a:rPr lang="en-US" sz="1050" i="1" dirty="0"/>
              <a:t>High risk relying on JI D&amp;D dryers beyond end of life in 2030, without any SS dryer capacity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8285B21-7E82-429A-9557-FB35FC6151BC}"/>
              </a:ext>
            </a:extLst>
          </p:cNvPr>
          <p:cNvSpPr/>
          <p:nvPr/>
        </p:nvSpPr>
        <p:spPr>
          <a:xfrm>
            <a:off x="5182975" y="1292873"/>
            <a:ext cx="393486" cy="371589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EAFB28C3-E318-49B8-9665-98594E6CFF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5564"/>
          <a:stretch/>
        </p:blipFill>
        <p:spPr>
          <a:xfrm>
            <a:off x="177" y="0"/>
            <a:ext cx="12242748" cy="6859588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A489959-1669-4B46-916A-D969014B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60A0B-3675-4240-AF8A-278A256E849A}"/>
              </a:ext>
            </a:extLst>
          </p:cNvPr>
          <p:cNvSpPr/>
          <p:nvPr/>
        </p:nvSpPr>
        <p:spPr>
          <a:xfrm flipV="1">
            <a:off x="-17618" y="373335"/>
            <a:ext cx="12185583" cy="135108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BB4A1-56BF-429B-AAF5-80CFEC469636}"/>
              </a:ext>
            </a:extLst>
          </p:cNvPr>
          <p:cNvSpPr/>
          <p:nvPr/>
        </p:nvSpPr>
        <p:spPr>
          <a:xfrm flipV="1">
            <a:off x="-8378" y="2629509"/>
            <a:ext cx="12185583" cy="429004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39AE464C-349A-4B12-894F-9928FBB27D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8281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27630C-C294-48CC-AE73-FE94628C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585" y="2965335"/>
            <a:ext cx="6666439" cy="1864959"/>
          </a:xfrm>
          <a:solidFill>
            <a:schemeClr val="accent2">
              <a:lumMod val="20000"/>
              <a:lumOff val="80000"/>
              <a:alpha val="9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Prepare for major D&amp;D construction.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Construct a SSWRF drying facility to relieve capacity from JIWRF, allowing for future D&amp;D construction.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Add capacity to SSWRF sludge thickening and dewatering facilities.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Construct biosolids storage facility at SSWRF.</a:t>
            </a:r>
          </a:p>
        </p:txBody>
      </p:sp>
    </p:spTree>
    <p:extLst>
      <p:ext uri="{BB962C8B-B14F-4D97-AF65-F5344CB8AC3E}">
        <p14:creationId xmlns:p14="http://schemas.microsoft.com/office/powerpoint/2010/main" val="321583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C0D2CDF-5F04-E9DC-D9D1-B1056B8E5F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C82D35-95E5-E9BF-5E4F-C5FAC4CB0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" t="16391" r="6881" b="1826"/>
          <a:stretch/>
        </p:blipFill>
        <p:spPr>
          <a:xfrm>
            <a:off x="591174" y="1053530"/>
            <a:ext cx="11195045" cy="5609969"/>
          </a:xfrm>
          <a:prstGeom prst="rect">
            <a:avLst/>
          </a:prstGeom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1C8BA1B-E48F-1B24-262D-FB694ED61F2E}"/>
              </a:ext>
            </a:extLst>
          </p:cNvPr>
          <p:cNvSpPr/>
          <p:nvPr/>
        </p:nvSpPr>
        <p:spPr>
          <a:xfrm>
            <a:off x="6711854" y="2493690"/>
            <a:ext cx="360040" cy="360040"/>
          </a:xfrm>
          <a:prstGeom prst="star5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07E458C9-F5DB-0B6A-58B8-9ABEBEBC8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t="-3317" r="-3956" b="-4034"/>
          <a:stretch/>
        </p:blipFill>
        <p:spPr>
          <a:xfrm>
            <a:off x="3111454" y="1341562"/>
            <a:ext cx="2528760" cy="12906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BA96A2-EF74-E68E-DE7C-1D2DF1498DDD}"/>
              </a:ext>
            </a:extLst>
          </p:cNvPr>
          <p:cNvCxnSpPr>
            <a:cxnSpLocks/>
            <a:stCxn id="17" idx="3"/>
            <a:endCxn id="10" idx="1"/>
          </p:cNvCxnSpPr>
          <p:nvPr/>
        </p:nvCxnSpPr>
        <p:spPr>
          <a:xfrm>
            <a:off x="5640214" y="1986884"/>
            <a:ext cx="1071640" cy="6443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5">
            <a:extLst>
              <a:ext uri="{FF2B5EF4-FFF2-40B4-BE49-F238E27FC236}">
                <a16:creationId xmlns:a16="http://schemas.microsoft.com/office/drawing/2014/main" id="{7213032F-484C-9405-624C-E5F2F57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14819"/>
            <a:ext cx="7507707" cy="526298"/>
          </a:xfrm>
        </p:spPr>
        <p:txBody>
          <a:bodyPr>
            <a:noAutofit/>
          </a:bodyPr>
          <a:lstStyle/>
          <a:p>
            <a:r>
              <a:rPr lang="en-AU" dirty="0"/>
              <a:t>Project location</a:t>
            </a:r>
          </a:p>
        </p:txBody>
      </p:sp>
    </p:spTree>
    <p:extLst>
      <p:ext uri="{BB962C8B-B14F-4D97-AF65-F5344CB8AC3E}">
        <p14:creationId xmlns:p14="http://schemas.microsoft.com/office/powerpoint/2010/main" val="12073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CF2ACA04-FACE-43F3-96C7-CA4868A1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5564"/>
          <a:stretch/>
        </p:blipFill>
        <p:spPr>
          <a:xfrm>
            <a:off x="177" y="0"/>
            <a:ext cx="12242748" cy="6859588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A489959-1669-4B46-916A-D969014B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60A0B-3675-4240-AF8A-278A256E849A}"/>
              </a:ext>
            </a:extLst>
          </p:cNvPr>
          <p:cNvSpPr/>
          <p:nvPr/>
        </p:nvSpPr>
        <p:spPr>
          <a:xfrm flipV="1">
            <a:off x="-17618" y="382863"/>
            <a:ext cx="12185583" cy="225617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BB4A1-56BF-429B-AAF5-80CFEC469636}"/>
              </a:ext>
            </a:extLst>
          </p:cNvPr>
          <p:cNvSpPr/>
          <p:nvPr/>
        </p:nvSpPr>
        <p:spPr>
          <a:xfrm flipV="1">
            <a:off x="-8378" y="3409679"/>
            <a:ext cx="12185583" cy="355644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F244E915-9C97-460A-BB04-D6D6F2F073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382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4257E7B-0BBE-4594-A5A5-282E3A3D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130" y="3698930"/>
            <a:ext cx="5113504" cy="53115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marL="0" lvl="1" defTabSz="75580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Rehabilitate half of the D&amp;D Facility dryers.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85B5-D4AA-4461-AA13-6AB1402237B2}"/>
              </a:ext>
            </a:extLst>
          </p:cNvPr>
          <p:cNvSpPr txBox="1"/>
          <p:nvPr/>
        </p:nvSpPr>
        <p:spPr>
          <a:xfrm>
            <a:off x="7187500" y="3065751"/>
            <a:ext cx="2063467" cy="484860"/>
          </a:xfrm>
          <a:prstGeom prst="rect">
            <a:avLst/>
          </a:prstGeom>
          <a:solidFill>
            <a:srgbClr val="ECECEC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50" i="1" dirty="0"/>
              <a:t>All existing JI D&amp;D dryers will need refurb or replacement before 2035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CEDB9CC3-B0DF-4125-A388-DADFC3CCF5DD}"/>
              </a:ext>
            </a:extLst>
          </p:cNvPr>
          <p:cNvSpPr/>
          <p:nvPr/>
        </p:nvSpPr>
        <p:spPr>
          <a:xfrm>
            <a:off x="6820955" y="3014277"/>
            <a:ext cx="393486" cy="371589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6F8DB596-516E-4234-B3B8-E45E69FBE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5564"/>
          <a:stretch/>
        </p:blipFill>
        <p:spPr>
          <a:xfrm>
            <a:off x="177" y="0"/>
            <a:ext cx="12242748" cy="6859588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A489959-1669-4B46-916A-D969014B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60A0B-3675-4240-AF8A-278A256E849A}"/>
              </a:ext>
            </a:extLst>
          </p:cNvPr>
          <p:cNvSpPr/>
          <p:nvPr/>
        </p:nvSpPr>
        <p:spPr>
          <a:xfrm flipV="1">
            <a:off x="-17618" y="373335"/>
            <a:ext cx="12185583" cy="305645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BB4A1-56BF-429B-AAF5-80CFEC469636}"/>
              </a:ext>
            </a:extLst>
          </p:cNvPr>
          <p:cNvSpPr/>
          <p:nvPr/>
        </p:nvSpPr>
        <p:spPr>
          <a:xfrm flipV="1">
            <a:off x="-8378" y="4145416"/>
            <a:ext cx="12185583" cy="277807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22CF5483-A2E7-4F5C-8C04-94B97D3257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94576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75A8D14-F450-4D29-B41C-19D77336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814" y="4399796"/>
            <a:ext cx="8514717" cy="1526127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0">
            <a:normAutofit lnSpcReduction="10000"/>
          </a:bodyPr>
          <a:lstStyle/>
          <a:p>
            <a:pPr marL="285807" lvl="1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Depending on experience with the SSWRF dryers, proceed with one of the options below:</a:t>
            </a:r>
          </a:p>
          <a:p>
            <a:pPr marL="571614" lvl="2" indent="-285807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Continue to rebuild the other half of D&amp;D</a:t>
            </a:r>
          </a:p>
          <a:p>
            <a:pPr marL="571614" lvl="2" indent="-285807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Replace with new dryers</a:t>
            </a:r>
          </a:p>
          <a:p>
            <a:pPr marL="571614" lvl="2" indent="-285807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Expand SSWRF</a:t>
            </a:r>
          </a:p>
          <a:p>
            <a:pPr marL="171484" lvl="1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Improvements to SSWRF sludge thickening and the IPS.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259F8487-41DF-44F2-8740-ACE2DCE2C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5564"/>
          <a:stretch/>
        </p:blipFill>
        <p:spPr>
          <a:xfrm>
            <a:off x="177" y="0"/>
            <a:ext cx="12242748" cy="6859588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A489959-1669-4B46-916A-D969014B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60A0B-3675-4240-AF8A-278A256E849A}"/>
              </a:ext>
            </a:extLst>
          </p:cNvPr>
          <p:cNvSpPr/>
          <p:nvPr/>
        </p:nvSpPr>
        <p:spPr>
          <a:xfrm flipV="1">
            <a:off x="-17618" y="382863"/>
            <a:ext cx="12185583" cy="55727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82245-313C-4A6E-926B-EF9BB7127847}"/>
              </a:ext>
            </a:extLst>
          </p:cNvPr>
          <p:cNvSpPr/>
          <p:nvPr/>
        </p:nvSpPr>
        <p:spPr>
          <a:xfrm flipV="1">
            <a:off x="-9998" y="940142"/>
            <a:ext cx="12185583" cy="84994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47F508-E3F1-4259-B7F3-9F1B913A8792}"/>
              </a:ext>
            </a:extLst>
          </p:cNvPr>
          <p:cNvSpPr/>
          <p:nvPr/>
        </p:nvSpPr>
        <p:spPr>
          <a:xfrm flipV="1">
            <a:off x="-19229" y="1755637"/>
            <a:ext cx="12185583" cy="97666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3EDE5-B4E4-4EE4-AC92-6ED2F773AFE1}"/>
              </a:ext>
            </a:extLst>
          </p:cNvPr>
          <p:cNvSpPr/>
          <p:nvPr/>
        </p:nvSpPr>
        <p:spPr>
          <a:xfrm flipV="1">
            <a:off x="-13001" y="2732301"/>
            <a:ext cx="12185583" cy="76417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7C7D51-3111-490D-BCCB-1D33D372CF2F}"/>
              </a:ext>
            </a:extLst>
          </p:cNvPr>
          <p:cNvSpPr/>
          <p:nvPr/>
        </p:nvSpPr>
        <p:spPr>
          <a:xfrm flipV="1">
            <a:off x="-9994" y="3370899"/>
            <a:ext cx="12185583" cy="76417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CD269E-F721-4ADF-AE0A-23D10FFA8C87}"/>
              </a:ext>
            </a:extLst>
          </p:cNvPr>
          <p:cNvSpPr/>
          <p:nvPr/>
        </p:nvSpPr>
        <p:spPr>
          <a:xfrm flipV="1">
            <a:off x="-4907" y="5135674"/>
            <a:ext cx="12185583" cy="173125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imeline&#10;&#10;Description automatically generated">
            <a:extLst>
              <a:ext uri="{FF2B5EF4-FFF2-40B4-BE49-F238E27FC236}">
                <a16:creationId xmlns:a16="http://schemas.microsoft.com/office/drawing/2014/main" id="{EF76F11A-6C15-4982-A4C8-1EE9D9B4D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3934" y="392390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8F75CB5-7B09-4E2A-BC53-5E0BB074987F}"/>
              </a:ext>
            </a:extLst>
          </p:cNvPr>
          <p:cNvSpPr txBox="1">
            <a:spLocks/>
          </p:cNvSpPr>
          <p:nvPr/>
        </p:nvSpPr>
        <p:spPr>
          <a:xfrm>
            <a:off x="1636798" y="2549643"/>
            <a:ext cx="7137934" cy="1526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61" tIns="45731" rIns="91461" bIns="45731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07" lvl="1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Maximize biosolids reuse.</a:t>
            </a:r>
          </a:p>
          <a:p>
            <a:pPr marL="628776" lvl="1" indent="-342969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Increase capacity of the SSWRF drying facility to produce Class A product.</a:t>
            </a:r>
          </a:p>
          <a:p>
            <a:pPr marL="628776" lvl="1" indent="-342969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Increase capacity of SSWRF biosolids storage.</a:t>
            </a:r>
          </a:p>
          <a:p>
            <a:pPr marL="285807" lvl="1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Pilot test pyrolysis systems.</a:t>
            </a:r>
          </a:p>
        </p:txBody>
      </p:sp>
    </p:spTree>
    <p:extLst>
      <p:ext uri="{BB962C8B-B14F-4D97-AF65-F5344CB8AC3E}">
        <p14:creationId xmlns:p14="http://schemas.microsoft.com/office/powerpoint/2010/main" val="3304057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DB78B33A-9D64-49E9-AC5E-CD7C20ED8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5564"/>
          <a:stretch/>
        </p:blipFill>
        <p:spPr>
          <a:xfrm>
            <a:off x="177" y="0"/>
            <a:ext cx="12242748" cy="6859588"/>
          </a:xfrm>
          <a:prstGeom prst="rect">
            <a:avLst/>
          </a:prstGeom>
        </p:spPr>
      </p:pic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A489959-1669-4B46-916A-D969014B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CEC625C-AF01-460D-BF86-B9E3FF19BB24}"/>
              </a:ext>
            </a:extLst>
          </p:cNvPr>
          <p:cNvGrpSpPr/>
          <p:nvPr/>
        </p:nvGrpSpPr>
        <p:grpSpPr>
          <a:xfrm>
            <a:off x="-19230" y="382863"/>
            <a:ext cx="12210988" cy="6458534"/>
            <a:chOff x="-19401" y="382774"/>
            <a:chExt cx="12208162" cy="64570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2160A0B-3675-4240-AF8A-278A256E849A}"/>
                </a:ext>
              </a:extLst>
            </p:cNvPr>
            <p:cNvSpPr/>
            <p:nvPr/>
          </p:nvSpPr>
          <p:spPr>
            <a:xfrm flipV="1">
              <a:off x="-17790" y="382774"/>
              <a:ext cx="12182763" cy="557150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482245-313C-4A6E-926B-EF9BB7127847}"/>
                </a:ext>
              </a:extLst>
            </p:cNvPr>
            <p:cNvSpPr/>
            <p:nvPr/>
          </p:nvSpPr>
          <p:spPr>
            <a:xfrm flipV="1">
              <a:off x="-10172" y="939924"/>
              <a:ext cx="12182763" cy="849746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47F508-E3F1-4259-B7F3-9F1B913A8792}"/>
                </a:ext>
              </a:extLst>
            </p:cNvPr>
            <p:cNvSpPr/>
            <p:nvPr/>
          </p:nvSpPr>
          <p:spPr>
            <a:xfrm flipV="1">
              <a:off x="-19401" y="1755230"/>
              <a:ext cx="12182763" cy="976438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73EDE5-B4E4-4EE4-AC92-6ED2F773AFE1}"/>
                </a:ext>
              </a:extLst>
            </p:cNvPr>
            <p:cNvSpPr/>
            <p:nvPr/>
          </p:nvSpPr>
          <p:spPr>
            <a:xfrm flipV="1">
              <a:off x="-13174" y="2731667"/>
              <a:ext cx="12182763" cy="2330543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1BB4A1-56BF-429B-AAF5-80CFEC469636}"/>
                </a:ext>
              </a:extLst>
            </p:cNvPr>
            <p:cNvSpPr/>
            <p:nvPr/>
          </p:nvSpPr>
          <p:spPr>
            <a:xfrm flipV="1">
              <a:off x="5998" y="6004206"/>
              <a:ext cx="12182763" cy="835607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Timeline&#10;&#10;Description automatically generated">
            <a:extLst>
              <a:ext uri="{FF2B5EF4-FFF2-40B4-BE49-F238E27FC236}">
                <a16:creationId xmlns:a16="http://schemas.microsoft.com/office/drawing/2014/main" id="{14D24ECF-4956-4EBD-A933-EF2BBDC4A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7820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00E42A2-5534-4900-A239-BA7D4226639A}"/>
              </a:ext>
            </a:extLst>
          </p:cNvPr>
          <p:cNvSpPr txBox="1">
            <a:spLocks/>
          </p:cNvSpPr>
          <p:nvPr/>
        </p:nvSpPr>
        <p:spPr>
          <a:xfrm>
            <a:off x="1651393" y="4316142"/>
            <a:ext cx="5718380" cy="815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61" tIns="45731" rIns="91461" bIns="45731" rtlCol="0" anchor="ctr" anchorCtr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07" lvl="1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Maximize energy production and renewable energy usage.</a:t>
            </a:r>
          </a:p>
          <a:p>
            <a:pPr marL="285807" lvl="1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Construct SSWRF pyrolysis facilities.</a:t>
            </a:r>
          </a:p>
        </p:txBody>
      </p:sp>
    </p:spTree>
    <p:extLst>
      <p:ext uri="{BB962C8B-B14F-4D97-AF65-F5344CB8AC3E}">
        <p14:creationId xmlns:p14="http://schemas.microsoft.com/office/powerpoint/2010/main" val="342899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01F5FE47-1358-4098-8392-C130DCF91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5564"/>
          <a:stretch/>
        </p:blipFill>
        <p:spPr>
          <a:xfrm>
            <a:off x="177" y="0"/>
            <a:ext cx="12242748" cy="685958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ED61A0D-3135-462D-AFFB-1605A19827E9}"/>
              </a:ext>
            </a:extLst>
          </p:cNvPr>
          <p:cNvSpPr/>
          <p:nvPr/>
        </p:nvSpPr>
        <p:spPr>
          <a:xfrm flipV="1">
            <a:off x="-9054" y="377987"/>
            <a:ext cx="12185583" cy="55767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DA489959-1669-4B46-916A-D969014BB7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39" t="5782" r="361" b="44579"/>
          <a:stretch/>
        </p:blipFill>
        <p:spPr>
          <a:xfrm>
            <a:off x="9294110" y="385049"/>
            <a:ext cx="2891651" cy="3480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F34904D-DDE7-46BD-AE47-D07368B5F5CB}"/>
              </a:ext>
            </a:extLst>
          </p:cNvPr>
          <p:cNvSpPr txBox="1">
            <a:spLocks/>
          </p:cNvSpPr>
          <p:nvPr/>
        </p:nvSpPr>
        <p:spPr>
          <a:xfrm>
            <a:off x="1662947" y="4920167"/>
            <a:ext cx="6438075" cy="1111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61" tIns="45731" rIns="91461" bIns="45731" rtlCol="0" anchor="ctr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807" lvl="1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Adjust to PFAS regulations, discontinue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Milorganite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®.</a:t>
            </a:r>
          </a:p>
          <a:p>
            <a:pPr marL="628776" lvl="1" indent="-342969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chemeClr val="tx1"/>
                </a:solidFill>
              </a:rPr>
              <a:t>Expand anaerobic digestion to digest WAS. </a:t>
            </a:r>
          </a:p>
          <a:p>
            <a:pPr marL="628776" lvl="1" indent="-342969" defTabSz="75580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chemeClr val="tx1"/>
                </a:solidFill>
              </a:rPr>
              <a:t>Expand pyrolysis at both WRFs.</a:t>
            </a:r>
          </a:p>
        </p:txBody>
      </p:sp>
    </p:spTree>
    <p:extLst>
      <p:ext uri="{BB962C8B-B14F-4D97-AF65-F5344CB8AC3E}">
        <p14:creationId xmlns:p14="http://schemas.microsoft.com/office/powerpoint/2010/main" val="1170936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83586-125A-9F27-4ADA-CAE8EC09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214819"/>
            <a:ext cx="11699875" cy="526298"/>
          </a:xfrm>
        </p:spPr>
        <p:txBody>
          <a:bodyPr anchor="t">
            <a:normAutofit/>
          </a:bodyPr>
          <a:lstStyle/>
          <a:p>
            <a:r>
              <a:rPr lang="en-US" dirty="0"/>
              <a:t>Next Steps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5FF2D-9E68-D3CA-072A-11536BEFE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2" t="12178" r="25368" b="6857"/>
          <a:stretch/>
        </p:blipFill>
        <p:spPr>
          <a:xfrm>
            <a:off x="5377507" y="261442"/>
            <a:ext cx="633670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EEDEF-1745-57CD-B4FD-31286CC5BAE4}"/>
              </a:ext>
            </a:extLst>
          </p:cNvPr>
          <p:cNvSpPr txBox="1"/>
          <p:nvPr/>
        </p:nvSpPr>
        <p:spPr>
          <a:xfrm>
            <a:off x="336947" y="834886"/>
            <a:ext cx="449241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Plan has been approved by the MMSD Commission and WDNR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Phase 1 is currently being initiated, starting with a pilot for evaluating technologies/suppliers</a:t>
            </a:r>
          </a:p>
          <a:p>
            <a:pPr algn="l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BB0AD-9EE2-CB8D-E7D6-40C74B4A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67" y="3573810"/>
            <a:ext cx="2376264" cy="2376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39E83-0917-1048-BD8B-C811A3FA69B3}"/>
              </a:ext>
            </a:extLst>
          </p:cNvPr>
          <p:cNvSpPr txBox="1"/>
          <p:nvPr/>
        </p:nvSpPr>
        <p:spPr>
          <a:xfrm>
            <a:off x="336947" y="587806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https://www.mmsd.com/government-business/2050-facilities-plan/biosolids-advanced-facilities-plan</a:t>
            </a:r>
          </a:p>
        </p:txBody>
      </p:sp>
    </p:spTree>
    <p:extLst>
      <p:ext uri="{BB962C8B-B14F-4D97-AF65-F5344CB8AC3E}">
        <p14:creationId xmlns:p14="http://schemas.microsoft.com/office/powerpoint/2010/main" val="285894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63" y="2709714"/>
            <a:ext cx="884640" cy="911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52" y="-114458"/>
            <a:ext cx="1123542" cy="1189632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955680D6-F54C-E6A0-4158-557A6D828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t="-3317" r="-3956" b="-4034"/>
          <a:stretch/>
        </p:blipFill>
        <p:spPr>
          <a:xfrm>
            <a:off x="9018343" y="0"/>
            <a:ext cx="3176832" cy="16214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57DB2B3-06AE-0744-8C5C-5F040009C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3" y="5229994"/>
            <a:ext cx="3421853" cy="64417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1F22B3-BFC4-D5F8-CD87-1797E33EC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4" y="6118817"/>
            <a:ext cx="3319864" cy="5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D4C8F1-1870-52C2-C671-9FD07DDCBC98}"/>
              </a:ext>
            </a:extLst>
          </p:cNvPr>
          <p:cNvSpPr/>
          <p:nvPr/>
        </p:nvSpPr>
        <p:spPr>
          <a:xfrm>
            <a:off x="0" y="0"/>
            <a:ext cx="6121384" cy="6859588"/>
          </a:xfrm>
          <a:prstGeom prst="rect">
            <a:avLst/>
          </a:prstGeom>
          <a:solidFill>
            <a:srgbClr val="E5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34EB4-7289-4222-B16F-6F09212F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48" y="214819"/>
            <a:ext cx="5705490" cy="1308050"/>
          </a:xfrm>
        </p:spPr>
        <p:txBody>
          <a:bodyPr/>
          <a:lstStyle/>
          <a:p>
            <a:r>
              <a:rPr lang="en-AU" dirty="0"/>
              <a:t>Project background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4A2F8011-2E4E-F1D0-1999-50757C92CB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634" y="2708398"/>
            <a:ext cx="5878607" cy="3377158"/>
          </a:xfrm>
          <a:prstGeom prst="rect">
            <a:avLst/>
          </a:prstGeom>
          <a:noFill/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2C3E0CB-12DB-993C-5028-1C84C3077A3A}"/>
              </a:ext>
            </a:extLst>
          </p:cNvPr>
          <p:cNvSpPr txBox="1">
            <a:spLocks/>
          </p:cNvSpPr>
          <p:nvPr/>
        </p:nvSpPr>
        <p:spPr>
          <a:xfrm>
            <a:off x="246063" y="2205658"/>
            <a:ext cx="5707508" cy="6240240"/>
          </a:xfrm>
          <a:prstGeom prst="rect">
            <a:avLst/>
          </a:prstGeom>
        </p:spPr>
        <p:txBody>
          <a:bodyPr/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lang="en-US" sz="2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Milwaukee Metropolitan Sewerage District (MMSD) is a state-chartered governmental agency that provides water reclamation and flood management services for 28 municipalities in the greater Milwaukee area, serving about 1.1 million people.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MMSD’s mission is to cost-effectively protect the quality of the region’s water resources.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/>
              <a:t>It is responsible for the construction, operation, and maintenance of interceptor sewers and water reclamation facilities within its sewer service area and has authority for flood management and watercourse improvements.</a:t>
            </a:r>
            <a:endParaRPr lang="en-AU" sz="22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22A1F0D-28CD-194F-7ECD-7815EDDE5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281638" y="1575149"/>
            <a:ext cx="676098" cy="50400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C0D2CDF-5F04-E9DC-D9D1-B1056B8E5F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543AB8B0-0A93-39AA-1DE5-B7C8511BB0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4" t="-3317" r="-3956" b="-4034"/>
          <a:stretch/>
        </p:blipFill>
        <p:spPr>
          <a:xfrm>
            <a:off x="1633091" y="145700"/>
            <a:ext cx="2528760" cy="12906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3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96687C-CDA4-6970-9835-DCBE0B75FC19}"/>
              </a:ext>
            </a:extLst>
          </p:cNvPr>
          <p:cNvSpPr/>
          <p:nvPr/>
        </p:nvSpPr>
        <p:spPr>
          <a:xfrm>
            <a:off x="176" y="-24593"/>
            <a:ext cx="6097411" cy="623524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97D7D-F2F4-C3DD-5C8C-7C10D05CC373}"/>
              </a:ext>
            </a:extLst>
          </p:cNvPr>
          <p:cNvSpPr/>
          <p:nvPr/>
        </p:nvSpPr>
        <p:spPr>
          <a:xfrm>
            <a:off x="6313611" y="3645818"/>
            <a:ext cx="5810924" cy="23124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MMSD's 2035 Vision: is composed of two key elements: integrated watershed management and climate change mitigation/ adaptation with an emphasis on energy efficiency.</a:t>
            </a:r>
          </a:p>
        </p:txBody>
      </p:sp>
      <p:pic>
        <p:nvPicPr>
          <p:cNvPr id="5" name="Picture 4" descr="Graphical user interface, application, website, PowerPoint&#10;&#10;Description automatically generated">
            <a:extLst>
              <a:ext uri="{FF2B5EF4-FFF2-40B4-BE49-F238E27FC236}">
                <a16:creationId xmlns:a16="http://schemas.microsoft.com/office/drawing/2014/main" id="{E1CC5AA4-4323-C606-227A-5BD15F0C1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65" t="40043" r="11525" b="31425"/>
          <a:stretch/>
        </p:blipFill>
        <p:spPr>
          <a:xfrm>
            <a:off x="8299992" y="909514"/>
            <a:ext cx="3866708" cy="2563359"/>
          </a:xfrm>
          <a:prstGeom prst="rect">
            <a:avLst/>
          </a:prstGeom>
        </p:spPr>
      </p:pic>
      <p:pic>
        <p:nvPicPr>
          <p:cNvPr id="6" name="Picture 5" descr="Graphical user interface, application, website, PowerPoint&#10;&#10;Description automatically generated">
            <a:extLst>
              <a:ext uri="{FF2B5EF4-FFF2-40B4-BE49-F238E27FC236}">
                <a16:creationId xmlns:a16="http://schemas.microsoft.com/office/drawing/2014/main" id="{96287B29-75E9-B2CD-8658-CA33CA42F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" t="8938" r="80763" b="74266"/>
          <a:stretch/>
        </p:blipFill>
        <p:spPr>
          <a:xfrm>
            <a:off x="6123720" y="67308"/>
            <a:ext cx="2721464" cy="195764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FC4A465F-E2B5-9EAF-A054-44B26F4EA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915897"/>
              </p:ext>
            </p:extLst>
          </p:nvPr>
        </p:nvGraphicFramePr>
        <p:xfrm>
          <a:off x="286664" y="267652"/>
          <a:ext cx="5259018" cy="569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436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D55A-F727-D182-D459-A6184F836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116" y="214819"/>
            <a:ext cx="5932471" cy="3189774"/>
          </a:xfrm>
        </p:spPr>
        <p:txBody>
          <a:bodyPr/>
          <a:lstStyle/>
          <a:p>
            <a:pPr algn="l"/>
            <a:r>
              <a:rPr lang="en-US" sz="1600" b="0" i="0" u="none" strike="noStrike" baseline="0" dirty="0">
                <a:solidFill>
                  <a:srgbClr val="4476B3"/>
                </a:solidFill>
                <a:latin typeface="+mj-lt"/>
              </a:rPr>
              <a:t>Jones Island Water Reclamation Facility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Located on Jones Island, just south of downtown Milwaukee under the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+mj-lt"/>
              </a:rPr>
              <a:t>Hoan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 Bridge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ated at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1249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ML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D for peak hour and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1135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 MLD for peak day.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JIWRF was put into service in 1925 and uses activated sludge secondary treatment.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R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eceives both combined and separate sewer flow from the City of Milwaukee and most of the central portions of Milwaukee County.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Major processes at JIWRF include the biosolids handling  facilities that produce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+mj-lt"/>
              </a:rPr>
              <a:t>Milorganite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+mj-lt"/>
              </a:rPr>
              <a:t>® and an electrical generation turbine facility that provides supplemental power.</a:t>
            </a:r>
            <a:endParaRPr lang="en-US" sz="180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CF8356-A801-260C-5A76-3847F360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5EBE6C-9714-5179-E288-7E041C2B37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12" name="Picture 11" descr="A picture containing road&#10;&#10;Description automatically generated">
            <a:extLst>
              <a:ext uri="{FF2B5EF4-FFF2-40B4-BE49-F238E27FC236}">
                <a16:creationId xmlns:a16="http://schemas.microsoft.com/office/drawing/2014/main" id="{467DF7AC-09A5-583F-FC3F-FE8E87F547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" y="4149874"/>
            <a:ext cx="6108568" cy="285036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3" name="Picture 12" descr="A picture containing sky, outdoor, water, river&#10;&#10;Description automatically generated">
            <a:extLst>
              <a:ext uri="{FF2B5EF4-FFF2-40B4-BE49-F238E27FC236}">
                <a16:creationId xmlns:a16="http://schemas.microsoft.com/office/drawing/2014/main" id="{D0605935-991D-AE78-D75B-C45165705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0" b="8450"/>
          <a:stretch/>
        </p:blipFill>
        <p:spPr>
          <a:xfrm>
            <a:off x="6083432" y="0"/>
            <a:ext cx="6108568" cy="285036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B3A99E-2CC4-9166-8965-2D4B6C98BF08}"/>
              </a:ext>
            </a:extLst>
          </p:cNvPr>
          <p:cNvSpPr txBox="1">
            <a:spLocks/>
          </p:cNvSpPr>
          <p:nvPr/>
        </p:nvSpPr>
        <p:spPr>
          <a:xfrm>
            <a:off x="6385619" y="3098024"/>
            <a:ext cx="5932471" cy="3189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en-AU" sz="20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088776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lang="en-AU" sz="2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1088776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2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700" indent="-266700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988" indent="-268288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lphaLcPeriod"/>
              <a:tabLst/>
              <a:defRPr lang="en-AU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8038" indent="-271463" algn="l" defTabSz="1088776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romanLcPeriod"/>
              <a:defRPr lang="en-AU" sz="2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B7079-3D7D-7032-EB40-6FA9A6A83D6F}"/>
              </a:ext>
            </a:extLst>
          </p:cNvPr>
          <p:cNvSpPr txBox="1"/>
          <p:nvPr/>
        </p:nvSpPr>
        <p:spPr>
          <a:xfrm>
            <a:off x="6123155" y="2850364"/>
            <a:ext cx="6167120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4476B3"/>
                </a:solidFill>
              </a:rPr>
              <a:t>South Shore Water Reclamation Facility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Located approximately 12 miles south of downtown Milwaukee in the city of Oak Creek, SSWRF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ated at </a:t>
            </a:r>
            <a:r>
              <a:rPr lang="en-US" sz="1600" dirty="0">
                <a:solidFill>
                  <a:srgbClr val="000000"/>
                </a:solidFill>
              </a:rPr>
              <a:t>1135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MLD for peak hour and </a:t>
            </a:r>
            <a:r>
              <a:rPr lang="en-US" sz="1600" dirty="0">
                <a:solidFill>
                  <a:srgbClr val="000000"/>
                </a:solidFill>
              </a:rPr>
              <a:t>1000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 MLD for peak day. 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Receives separate sewer flow from the southern, far western, and far northern portions of the MMSD service area.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SSWRF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was originally put into service in 1968 and uses activated sludge secondary treatment.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Major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</a:rPr>
              <a:t>processes at SSWRF include anaerobic digesters and electrical engine generation facilities that provides supplemental power to the facility.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96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37793-1230-3023-9EDF-DD85F57C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Project approach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470C254-C0CD-1A21-D02A-3D5D4D20AE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6947" y="2565698"/>
            <a:ext cx="11251629" cy="1924495"/>
            <a:chOff x="142" y="417"/>
            <a:chExt cx="7086" cy="1212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23528960-3D76-5D17-5A30-BF18BDD22D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2" y="417"/>
              <a:ext cx="7084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730FF53-D8A7-0777-627D-EE00C85AC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554"/>
              <a:ext cx="941" cy="945"/>
            </a:xfrm>
            <a:prstGeom prst="ellipse">
              <a:avLst/>
            </a:prstGeom>
            <a:solidFill>
              <a:srgbClr val="003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100" b="1" dirty="0">
                  <a:solidFill>
                    <a:schemeClr val="bg1"/>
                  </a:solidFill>
                </a:rPr>
                <a:t>Basis of design</a:t>
              </a: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D6D4A89-2F60-7DCA-77B5-5A474993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" y="1026"/>
              <a:ext cx="1161" cy="582"/>
            </a:xfrm>
            <a:custGeom>
              <a:avLst/>
              <a:gdLst>
                <a:gd name="T0" fmla="*/ 511 w 511"/>
                <a:gd name="T1" fmla="*/ 21 h 255"/>
                <a:gd name="T2" fmla="*/ 256 w 511"/>
                <a:gd name="T3" fmla="*/ 255 h 255"/>
                <a:gd name="T4" fmla="*/ 0 w 51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1" h="255">
                  <a:moveTo>
                    <a:pt x="511" y="21"/>
                  </a:moveTo>
                  <a:cubicBezTo>
                    <a:pt x="500" y="153"/>
                    <a:pt x="390" y="255"/>
                    <a:pt x="256" y="255"/>
                  </a:cubicBezTo>
                  <a:cubicBezTo>
                    <a:pt x="115" y="255"/>
                    <a:pt x="0" y="141"/>
                    <a:pt x="0" y="0"/>
                  </a:cubicBezTo>
                </a:path>
              </a:pathLst>
            </a:custGeom>
            <a:noFill/>
            <a:ln w="714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B21CC1B-8104-8229-E3F1-AE9EE57D8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554"/>
              <a:ext cx="941" cy="945"/>
            </a:xfrm>
            <a:prstGeom prst="ellipse">
              <a:avLst/>
            </a:prstGeom>
            <a:solidFill>
              <a:srgbClr val="00B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AU" sz="1100" b="1" dirty="0"/>
                <a:t>Levels of service</a:t>
              </a: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821AF07-F5D7-8802-17F8-2605EA36C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442"/>
              <a:ext cx="1138" cy="550"/>
            </a:xfrm>
            <a:custGeom>
              <a:avLst/>
              <a:gdLst>
                <a:gd name="T0" fmla="*/ 0 w 501"/>
                <a:gd name="T1" fmla="*/ 241 h 241"/>
                <a:gd name="T2" fmla="*/ 255 w 501"/>
                <a:gd name="T3" fmla="*/ 0 h 241"/>
                <a:gd name="T4" fmla="*/ 501 w 501"/>
                <a:gd name="T5" fmla="*/ 1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1" h="241">
                  <a:moveTo>
                    <a:pt x="0" y="241"/>
                  </a:moveTo>
                  <a:cubicBezTo>
                    <a:pt x="7" y="107"/>
                    <a:pt x="119" y="0"/>
                    <a:pt x="255" y="0"/>
                  </a:cubicBezTo>
                  <a:cubicBezTo>
                    <a:pt x="372" y="0"/>
                    <a:pt x="471" y="79"/>
                    <a:pt x="501" y="186"/>
                  </a:cubicBezTo>
                </a:path>
              </a:pathLst>
            </a:custGeom>
            <a:noFill/>
            <a:ln w="714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3C3AE752-9D40-DD4F-3FF6-6E35BDA73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554"/>
              <a:ext cx="941" cy="945"/>
            </a:xfrm>
            <a:prstGeom prst="ellipse">
              <a:avLst/>
            </a:prstGeom>
            <a:solidFill>
              <a:srgbClr val="3F6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100" b="1" dirty="0">
                  <a:solidFill>
                    <a:schemeClr val="bg1"/>
                  </a:solidFill>
                </a:rPr>
                <a:t>Technology screening</a:t>
              </a: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8AAC9770-1714-B3D4-5B0E-90499CB4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5" y="554"/>
              <a:ext cx="941" cy="945"/>
            </a:xfrm>
            <a:prstGeom prst="ellipse">
              <a:avLst/>
            </a:prstGeom>
            <a:solidFill>
              <a:srgbClr val="7F9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100" b="1" dirty="0"/>
                <a:t>Market risk</a:t>
              </a: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1E1E33D9-64E7-FA53-71B8-6CBC6ECC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" y="554"/>
              <a:ext cx="941" cy="945"/>
            </a:xfrm>
            <a:prstGeom prst="ellipse">
              <a:avLst/>
            </a:prstGeom>
            <a:solidFill>
              <a:srgbClr val="BFC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100" b="1" dirty="0"/>
                <a:t>Alternatives analysis</a:t>
              </a: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4110F892-E054-2F90-FE9C-806AD5808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" y="554"/>
              <a:ext cx="941" cy="945"/>
            </a:xfrm>
            <a:prstGeom prst="ellipse">
              <a:avLst/>
            </a:prstGeom>
            <a:solidFill>
              <a:srgbClr val="FFB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100" b="1" dirty="0"/>
                <a:t>Implementation plan &amp; advanced facilities plan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0B1CDBA4-E8D0-7A4D-1BE2-4DF77E884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" y="924"/>
              <a:ext cx="148" cy="1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BA9527C-0BD1-C9CC-5F9E-C2739B5F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1033"/>
              <a:ext cx="121" cy="71"/>
            </a:xfrm>
            <a:custGeom>
              <a:avLst/>
              <a:gdLst>
                <a:gd name="T0" fmla="*/ 59 w 121"/>
                <a:gd name="T1" fmla="*/ 0 h 71"/>
                <a:gd name="T2" fmla="*/ 0 w 121"/>
                <a:gd name="T3" fmla="*/ 71 h 71"/>
                <a:gd name="T4" fmla="*/ 121 w 121"/>
                <a:gd name="T5" fmla="*/ 71 h 71"/>
                <a:gd name="T6" fmla="*/ 59 w 12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71">
                  <a:moveTo>
                    <a:pt x="59" y="0"/>
                  </a:moveTo>
                  <a:lnTo>
                    <a:pt x="0" y="71"/>
                  </a:lnTo>
                  <a:lnTo>
                    <a:pt x="121" y="7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59843490-B6DD-C60A-5CE9-A40D6A3B2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828"/>
              <a:ext cx="123" cy="71"/>
            </a:xfrm>
            <a:custGeom>
              <a:avLst/>
              <a:gdLst>
                <a:gd name="T0" fmla="*/ 62 w 123"/>
                <a:gd name="T1" fmla="*/ 71 h 71"/>
                <a:gd name="T2" fmla="*/ 123 w 123"/>
                <a:gd name="T3" fmla="*/ 0 h 71"/>
                <a:gd name="T4" fmla="*/ 0 w 123"/>
                <a:gd name="T5" fmla="*/ 0 h 71"/>
                <a:gd name="T6" fmla="*/ 62 w 123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71">
                  <a:moveTo>
                    <a:pt x="62" y="71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62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1A022EB-BEC1-F979-84CA-751C0277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026"/>
              <a:ext cx="1159" cy="582"/>
            </a:xfrm>
            <a:custGeom>
              <a:avLst/>
              <a:gdLst>
                <a:gd name="T0" fmla="*/ 510 w 510"/>
                <a:gd name="T1" fmla="*/ 21 h 255"/>
                <a:gd name="T2" fmla="*/ 255 w 510"/>
                <a:gd name="T3" fmla="*/ 255 h 255"/>
                <a:gd name="T4" fmla="*/ 0 w 510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0" h="255">
                  <a:moveTo>
                    <a:pt x="510" y="21"/>
                  </a:moveTo>
                  <a:cubicBezTo>
                    <a:pt x="499" y="153"/>
                    <a:pt x="389" y="255"/>
                    <a:pt x="255" y="255"/>
                  </a:cubicBezTo>
                  <a:cubicBezTo>
                    <a:pt x="114" y="255"/>
                    <a:pt x="0" y="141"/>
                    <a:pt x="0" y="0"/>
                  </a:cubicBezTo>
                </a:path>
              </a:pathLst>
            </a:custGeom>
            <a:noFill/>
            <a:ln w="71438" cap="flat">
              <a:solidFill>
                <a:srgbClr val="BFCD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6F61BC2E-F1CF-5366-4D46-0DCB031E8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442"/>
              <a:ext cx="1138" cy="550"/>
            </a:xfrm>
            <a:custGeom>
              <a:avLst/>
              <a:gdLst>
                <a:gd name="T0" fmla="*/ 0 w 501"/>
                <a:gd name="T1" fmla="*/ 241 h 241"/>
                <a:gd name="T2" fmla="*/ 255 w 501"/>
                <a:gd name="T3" fmla="*/ 0 h 241"/>
                <a:gd name="T4" fmla="*/ 501 w 501"/>
                <a:gd name="T5" fmla="*/ 1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1" h="241">
                  <a:moveTo>
                    <a:pt x="0" y="241"/>
                  </a:moveTo>
                  <a:cubicBezTo>
                    <a:pt x="7" y="107"/>
                    <a:pt x="119" y="0"/>
                    <a:pt x="255" y="0"/>
                  </a:cubicBezTo>
                  <a:cubicBezTo>
                    <a:pt x="372" y="0"/>
                    <a:pt x="471" y="79"/>
                    <a:pt x="501" y="186"/>
                  </a:cubicBezTo>
                </a:path>
              </a:pathLst>
            </a:custGeom>
            <a:noFill/>
            <a:ln w="71438" cap="flat">
              <a:solidFill>
                <a:srgbClr val="BFCD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98FDE5D0-AA95-407B-EE85-0F3B5A64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924"/>
              <a:ext cx="148" cy="146"/>
            </a:xfrm>
            <a:prstGeom prst="ellipse">
              <a:avLst/>
            </a:prstGeom>
            <a:solidFill>
              <a:srgbClr val="BFC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3E113C3-615B-5A24-7BAE-C2F051BD4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1033"/>
              <a:ext cx="120" cy="71"/>
            </a:xfrm>
            <a:custGeom>
              <a:avLst/>
              <a:gdLst>
                <a:gd name="T0" fmla="*/ 59 w 120"/>
                <a:gd name="T1" fmla="*/ 0 h 71"/>
                <a:gd name="T2" fmla="*/ 0 w 120"/>
                <a:gd name="T3" fmla="*/ 71 h 71"/>
                <a:gd name="T4" fmla="*/ 120 w 120"/>
                <a:gd name="T5" fmla="*/ 71 h 71"/>
                <a:gd name="T6" fmla="*/ 59 w 12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71">
                  <a:moveTo>
                    <a:pt x="59" y="0"/>
                  </a:moveTo>
                  <a:lnTo>
                    <a:pt x="0" y="71"/>
                  </a:lnTo>
                  <a:lnTo>
                    <a:pt x="120" y="7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FC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FE65DC9-06D4-9EAD-495F-BD095AF37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828"/>
              <a:ext cx="122" cy="71"/>
            </a:xfrm>
            <a:custGeom>
              <a:avLst/>
              <a:gdLst>
                <a:gd name="T0" fmla="*/ 61 w 122"/>
                <a:gd name="T1" fmla="*/ 71 h 71"/>
                <a:gd name="T2" fmla="*/ 122 w 122"/>
                <a:gd name="T3" fmla="*/ 0 h 71"/>
                <a:gd name="T4" fmla="*/ 0 w 122"/>
                <a:gd name="T5" fmla="*/ 0 h 71"/>
                <a:gd name="T6" fmla="*/ 61 w 12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71">
                  <a:moveTo>
                    <a:pt x="61" y="7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rgbClr val="BFC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D0FBC52-66E6-77AD-695D-1C9CD0E9D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026"/>
              <a:ext cx="1159" cy="582"/>
            </a:xfrm>
            <a:custGeom>
              <a:avLst/>
              <a:gdLst>
                <a:gd name="T0" fmla="*/ 510 w 510"/>
                <a:gd name="T1" fmla="*/ 21 h 255"/>
                <a:gd name="T2" fmla="*/ 255 w 510"/>
                <a:gd name="T3" fmla="*/ 255 h 255"/>
                <a:gd name="T4" fmla="*/ 0 w 510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0" h="255">
                  <a:moveTo>
                    <a:pt x="510" y="21"/>
                  </a:moveTo>
                  <a:cubicBezTo>
                    <a:pt x="499" y="153"/>
                    <a:pt x="389" y="255"/>
                    <a:pt x="255" y="255"/>
                  </a:cubicBezTo>
                  <a:cubicBezTo>
                    <a:pt x="114" y="255"/>
                    <a:pt x="0" y="141"/>
                    <a:pt x="0" y="0"/>
                  </a:cubicBezTo>
                </a:path>
              </a:pathLst>
            </a:custGeom>
            <a:noFill/>
            <a:ln w="714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EF0422C-523D-799B-458D-1D0465595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442"/>
              <a:ext cx="1138" cy="550"/>
            </a:xfrm>
            <a:custGeom>
              <a:avLst/>
              <a:gdLst>
                <a:gd name="T0" fmla="*/ 0 w 501"/>
                <a:gd name="T1" fmla="*/ 241 h 241"/>
                <a:gd name="T2" fmla="*/ 255 w 501"/>
                <a:gd name="T3" fmla="*/ 0 h 241"/>
                <a:gd name="T4" fmla="*/ 501 w 501"/>
                <a:gd name="T5" fmla="*/ 1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1" h="241">
                  <a:moveTo>
                    <a:pt x="0" y="241"/>
                  </a:moveTo>
                  <a:cubicBezTo>
                    <a:pt x="7" y="107"/>
                    <a:pt x="119" y="0"/>
                    <a:pt x="255" y="0"/>
                  </a:cubicBezTo>
                  <a:cubicBezTo>
                    <a:pt x="372" y="0"/>
                    <a:pt x="471" y="79"/>
                    <a:pt x="501" y="186"/>
                  </a:cubicBezTo>
                </a:path>
              </a:pathLst>
            </a:custGeom>
            <a:noFill/>
            <a:ln w="714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0CF42386-FE8F-AB49-6D1B-435090BE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" y="924"/>
              <a:ext cx="148" cy="1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E9C27E47-513E-521A-00DA-DB4CD7D3D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1033"/>
              <a:ext cx="120" cy="71"/>
            </a:xfrm>
            <a:custGeom>
              <a:avLst/>
              <a:gdLst>
                <a:gd name="T0" fmla="*/ 59 w 120"/>
                <a:gd name="T1" fmla="*/ 0 h 71"/>
                <a:gd name="T2" fmla="*/ 0 w 120"/>
                <a:gd name="T3" fmla="*/ 71 h 71"/>
                <a:gd name="T4" fmla="*/ 120 w 120"/>
                <a:gd name="T5" fmla="*/ 71 h 71"/>
                <a:gd name="T6" fmla="*/ 59 w 12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71">
                  <a:moveTo>
                    <a:pt x="59" y="0"/>
                  </a:moveTo>
                  <a:lnTo>
                    <a:pt x="0" y="71"/>
                  </a:lnTo>
                  <a:lnTo>
                    <a:pt x="120" y="7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4E3801ED-31CA-CFF9-2633-7F4CFAC3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828"/>
              <a:ext cx="122" cy="71"/>
            </a:xfrm>
            <a:custGeom>
              <a:avLst/>
              <a:gdLst>
                <a:gd name="T0" fmla="*/ 61 w 122"/>
                <a:gd name="T1" fmla="*/ 71 h 71"/>
                <a:gd name="T2" fmla="*/ 122 w 122"/>
                <a:gd name="T3" fmla="*/ 0 h 71"/>
                <a:gd name="T4" fmla="*/ 0 w 122"/>
                <a:gd name="T5" fmla="*/ 0 h 71"/>
                <a:gd name="T6" fmla="*/ 61 w 122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71">
                  <a:moveTo>
                    <a:pt x="61" y="71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D4EE7C9-F891-884E-F15F-9631EDECF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26"/>
              <a:ext cx="1162" cy="582"/>
            </a:xfrm>
            <a:custGeom>
              <a:avLst/>
              <a:gdLst>
                <a:gd name="T0" fmla="*/ 511 w 511"/>
                <a:gd name="T1" fmla="*/ 21 h 255"/>
                <a:gd name="T2" fmla="*/ 256 w 511"/>
                <a:gd name="T3" fmla="*/ 255 h 255"/>
                <a:gd name="T4" fmla="*/ 0 w 511"/>
                <a:gd name="T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1" h="255">
                  <a:moveTo>
                    <a:pt x="511" y="21"/>
                  </a:moveTo>
                  <a:cubicBezTo>
                    <a:pt x="500" y="153"/>
                    <a:pt x="390" y="255"/>
                    <a:pt x="256" y="255"/>
                  </a:cubicBezTo>
                  <a:cubicBezTo>
                    <a:pt x="115" y="255"/>
                    <a:pt x="0" y="141"/>
                    <a:pt x="0" y="0"/>
                  </a:cubicBezTo>
                </a:path>
              </a:pathLst>
            </a:custGeom>
            <a:noFill/>
            <a:ln w="714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594791CA-C813-9464-315F-C5167FF8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" y="442"/>
              <a:ext cx="1141" cy="550"/>
            </a:xfrm>
            <a:custGeom>
              <a:avLst/>
              <a:gdLst>
                <a:gd name="T0" fmla="*/ 0 w 502"/>
                <a:gd name="T1" fmla="*/ 241 h 241"/>
                <a:gd name="T2" fmla="*/ 256 w 502"/>
                <a:gd name="T3" fmla="*/ 0 h 241"/>
                <a:gd name="T4" fmla="*/ 502 w 502"/>
                <a:gd name="T5" fmla="*/ 1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241">
                  <a:moveTo>
                    <a:pt x="0" y="241"/>
                  </a:moveTo>
                  <a:cubicBezTo>
                    <a:pt x="8" y="107"/>
                    <a:pt x="119" y="0"/>
                    <a:pt x="256" y="0"/>
                  </a:cubicBezTo>
                  <a:cubicBezTo>
                    <a:pt x="373" y="0"/>
                    <a:pt x="471" y="79"/>
                    <a:pt x="502" y="186"/>
                  </a:cubicBezTo>
                </a:path>
              </a:pathLst>
            </a:custGeom>
            <a:noFill/>
            <a:ln w="714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4184C0A8-8898-1117-E8BD-9FE5072B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924"/>
              <a:ext cx="146" cy="1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881FD0D6-7390-8C86-9B66-80FD457E2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" y="1033"/>
              <a:ext cx="123" cy="71"/>
            </a:xfrm>
            <a:custGeom>
              <a:avLst/>
              <a:gdLst>
                <a:gd name="T0" fmla="*/ 62 w 123"/>
                <a:gd name="T1" fmla="*/ 0 h 71"/>
                <a:gd name="T2" fmla="*/ 0 w 123"/>
                <a:gd name="T3" fmla="*/ 71 h 71"/>
                <a:gd name="T4" fmla="*/ 123 w 123"/>
                <a:gd name="T5" fmla="*/ 71 h 71"/>
                <a:gd name="T6" fmla="*/ 62 w 123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71">
                  <a:moveTo>
                    <a:pt x="62" y="0"/>
                  </a:moveTo>
                  <a:lnTo>
                    <a:pt x="0" y="71"/>
                  </a:lnTo>
                  <a:lnTo>
                    <a:pt x="123" y="7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52C2AE36-AE59-9EF3-F9A8-A217EFE4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" y="828"/>
              <a:ext cx="120" cy="71"/>
            </a:xfrm>
            <a:custGeom>
              <a:avLst/>
              <a:gdLst>
                <a:gd name="T0" fmla="*/ 61 w 120"/>
                <a:gd name="T1" fmla="*/ 71 h 71"/>
                <a:gd name="T2" fmla="*/ 120 w 120"/>
                <a:gd name="T3" fmla="*/ 0 h 71"/>
                <a:gd name="T4" fmla="*/ 0 w 120"/>
                <a:gd name="T5" fmla="*/ 0 h 71"/>
                <a:gd name="T6" fmla="*/ 61 w 120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71">
                  <a:moveTo>
                    <a:pt x="61" y="71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61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61" tIns="45731" rIns="91461" bIns="45731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A55427C-EB76-6A40-C378-945B3D5561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17DE0E-AFB1-41FD-BC35-27DB61CA125F}" type="slidenum">
              <a:rPr lang="en-AU" smtClean="0">
                <a:solidFill>
                  <a:schemeClr val="bg1"/>
                </a:solidFill>
              </a:rPr>
              <a:pPr/>
              <a:t>6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9A0E55-D5F1-3BE2-FD3D-B543BF2B0D5D}"/>
              </a:ext>
            </a:extLst>
          </p:cNvPr>
          <p:cNvSpPr/>
          <p:nvPr/>
        </p:nvSpPr>
        <p:spPr>
          <a:xfrm>
            <a:off x="6961683" y="354382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5E6509B-E2CA-04CF-871A-9DC3C6DE7A96}"/>
              </a:ext>
            </a:extLst>
          </p:cNvPr>
          <p:cNvSpPr/>
          <p:nvPr/>
        </p:nvSpPr>
        <p:spPr>
          <a:xfrm>
            <a:off x="624979" y="1125538"/>
            <a:ext cx="8341609" cy="159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Asset Management and Business Case Evaluation</a:t>
            </a:r>
          </a:p>
          <a:p>
            <a:pPr algn="ctr"/>
            <a:r>
              <a:rPr lang="en-US" dirty="0"/>
              <a:t>Levels of Service, Risk and Lifecycle Cost Analysis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CD2CA5C-5254-4B56-CCD9-F0C76CA4C626}"/>
              </a:ext>
            </a:extLst>
          </p:cNvPr>
          <p:cNvSpPr/>
          <p:nvPr/>
        </p:nvSpPr>
        <p:spPr>
          <a:xfrm>
            <a:off x="8617867" y="4293890"/>
            <a:ext cx="3384376" cy="159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Adaptive Pathways Planning</a:t>
            </a:r>
          </a:p>
        </p:txBody>
      </p:sp>
    </p:spTree>
    <p:extLst>
      <p:ext uri="{BB962C8B-B14F-4D97-AF65-F5344CB8AC3E}">
        <p14:creationId xmlns:p14="http://schemas.microsoft.com/office/powerpoint/2010/main" val="28880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3E377-BAA3-B683-5B70-383CB5377313}"/>
              </a:ext>
            </a:extLst>
          </p:cNvPr>
          <p:cNvSpPr/>
          <p:nvPr/>
        </p:nvSpPr>
        <p:spPr>
          <a:xfrm>
            <a:off x="6097587" y="-448"/>
            <a:ext cx="6192688" cy="685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A749B1-4FF3-414F-8C9F-3AB6562A5F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/>
            <a:r>
              <a:rPr lang="en-AU" sz="2800" dirty="0"/>
              <a:t>Criteria created collaboratively  based on Levels of Service</a:t>
            </a:r>
          </a:p>
          <a:p>
            <a:pPr lvl="1"/>
            <a:r>
              <a:rPr lang="en-AU" sz="2800" dirty="0"/>
              <a:t>46 total criteria looked at with varying priority given</a:t>
            </a:r>
          </a:p>
          <a:p>
            <a:pPr lvl="2"/>
            <a:r>
              <a:rPr lang="en-AU" dirty="0"/>
              <a:t>E.g. Regulatory, Energy, Safety</a:t>
            </a:r>
          </a:p>
          <a:p>
            <a:pPr lvl="1"/>
            <a:r>
              <a:rPr lang="en-AU" sz="2800" dirty="0"/>
              <a:t>4 criteria seen as Hurdle Criteria</a:t>
            </a:r>
          </a:p>
          <a:p>
            <a:pPr lvl="2"/>
            <a:r>
              <a:rPr lang="en-US" dirty="0"/>
              <a:t>Maturity of technology </a:t>
            </a:r>
          </a:p>
          <a:p>
            <a:pPr lvl="2"/>
            <a:r>
              <a:rPr lang="en-US" dirty="0"/>
              <a:t>Scale of existing technology applications </a:t>
            </a:r>
          </a:p>
          <a:p>
            <a:pPr lvl="2"/>
            <a:r>
              <a:rPr lang="en-US" dirty="0"/>
              <a:t>Net present value </a:t>
            </a:r>
          </a:p>
          <a:p>
            <a:pPr lvl="2"/>
            <a:r>
              <a:rPr lang="en-US" dirty="0"/>
              <a:t>Alignment with operations at WRFs</a:t>
            </a:r>
          </a:p>
          <a:p>
            <a:pPr lvl="1"/>
            <a:endParaRPr lang="en-AU" sz="2800" dirty="0"/>
          </a:p>
          <a:p>
            <a:pPr lvl="1"/>
            <a:endParaRPr lang="en-AU" sz="2800" dirty="0"/>
          </a:p>
          <a:p>
            <a:pPr lvl="1"/>
            <a:endParaRPr lang="en-AU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0E4CC7-B3A2-4A25-AF53-56A0FB43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>Technology screening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9BDB4-6AF7-CD35-61C1-3AE35F6CCDD7}"/>
              </a:ext>
            </a:extLst>
          </p:cNvPr>
          <p:cNvGrpSpPr/>
          <p:nvPr/>
        </p:nvGrpSpPr>
        <p:grpSpPr>
          <a:xfrm>
            <a:off x="6255945" y="909606"/>
            <a:ext cx="5856770" cy="5040376"/>
            <a:chOff x="6313611" y="513562"/>
            <a:chExt cx="5856770" cy="5040376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A35AA767-2115-ED8F-D570-CA0771B965F6}"/>
                </a:ext>
              </a:extLst>
            </p:cNvPr>
            <p:cNvSpPr/>
            <p:nvPr/>
          </p:nvSpPr>
          <p:spPr>
            <a:xfrm>
              <a:off x="7123611" y="2133850"/>
              <a:ext cx="1980000" cy="1872000"/>
            </a:xfrm>
            <a:prstGeom prst="diamond">
              <a:avLst/>
            </a:prstGeom>
            <a:solidFill>
              <a:srgbClr val="7FDEF0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Does it meet hurdle </a:t>
              </a:r>
              <a:r>
                <a:rPr lang="en-US" sz="1200" b="1" dirty="0">
                  <a:solidFill>
                    <a:schemeClr val="tx1"/>
                  </a:solidFill>
                </a:rPr>
                <a:t>all </a:t>
              </a:r>
              <a:r>
                <a:rPr lang="en-US" sz="1200" dirty="0">
                  <a:solidFill>
                    <a:schemeClr val="tx1"/>
                  </a:solidFill>
                </a:rPr>
                <a:t>hurdle criteria</a:t>
              </a:r>
              <a:endParaRPr lang="en-AU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C7F35D-92E9-C9D3-9846-4DC183F0575D}"/>
                </a:ext>
              </a:extLst>
            </p:cNvPr>
            <p:cNvSpPr/>
            <p:nvPr/>
          </p:nvSpPr>
          <p:spPr>
            <a:xfrm>
              <a:off x="6315955" y="4725938"/>
              <a:ext cx="3600000" cy="828000"/>
            </a:xfrm>
            <a:prstGeom prst="rect">
              <a:avLst/>
            </a:prstGeom>
            <a:solidFill>
              <a:srgbClr val="0037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04224"/>
                <a:satOff val="-22641"/>
                <a:lumOff val="11132"/>
                <a:alphaOff val="0"/>
              </a:schemeClr>
            </a:fillRef>
            <a:effectRef idx="0">
              <a:schemeClr val="accent1">
                <a:shade val="80000"/>
                <a:hueOff val="204224"/>
                <a:satOff val="-22641"/>
                <a:lumOff val="111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52" tIns="89432" rIns="135152" bIns="89432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+mn-lt"/>
                </a:rPr>
                <a:t>Option / technology is scored against relevant high and moderate priority criteria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8A0FE4-E160-5895-CA40-C7F2437E143A}"/>
                </a:ext>
              </a:extLst>
            </p:cNvPr>
            <p:cNvSpPr/>
            <p:nvPr/>
          </p:nvSpPr>
          <p:spPr>
            <a:xfrm>
              <a:off x="6313611" y="513562"/>
              <a:ext cx="3600000" cy="82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52" tIns="89432" rIns="135152" bIns="89432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+mn-lt"/>
                </a:rPr>
                <a:t>Option / technology being assessed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464C0A-50F2-48A5-E03D-1FD84D8F13D2}"/>
                </a:ext>
              </a:extLst>
            </p:cNvPr>
            <p:cNvSpPr/>
            <p:nvPr/>
          </p:nvSpPr>
          <p:spPr>
            <a:xfrm>
              <a:off x="9619494" y="2655850"/>
              <a:ext cx="2550887" cy="828000"/>
            </a:xfrm>
            <a:prstGeom prst="rect">
              <a:avLst/>
            </a:prstGeom>
            <a:solidFill>
              <a:srgbClr val="0037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04224"/>
                <a:satOff val="-22641"/>
                <a:lumOff val="11132"/>
                <a:alphaOff val="0"/>
              </a:schemeClr>
            </a:fillRef>
            <a:effectRef idx="0">
              <a:schemeClr val="accent1">
                <a:shade val="80000"/>
                <a:hueOff val="204224"/>
                <a:satOff val="-22641"/>
                <a:lumOff val="1113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152" tIns="89432" rIns="135152" bIns="89432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latin typeface="+mn-lt"/>
                </a:rPr>
                <a:t>Option / technology eliminated from further consideration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6790CDA-3B42-E62C-9C73-776F89E95AA9}"/>
                </a:ext>
              </a:extLst>
            </p:cNvPr>
            <p:cNvCxnSpPr/>
            <p:nvPr/>
          </p:nvCxnSpPr>
          <p:spPr>
            <a:xfrm>
              <a:off x="8107707" y="1358038"/>
              <a:ext cx="0" cy="7560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D8D8344-E321-AC00-00F9-184370DE5A5B}"/>
                </a:ext>
              </a:extLst>
            </p:cNvPr>
            <p:cNvCxnSpPr/>
            <p:nvPr/>
          </p:nvCxnSpPr>
          <p:spPr>
            <a:xfrm>
              <a:off x="8115945" y="4030564"/>
              <a:ext cx="0" cy="6660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E59646B-0212-905B-07D9-025DA63EC83E}"/>
                </a:ext>
              </a:extLst>
            </p:cNvPr>
            <p:cNvCxnSpPr>
              <a:cxnSpLocks/>
            </p:cNvCxnSpPr>
            <p:nvPr/>
          </p:nvCxnSpPr>
          <p:spPr>
            <a:xfrm>
              <a:off x="9130573" y="3060857"/>
              <a:ext cx="468000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845F625-7D20-9F0E-9B50-0FDA8352E8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2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9A60-CCE0-41B4-99A6-AAE1C230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37" y="1488876"/>
            <a:ext cx="3756735" cy="132985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Technologies  Screened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62DA42-1A64-43ED-B25B-4F3C2C2A8E5E}"/>
              </a:ext>
            </a:extLst>
          </p:cNvPr>
          <p:cNvSpPr/>
          <p:nvPr/>
        </p:nvSpPr>
        <p:spPr>
          <a:xfrm>
            <a:off x="10099007" y="2043585"/>
            <a:ext cx="1657734" cy="100035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Dryer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987AB6-6C69-44D9-8345-53A3953843DD}"/>
              </a:ext>
            </a:extLst>
          </p:cNvPr>
          <p:cNvSpPr/>
          <p:nvPr/>
        </p:nvSpPr>
        <p:spPr>
          <a:xfrm>
            <a:off x="8323419" y="4619234"/>
            <a:ext cx="1657734" cy="10003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Dewatering at SSWRF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CE512A-CB5E-4046-8F36-58801BF2C44F}"/>
              </a:ext>
            </a:extLst>
          </p:cNvPr>
          <p:cNvSpPr/>
          <p:nvPr/>
        </p:nvSpPr>
        <p:spPr>
          <a:xfrm>
            <a:off x="9855604" y="371561"/>
            <a:ext cx="1657734" cy="100035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Primary clarification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CE22E4-3414-4C15-812F-99D11BCDEBCD}"/>
              </a:ext>
            </a:extLst>
          </p:cNvPr>
          <p:cNvSpPr/>
          <p:nvPr/>
        </p:nvSpPr>
        <p:spPr>
          <a:xfrm>
            <a:off x="7857826" y="964620"/>
            <a:ext cx="1657734" cy="10003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Sludge thickening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35951F-B79E-4983-96D6-894BC1BCC559}"/>
              </a:ext>
            </a:extLst>
          </p:cNvPr>
          <p:cNvSpPr/>
          <p:nvPr/>
        </p:nvSpPr>
        <p:spPr>
          <a:xfrm>
            <a:off x="4338053" y="2953435"/>
            <a:ext cx="1657734" cy="100035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Anaerobic digestion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82D4B8-9B65-4F87-B1CE-9E2476760244}"/>
              </a:ext>
            </a:extLst>
          </p:cNvPr>
          <p:cNvSpPr/>
          <p:nvPr/>
        </p:nvSpPr>
        <p:spPr>
          <a:xfrm>
            <a:off x="3404387" y="4530189"/>
            <a:ext cx="1657734" cy="10003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Biosolids transfer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998ED8-9C69-4583-BFF2-6E71F47C062B}"/>
              </a:ext>
            </a:extLst>
          </p:cNvPr>
          <p:cNvSpPr/>
          <p:nvPr/>
        </p:nvSpPr>
        <p:spPr>
          <a:xfrm>
            <a:off x="5168685" y="352505"/>
            <a:ext cx="1857805" cy="100035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Nutrient management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80BD8E-A3EB-4C31-A02F-9A2321E5CCB7}"/>
              </a:ext>
            </a:extLst>
          </p:cNvPr>
          <p:cNvSpPr/>
          <p:nvPr/>
        </p:nvSpPr>
        <p:spPr>
          <a:xfrm>
            <a:off x="9855604" y="5619590"/>
            <a:ext cx="1934023" cy="10003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Supercritical water oxidation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BB2679-072E-4CAB-AE39-8471FC468C4D}"/>
              </a:ext>
            </a:extLst>
          </p:cNvPr>
          <p:cNvSpPr/>
          <p:nvPr/>
        </p:nvSpPr>
        <p:spPr>
          <a:xfrm>
            <a:off x="5691448" y="5506727"/>
            <a:ext cx="1867331" cy="100035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Hydrothermal liquefaction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426F86-B7E2-4BDF-8A5F-ED2239834BBA}"/>
              </a:ext>
            </a:extLst>
          </p:cNvPr>
          <p:cNvSpPr/>
          <p:nvPr/>
        </p:nvSpPr>
        <p:spPr>
          <a:xfrm>
            <a:off x="10437146" y="3831587"/>
            <a:ext cx="1657734" cy="100035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Thermal hydrolysis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4DDB4C-6851-4B5C-AD8C-E775CB77799A}"/>
              </a:ext>
            </a:extLst>
          </p:cNvPr>
          <p:cNvSpPr/>
          <p:nvPr/>
        </p:nvSpPr>
        <p:spPr>
          <a:xfrm>
            <a:off x="6098823" y="1905440"/>
            <a:ext cx="1657734" cy="100035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Pyrolysis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D66A62-011A-4A63-934B-3745CCDAA3C1}"/>
              </a:ext>
            </a:extLst>
          </p:cNvPr>
          <p:cNvSpPr/>
          <p:nvPr/>
        </p:nvSpPr>
        <p:spPr>
          <a:xfrm>
            <a:off x="8331867" y="2777177"/>
            <a:ext cx="1657734" cy="100035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Irradiation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B20EFE-5E10-4AE3-B65E-D8E9C58F1244}"/>
              </a:ext>
            </a:extLst>
          </p:cNvPr>
          <p:cNvSpPr/>
          <p:nvPr/>
        </p:nvSpPr>
        <p:spPr>
          <a:xfrm>
            <a:off x="6330736" y="3777534"/>
            <a:ext cx="1657734" cy="100035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Bioplastics</a:t>
            </a:r>
          </a:p>
        </p:txBody>
      </p:sp>
    </p:spTree>
    <p:extLst>
      <p:ext uri="{BB962C8B-B14F-4D97-AF65-F5344CB8AC3E}">
        <p14:creationId xmlns:p14="http://schemas.microsoft.com/office/powerpoint/2010/main" val="160875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F06D86-E147-4D8D-C9E9-C0A87CF42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595" y="0"/>
            <a:ext cx="6025580" cy="689685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196868-5669-764D-2459-B2559320494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0" y="1543049"/>
            <a:ext cx="6169595" cy="5353810"/>
          </a:xfrm>
        </p:spPr>
        <p:txBody>
          <a:bodyPr/>
          <a:lstStyle/>
          <a:p>
            <a:pPr lvl="1">
              <a:buClrTx/>
            </a:pPr>
            <a:r>
              <a:rPr lang="en-AU" sz="2000" b="1" dirty="0">
                <a:solidFill>
                  <a:schemeClr val="bg1"/>
                </a:solidFill>
              </a:rPr>
              <a:t>Baseline: </a:t>
            </a:r>
            <a:r>
              <a:rPr lang="en-AU" sz="2000" dirty="0">
                <a:solidFill>
                  <a:schemeClr val="bg1"/>
                </a:solidFill>
              </a:rPr>
              <a:t>‘Business-as-usual’ alternative </a:t>
            </a:r>
          </a:p>
          <a:p>
            <a:pPr lvl="1">
              <a:buClrTx/>
            </a:pPr>
            <a:r>
              <a:rPr lang="en-AU" sz="2000" b="1" dirty="0">
                <a:solidFill>
                  <a:schemeClr val="bg1"/>
                </a:solidFill>
              </a:rPr>
              <a:t>Alternative 1: </a:t>
            </a:r>
            <a:r>
              <a:rPr lang="en-AU" sz="2000" dirty="0">
                <a:solidFill>
                  <a:schemeClr val="bg1"/>
                </a:solidFill>
              </a:rPr>
              <a:t>Production of </a:t>
            </a:r>
            <a:r>
              <a:rPr lang="en-AU" sz="2000" dirty="0" err="1">
                <a:solidFill>
                  <a:schemeClr val="bg1"/>
                </a:solidFill>
              </a:rPr>
              <a:t>Milorganite</a:t>
            </a:r>
            <a:r>
              <a:rPr lang="en-AU" sz="2000" dirty="0"/>
              <a:t>®</a:t>
            </a:r>
            <a:r>
              <a:rPr lang="en-US" dirty="0"/>
              <a:t> </a:t>
            </a:r>
            <a:r>
              <a:rPr lang="en-AU" sz="2000" dirty="0">
                <a:solidFill>
                  <a:schemeClr val="bg1"/>
                </a:solidFill>
              </a:rPr>
              <a:t>at both JIWRF and SSWRF and Class B at SSWRF</a:t>
            </a:r>
          </a:p>
          <a:p>
            <a:pPr lvl="1">
              <a:buClrTx/>
            </a:pPr>
            <a:r>
              <a:rPr lang="en-AU" sz="2000" b="1" dirty="0">
                <a:solidFill>
                  <a:schemeClr val="bg1"/>
                </a:solidFill>
              </a:rPr>
              <a:t>Alternative 2: </a:t>
            </a:r>
            <a:r>
              <a:rPr lang="en-AU" sz="2000" dirty="0">
                <a:solidFill>
                  <a:schemeClr val="bg1"/>
                </a:solidFill>
              </a:rPr>
              <a:t>Production of </a:t>
            </a:r>
            <a:r>
              <a:rPr lang="en-AU" sz="2000" dirty="0" err="1">
                <a:solidFill>
                  <a:schemeClr val="bg1"/>
                </a:solidFill>
              </a:rPr>
              <a:t>Milorganite</a:t>
            </a:r>
            <a:r>
              <a:rPr lang="en-AU" sz="2000" dirty="0"/>
              <a:t>®</a:t>
            </a:r>
            <a:r>
              <a:rPr lang="en-AU" sz="2000" dirty="0">
                <a:solidFill>
                  <a:schemeClr val="bg1"/>
                </a:solidFill>
              </a:rPr>
              <a:t> at JIWRF, production of Class A dried product at SSWRF</a:t>
            </a:r>
          </a:p>
          <a:p>
            <a:pPr lvl="1">
              <a:buClrTx/>
            </a:pPr>
            <a:r>
              <a:rPr lang="en-AU" sz="2000" b="1" dirty="0">
                <a:solidFill>
                  <a:schemeClr val="bg1"/>
                </a:solidFill>
              </a:rPr>
              <a:t>Alternative 3: </a:t>
            </a:r>
            <a:r>
              <a:rPr lang="en-AU" sz="2000" dirty="0">
                <a:solidFill>
                  <a:schemeClr val="bg1"/>
                </a:solidFill>
              </a:rPr>
              <a:t>Production of </a:t>
            </a:r>
            <a:r>
              <a:rPr lang="en-AU" sz="2000" dirty="0" err="1">
                <a:solidFill>
                  <a:schemeClr val="bg1"/>
                </a:solidFill>
              </a:rPr>
              <a:t>Milorganite</a:t>
            </a:r>
            <a:r>
              <a:rPr lang="en-AU" sz="2000" dirty="0"/>
              <a:t>®</a:t>
            </a:r>
            <a:r>
              <a:rPr lang="en-AU" sz="2000" dirty="0">
                <a:solidFill>
                  <a:schemeClr val="bg1"/>
                </a:solidFill>
              </a:rPr>
              <a:t> at JIWRF, production of biochar at SSWRF</a:t>
            </a:r>
          </a:p>
          <a:p>
            <a:pPr lvl="1">
              <a:buClrTx/>
            </a:pPr>
            <a:endParaRPr lang="en-AU" dirty="0">
              <a:solidFill>
                <a:schemeClr val="bg1"/>
              </a:solidFill>
            </a:endParaRPr>
          </a:p>
          <a:p>
            <a:pPr marL="0" lvl="1" indent="0">
              <a:buClrTx/>
              <a:buNone/>
            </a:pPr>
            <a:r>
              <a:rPr lang="en-AU" sz="2000" dirty="0">
                <a:solidFill>
                  <a:schemeClr val="bg1"/>
                </a:solidFill>
              </a:rPr>
              <a:t>*Note: All alternatives address capacity constraints and physical mortality of existing infrastructure with upgrades and rehabilitation projects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330677-FCC6-21CC-6A8E-5BB842ED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in Detail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19DF0-557A-D460-E63F-1EBDE80DAD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CD68A6-354D-E73D-07B8-857B2C38E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5009573" y="557012"/>
            <a:ext cx="627805" cy="46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289DCA-E885-4015-B21B-3ACA732ADEBE}"/>
              </a:ext>
            </a:extLst>
          </p:cNvPr>
          <p:cNvSpPr/>
          <p:nvPr/>
        </p:nvSpPr>
        <p:spPr>
          <a:xfrm>
            <a:off x="7393731" y="477109"/>
            <a:ext cx="3563767" cy="216059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Business Case Evaluation</a:t>
            </a:r>
          </a:p>
        </p:txBody>
      </p:sp>
    </p:spTree>
    <p:extLst>
      <p:ext uri="{BB962C8B-B14F-4D97-AF65-F5344CB8AC3E}">
        <p14:creationId xmlns:p14="http://schemas.microsoft.com/office/powerpoint/2010/main" val="25276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HD Enterprise PPT">
  <a:themeElements>
    <a:clrScheme name="GHD">
      <a:dk1>
        <a:sysClr val="windowText" lastClr="000000"/>
      </a:dk1>
      <a:lt1>
        <a:sysClr val="window" lastClr="FFFFFF"/>
      </a:lt1>
      <a:dk2>
        <a:srgbClr val="4D4D4D"/>
      </a:dk2>
      <a:lt2>
        <a:srgbClr val="D9D9D9"/>
      </a:lt2>
      <a:accent1>
        <a:srgbClr val="003763"/>
      </a:accent1>
      <a:accent2>
        <a:srgbClr val="3F6989"/>
      </a:accent2>
      <a:accent3>
        <a:srgbClr val="7F9BB0"/>
      </a:accent3>
      <a:accent4>
        <a:srgbClr val="BFCDD7"/>
      </a:accent4>
      <a:accent5>
        <a:srgbClr val="7FDEF0"/>
      </a:accent5>
      <a:accent6>
        <a:srgbClr val="00BDE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D Enterprise PPT template.potx" id="{DF4027EF-A5BC-4089-9FAE-D37DC65DFAA1}" vid="{68EF9916-7A8C-4DEC-8F0E-F942DFA114A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96ecc2-9055-460b-8dd3-0047ac9aef88">7RR6NQXKSFJH-1584367434-156</_dlc_DocId>
    <_dlc_DocIdUrl xmlns="9296ecc2-9055-460b-8dd3-0047ac9aef88">
      <Url>https://iconnect.ghd.com/en/BusinessServices/Marketing/branding/_layouts/15/DocIdRedir.aspx?ID=7RR6NQXKSFJH-1584367434-156</Url>
      <Description>7RR6NQXKSFJH-1584367434-156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493B8BE7BE34898BC498F349DB93C" ma:contentTypeVersion="1" ma:contentTypeDescription="Create a new document." ma:contentTypeScope="" ma:versionID="05815bd9631906b071fb4304ea0facf3">
  <xsd:schema xmlns:xsd="http://www.w3.org/2001/XMLSchema" xmlns:xs="http://www.w3.org/2001/XMLSchema" xmlns:p="http://schemas.microsoft.com/office/2006/metadata/properties" xmlns:ns1="http://schemas.microsoft.com/sharepoint/v3" xmlns:ns2="9296ecc2-9055-460b-8dd3-0047ac9aef88" targetNamespace="http://schemas.microsoft.com/office/2006/metadata/properties" ma:root="true" ma:fieldsID="78c8acf6a1f3227466045c4c02dc7028" ns1:_="" ns2:_="">
    <xsd:import namespace="http://schemas.microsoft.com/sharepoint/v3"/>
    <xsd:import namespace="9296ecc2-9055-460b-8dd3-0047ac9aef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ecc2-9055-460b-8dd3-0047ac9aef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7AC5A-80B8-44D4-8672-BD934EB836A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9296ecc2-9055-460b-8dd3-0047ac9aef88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390EF9-48EC-4CA8-97E2-0BB59C903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AA4C4E-482D-403E-85C9-DE8B0EF3AF1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F4695A1-BCAE-4071-AD47-6AE2FF0F5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96ecc2-9055-460b-8dd3-0047ac9ae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GHD Enterprise PPT template</Template>
  <TotalTime>4906</TotalTime>
  <Words>2660</Words>
  <Application>Microsoft Office PowerPoint</Application>
  <PresentationFormat>Custom</PresentationFormat>
  <Paragraphs>313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Franklin Gothic Book</vt:lpstr>
      <vt:lpstr>FranklinGothic-DemiCond</vt:lpstr>
      <vt:lpstr>Poppins Medium</vt:lpstr>
      <vt:lpstr>Times New Roman</vt:lpstr>
      <vt:lpstr>Wingdings 3</vt:lpstr>
      <vt:lpstr>GHD Enterprise PPT</vt:lpstr>
      <vt:lpstr>Custom Design</vt:lpstr>
      <vt:lpstr>1_Custom Design</vt:lpstr>
      <vt:lpstr>Biosolids facilities planning using asset management and adaptive pathways </vt:lpstr>
      <vt:lpstr>Project location</vt:lpstr>
      <vt:lpstr>Project background</vt:lpstr>
      <vt:lpstr>PowerPoint Presentation</vt:lpstr>
      <vt:lpstr>PowerPoint Presentation</vt:lpstr>
      <vt:lpstr>Project approach</vt:lpstr>
      <vt:lpstr>Technology screening</vt:lpstr>
      <vt:lpstr>Technologies  Screened</vt:lpstr>
      <vt:lpstr>Alternatives in Detail</vt:lpstr>
      <vt:lpstr>Life Cycle Cost Analysis</vt:lpstr>
      <vt:lpstr>Additional criteria</vt:lpstr>
      <vt:lpstr>Detailed alternatives evaluation results</vt:lpstr>
      <vt:lpstr>Key Outcomes</vt:lpstr>
      <vt:lpstr>Ideal path summary</vt:lpstr>
      <vt:lpstr>Adaptive pathways planning</vt:lpstr>
      <vt:lpstr>Critical points in the adaptive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Biosolids facilities planning using asset management and adaptive pathways </dc:title>
  <dc:creator>Reycha Ligaray</dc:creator>
  <cp:lastModifiedBy>Gage Muckleroy</cp:lastModifiedBy>
  <cp:revision>26</cp:revision>
  <dcterms:created xsi:type="dcterms:W3CDTF">2022-08-25T00:45:03Z</dcterms:created>
  <dcterms:modified xsi:type="dcterms:W3CDTF">2023-02-06T21:27:00Z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10477de8-91d3-4326-8c5d-55da8724ad70</vt:lpwstr>
  </property>
  <property fmtid="{D5CDD505-2E9C-101B-9397-08002B2CF9AE}" pid="3" name="ContentTypeId">
    <vt:lpwstr>0x010100B6C493B8BE7BE34898BC498F349DB93C</vt:lpwstr>
  </property>
</Properties>
</file>