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4"/>
  </p:sldMasterIdLst>
  <p:notesMasterIdLst>
    <p:notesMasterId r:id="rId17"/>
  </p:notesMasterIdLst>
  <p:sldIdLst>
    <p:sldId id="825" r:id="rId5"/>
    <p:sldId id="866" r:id="rId6"/>
    <p:sldId id="875" r:id="rId7"/>
    <p:sldId id="873" r:id="rId8"/>
    <p:sldId id="880" r:id="rId9"/>
    <p:sldId id="837" r:id="rId10"/>
    <p:sldId id="905" r:id="rId11"/>
    <p:sldId id="908" r:id="rId12"/>
    <p:sldId id="907" r:id="rId13"/>
    <p:sldId id="909" r:id="rId14"/>
    <p:sldId id="859" r:id="rId15"/>
    <p:sldId id="883" r:id="rId16"/>
  </p:sldIdLst>
  <p:sldSz cx="12192000" cy="6858000"/>
  <p:notesSz cx="7099300" cy="10234613"/>
  <p:custDataLst>
    <p:tags r:id="rId18"/>
  </p:custDataLst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0000CC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AE12AB-BB3A-4D99-94C3-E8B805659637}">
          <p14:sldIdLst>
            <p14:sldId id="825"/>
            <p14:sldId id="866"/>
            <p14:sldId id="875"/>
            <p14:sldId id="873"/>
            <p14:sldId id="880"/>
            <p14:sldId id="837"/>
            <p14:sldId id="905"/>
            <p14:sldId id="908"/>
            <p14:sldId id="907"/>
            <p14:sldId id="909"/>
            <p14:sldId id="859"/>
            <p14:sldId id="883"/>
          </p14:sldIdLst>
        </p14:section>
        <p14:section name="Back up slides" id="{6CC5D7E8-8505-48A2-B1A1-8D1DEDBDC6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24"/>
    <a:srgbClr val="0000FF"/>
    <a:srgbClr val="FF0000"/>
    <a:srgbClr val="000000"/>
    <a:srgbClr val="0000CC"/>
    <a:srgbClr val="FFFFFF"/>
    <a:srgbClr val="0066FF"/>
    <a:srgbClr val="CC0000"/>
    <a:srgbClr val="887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AE825-290E-4721-B07E-12E7CAE1CE7F}" v="137" dt="2023-01-30T04:37:52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>
        <p:scale>
          <a:sx n="108" d="100"/>
          <a:sy n="108" d="100"/>
        </p:scale>
        <p:origin x="72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ahim Hakeem" userId="caf86e97-44d9-46d9-ba34-b4ec7c648f44" providerId="ADAL" clId="{B65AE825-290E-4721-B07E-12E7CAE1CE7F}"/>
    <pc:docChg chg="undo custSel modSld">
      <pc:chgData name="Ibrahim Hakeem" userId="caf86e97-44d9-46d9-ba34-b4ec7c648f44" providerId="ADAL" clId="{B65AE825-290E-4721-B07E-12E7CAE1CE7F}" dt="2023-01-30T04:43:25.874" v="987" actId="20577"/>
      <pc:docMkLst>
        <pc:docMk/>
      </pc:docMkLst>
      <pc:sldChg chg="addSp modSp mod">
        <pc:chgData name="Ibrahim Hakeem" userId="caf86e97-44d9-46d9-ba34-b4ec7c648f44" providerId="ADAL" clId="{B65AE825-290E-4721-B07E-12E7CAE1CE7F}" dt="2023-01-30T04:38:25.132" v="981" actId="1037"/>
        <pc:sldMkLst>
          <pc:docMk/>
          <pc:sldMk cId="1838987115" sldId="825"/>
        </pc:sldMkLst>
        <pc:spChg chg="add mod">
          <ac:chgData name="Ibrahim Hakeem" userId="caf86e97-44d9-46d9-ba34-b4ec7c648f44" providerId="ADAL" clId="{B65AE825-290E-4721-B07E-12E7CAE1CE7F}" dt="2023-01-30T04:38:25.132" v="981" actId="1037"/>
          <ac:spMkLst>
            <pc:docMk/>
            <pc:sldMk cId="1838987115" sldId="825"/>
            <ac:spMk id="2" creationId="{F22601FE-EC4D-454B-B98C-A22FD5B5CAA6}"/>
          </ac:spMkLst>
        </pc:spChg>
        <pc:spChg chg="mod">
          <ac:chgData name="Ibrahim Hakeem" userId="caf86e97-44d9-46d9-ba34-b4ec7c648f44" providerId="ADAL" clId="{B65AE825-290E-4721-B07E-12E7CAE1CE7F}" dt="2023-01-30T04:37:32.014" v="952" actId="255"/>
          <ac:spMkLst>
            <pc:docMk/>
            <pc:sldMk cId="1838987115" sldId="825"/>
            <ac:spMk id="6" creationId="{EA3CC17E-A5D2-4ACA-98DA-1946759D9F45}"/>
          </ac:spMkLst>
        </pc:spChg>
      </pc:sldChg>
      <pc:sldChg chg="modAnim">
        <pc:chgData name="Ibrahim Hakeem" userId="caf86e97-44d9-46d9-ba34-b4ec7c648f44" providerId="ADAL" clId="{B65AE825-290E-4721-B07E-12E7CAE1CE7F}" dt="2023-01-30T04:07:34.598" v="187"/>
        <pc:sldMkLst>
          <pc:docMk/>
          <pc:sldMk cId="3803875509" sldId="837"/>
        </pc:sldMkLst>
      </pc:sldChg>
      <pc:sldChg chg="modSp mod">
        <pc:chgData name="Ibrahim Hakeem" userId="caf86e97-44d9-46d9-ba34-b4ec7c648f44" providerId="ADAL" clId="{B65AE825-290E-4721-B07E-12E7CAE1CE7F}" dt="2023-01-30T04:43:25.874" v="987" actId="20577"/>
        <pc:sldMkLst>
          <pc:docMk/>
          <pc:sldMk cId="1798259391" sldId="859"/>
        </pc:sldMkLst>
        <pc:spChg chg="mod">
          <ac:chgData name="Ibrahim Hakeem" userId="caf86e97-44d9-46d9-ba34-b4ec7c648f44" providerId="ADAL" clId="{B65AE825-290E-4721-B07E-12E7CAE1CE7F}" dt="2023-01-30T04:43:25.874" v="987" actId="20577"/>
          <ac:spMkLst>
            <pc:docMk/>
            <pc:sldMk cId="1798259391" sldId="859"/>
            <ac:spMk id="2" creationId="{C2B71FAA-110A-4F9A-A559-1A4C41A2925D}"/>
          </ac:spMkLst>
        </pc:spChg>
      </pc:sldChg>
      <pc:sldChg chg="delSp modSp mod">
        <pc:chgData name="Ibrahim Hakeem" userId="caf86e97-44d9-46d9-ba34-b4ec7c648f44" providerId="ADAL" clId="{B65AE825-290E-4721-B07E-12E7CAE1CE7F}" dt="2023-01-30T03:58:10.166" v="25" actId="478"/>
        <pc:sldMkLst>
          <pc:docMk/>
          <pc:sldMk cId="2895068482" sldId="866"/>
        </pc:sldMkLst>
        <pc:spChg chg="mod">
          <ac:chgData name="Ibrahim Hakeem" userId="caf86e97-44d9-46d9-ba34-b4ec7c648f44" providerId="ADAL" clId="{B65AE825-290E-4721-B07E-12E7CAE1CE7F}" dt="2023-01-30T03:57:51.670" v="23" actId="1036"/>
          <ac:spMkLst>
            <pc:docMk/>
            <pc:sldMk cId="2895068482" sldId="866"/>
            <ac:spMk id="16" creationId="{0482F927-9F90-4971-8F70-7ED2BD9CC6A4}"/>
          </ac:spMkLst>
        </pc:spChg>
        <pc:spChg chg="mod">
          <ac:chgData name="Ibrahim Hakeem" userId="caf86e97-44d9-46d9-ba34-b4ec7c648f44" providerId="ADAL" clId="{B65AE825-290E-4721-B07E-12E7CAE1CE7F}" dt="2023-01-30T03:57:47.067" v="22" actId="1037"/>
          <ac:spMkLst>
            <pc:docMk/>
            <pc:sldMk cId="2895068482" sldId="866"/>
            <ac:spMk id="19" creationId="{30311CDB-E998-4775-A0C9-641151CF6623}"/>
          </ac:spMkLst>
        </pc:spChg>
        <pc:picChg chg="del mod">
          <ac:chgData name="Ibrahim Hakeem" userId="caf86e97-44d9-46d9-ba34-b4ec7c648f44" providerId="ADAL" clId="{B65AE825-290E-4721-B07E-12E7CAE1CE7F}" dt="2023-01-30T03:58:10.166" v="25" actId="478"/>
          <ac:picMkLst>
            <pc:docMk/>
            <pc:sldMk cId="2895068482" sldId="866"/>
            <ac:picMk id="20" creationId="{AC3ECB3B-25CF-4FB1-A26D-4555FE89EBF7}"/>
          </ac:picMkLst>
        </pc:picChg>
      </pc:sldChg>
      <pc:sldChg chg="addSp modSp mod modAnim">
        <pc:chgData name="Ibrahim Hakeem" userId="caf86e97-44d9-46d9-ba34-b4ec7c648f44" providerId="ADAL" clId="{B65AE825-290E-4721-B07E-12E7CAE1CE7F}" dt="2023-01-30T04:06:39.933" v="184"/>
        <pc:sldMkLst>
          <pc:docMk/>
          <pc:sldMk cId="3402055775" sldId="873"/>
        </pc:sldMkLst>
        <pc:spChg chg="add mod">
          <ac:chgData name="Ibrahim Hakeem" userId="caf86e97-44d9-46d9-ba34-b4ec7c648f44" providerId="ADAL" clId="{B65AE825-290E-4721-B07E-12E7CAE1CE7F}" dt="2023-01-30T04:01:25.517" v="157" actId="1076"/>
          <ac:spMkLst>
            <pc:docMk/>
            <pc:sldMk cId="3402055775" sldId="873"/>
            <ac:spMk id="15" creationId="{B1D9521E-B60C-421E-8B54-E917968FDCED}"/>
          </ac:spMkLst>
        </pc:spChg>
      </pc:sldChg>
      <pc:sldChg chg="modSp mod modAnim">
        <pc:chgData name="Ibrahim Hakeem" userId="caf86e97-44d9-46d9-ba34-b4ec7c648f44" providerId="ADAL" clId="{B65AE825-290E-4721-B07E-12E7CAE1CE7F}" dt="2023-01-30T04:03:47.326" v="166"/>
        <pc:sldMkLst>
          <pc:docMk/>
          <pc:sldMk cId="1049927122" sldId="875"/>
        </pc:sldMkLst>
        <pc:spChg chg="mod">
          <ac:chgData name="Ibrahim Hakeem" userId="caf86e97-44d9-46d9-ba34-b4ec7c648f44" providerId="ADAL" clId="{B65AE825-290E-4721-B07E-12E7CAE1CE7F}" dt="2023-01-30T03:59:10.217" v="56" actId="1035"/>
          <ac:spMkLst>
            <pc:docMk/>
            <pc:sldMk cId="1049927122" sldId="875"/>
            <ac:spMk id="19" creationId="{2C90997E-5A6B-4AEB-98FA-DF4D7A03CE36}"/>
          </ac:spMkLst>
        </pc:spChg>
        <pc:spChg chg="mod">
          <ac:chgData name="Ibrahim Hakeem" userId="caf86e97-44d9-46d9-ba34-b4ec7c648f44" providerId="ADAL" clId="{B65AE825-290E-4721-B07E-12E7CAE1CE7F}" dt="2023-01-30T03:59:24.746" v="62" actId="1035"/>
          <ac:spMkLst>
            <pc:docMk/>
            <pc:sldMk cId="1049927122" sldId="875"/>
            <ac:spMk id="21" creationId="{75B56A3C-6159-4E55-9D0F-5B3DF814014D}"/>
          </ac:spMkLst>
        </pc:spChg>
        <pc:picChg chg="mod">
          <ac:chgData name="Ibrahim Hakeem" userId="caf86e97-44d9-46d9-ba34-b4ec7c648f44" providerId="ADAL" clId="{B65AE825-290E-4721-B07E-12E7CAE1CE7F}" dt="2023-01-30T03:59:32.825" v="64" actId="1035"/>
          <ac:picMkLst>
            <pc:docMk/>
            <pc:sldMk cId="1049927122" sldId="875"/>
            <ac:picMk id="35" creationId="{6152BB40-B2B5-45AF-BD03-A22F011D07B0}"/>
          </ac:picMkLst>
        </pc:picChg>
      </pc:sldChg>
      <pc:sldChg chg="modSp mod">
        <pc:chgData name="Ibrahim Hakeem" userId="caf86e97-44d9-46d9-ba34-b4ec7c648f44" providerId="ADAL" clId="{B65AE825-290E-4721-B07E-12E7CAE1CE7F}" dt="2023-01-30T04:30:30.334" v="745" actId="20577"/>
        <pc:sldMkLst>
          <pc:docMk/>
          <pc:sldMk cId="2828077308" sldId="883"/>
        </pc:sldMkLst>
        <pc:spChg chg="mod">
          <ac:chgData name="Ibrahim Hakeem" userId="caf86e97-44d9-46d9-ba34-b4ec7c648f44" providerId="ADAL" clId="{B65AE825-290E-4721-B07E-12E7CAE1CE7F}" dt="2023-01-30T04:21:03.004" v="743" actId="20577"/>
          <ac:spMkLst>
            <pc:docMk/>
            <pc:sldMk cId="2828077308" sldId="883"/>
            <ac:spMk id="2" creationId="{9406FAF8-2467-4470-B5DC-65681C5B6D54}"/>
          </ac:spMkLst>
        </pc:spChg>
        <pc:spChg chg="mod">
          <ac:chgData name="Ibrahim Hakeem" userId="caf86e97-44d9-46d9-ba34-b4ec7c648f44" providerId="ADAL" clId="{B65AE825-290E-4721-B07E-12E7CAE1CE7F}" dt="2023-01-30T04:30:30.334" v="745" actId="20577"/>
          <ac:spMkLst>
            <pc:docMk/>
            <pc:sldMk cId="2828077308" sldId="883"/>
            <ac:spMk id="9" creationId="{97DA3F62-3433-46EB-9304-09B68AA672D8}"/>
          </ac:spMkLst>
        </pc:spChg>
        <pc:spChg chg="mod">
          <ac:chgData name="Ibrahim Hakeem" userId="caf86e97-44d9-46d9-ba34-b4ec7c648f44" providerId="ADAL" clId="{B65AE825-290E-4721-B07E-12E7CAE1CE7F}" dt="2023-01-30T04:30:24.748" v="744" actId="20577"/>
          <ac:spMkLst>
            <pc:docMk/>
            <pc:sldMk cId="2828077308" sldId="883"/>
            <ac:spMk id="10" creationId="{BA155EAB-4F16-4B48-8B94-2F9891850AD4}"/>
          </ac:spMkLst>
        </pc:spChg>
      </pc:sldChg>
      <pc:sldChg chg="addSp modSp mod modAnim">
        <pc:chgData name="Ibrahim Hakeem" userId="caf86e97-44d9-46d9-ba34-b4ec7c648f44" providerId="ADAL" clId="{B65AE825-290E-4721-B07E-12E7CAE1CE7F}" dt="2023-01-30T04:11:30.315" v="230"/>
        <pc:sldMkLst>
          <pc:docMk/>
          <pc:sldMk cId="63033832" sldId="905"/>
        </pc:sldMkLst>
        <pc:spChg chg="add mod">
          <ac:chgData name="Ibrahim Hakeem" userId="caf86e97-44d9-46d9-ba34-b4ec7c648f44" providerId="ADAL" clId="{B65AE825-290E-4721-B07E-12E7CAE1CE7F}" dt="2023-01-30T04:08:43.146" v="193" actId="1582"/>
          <ac:spMkLst>
            <pc:docMk/>
            <pc:sldMk cId="63033832" sldId="905"/>
            <ac:spMk id="7" creationId="{E5F2CB3B-BD7C-4088-8282-2C7593E07813}"/>
          </ac:spMkLst>
        </pc:spChg>
        <pc:spChg chg="add mod">
          <ac:chgData name="Ibrahim Hakeem" userId="caf86e97-44d9-46d9-ba34-b4ec7c648f44" providerId="ADAL" clId="{B65AE825-290E-4721-B07E-12E7CAE1CE7F}" dt="2023-01-30T04:08:56.200" v="201" actId="1038"/>
          <ac:spMkLst>
            <pc:docMk/>
            <pc:sldMk cId="63033832" sldId="905"/>
            <ac:spMk id="8" creationId="{D667961F-BB63-4BA2-A779-B776463E4317}"/>
          </ac:spMkLst>
        </pc:spChg>
        <pc:spChg chg="add mod">
          <ac:chgData name="Ibrahim Hakeem" userId="caf86e97-44d9-46d9-ba34-b4ec7c648f44" providerId="ADAL" clId="{B65AE825-290E-4721-B07E-12E7CAE1CE7F}" dt="2023-01-30T04:10:55.455" v="229" actId="1036"/>
          <ac:spMkLst>
            <pc:docMk/>
            <pc:sldMk cId="63033832" sldId="905"/>
            <ac:spMk id="9" creationId="{E31EAF30-EFBE-4F1B-B007-918364D2D817}"/>
          </ac:spMkLst>
        </pc:spChg>
        <pc:spChg chg="add mod">
          <ac:chgData name="Ibrahim Hakeem" userId="caf86e97-44d9-46d9-ba34-b4ec7c648f44" providerId="ADAL" clId="{B65AE825-290E-4721-B07E-12E7CAE1CE7F}" dt="2023-01-30T04:09:23.661" v="210" actId="1035"/>
          <ac:spMkLst>
            <pc:docMk/>
            <pc:sldMk cId="63033832" sldId="905"/>
            <ac:spMk id="10" creationId="{6ACFA006-98FF-4031-B92D-70A4F451428F}"/>
          </ac:spMkLst>
        </pc:spChg>
        <pc:spChg chg="add mod">
          <ac:chgData name="Ibrahim Hakeem" userId="caf86e97-44d9-46d9-ba34-b4ec7c648f44" providerId="ADAL" clId="{B65AE825-290E-4721-B07E-12E7CAE1CE7F}" dt="2023-01-30T04:09:42.772" v="216" actId="1035"/>
          <ac:spMkLst>
            <pc:docMk/>
            <pc:sldMk cId="63033832" sldId="905"/>
            <ac:spMk id="11" creationId="{3D744A38-06B7-49A8-B6A4-51B5AC63235C}"/>
          </ac:spMkLst>
        </pc:spChg>
        <pc:spChg chg="add mod">
          <ac:chgData name="Ibrahim Hakeem" userId="caf86e97-44d9-46d9-ba34-b4ec7c648f44" providerId="ADAL" clId="{B65AE825-290E-4721-B07E-12E7CAE1CE7F}" dt="2023-01-30T04:10:42.127" v="227" actId="1035"/>
          <ac:spMkLst>
            <pc:docMk/>
            <pc:sldMk cId="63033832" sldId="905"/>
            <ac:spMk id="12" creationId="{B175AB66-8680-4B51-9899-97C0D787C8B9}"/>
          </ac:spMkLst>
        </pc:spChg>
      </pc:sldChg>
      <pc:sldChg chg="modSp mod">
        <pc:chgData name="Ibrahim Hakeem" userId="caf86e97-44d9-46d9-ba34-b4ec7c648f44" providerId="ADAL" clId="{B65AE825-290E-4721-B07E-12E7CAE1CE7F}" dt="2023-01-30T04:17:04.171" v="583" actId="20577"/>
        <pc:sldMkLst>
          <pc:docMk/>
          <pc:sldMk cId="2645115144" sldId="907"/>
        </pc:sldMkLst>
        <pc:spChg chg="mod">
          <ac:chgData name="Ibrahim Hakeem" userId="caf86e97-44d9-46d9-ba34-b4ec7c648f44" providerId="ADAL" clId="{B65AE825-290E-4721-B07E-12E7CAE1CE7F}" dt="2023-01-30T04:17:04.171" v="583" actId="20577"/>
          <ac:spMkLst>
            <pc:docMk/>
            <pc:sldMk cId="2645115144" sldId="907"/>
            <ac:spMk id="3" creationId="{035809E3-652C-4024-A9E1-416727743ACF}"/>
          </ac:spMkLst>
        </pc:spChg>
      </pc:sldChg>
      <pc:sldChg chg="addSp modSp mod modAnim">
        <pc:chgData name="Ibrahim Hakeem" userId="caf86e97-44d9-46d9-ba34-b4ec7c648f44" providerId="ADAL" clId="{B65AE825-290E-4721-B07E-12E7CAE1CE7F}" dt="2023-01-30T04:13:21.289" v="241"/>
        <pc:sldMkLst>
          <pc:docMk/>
          <pc:sldMk cId="2228503393" sldId="908"/>
        </pc:sldMkLst>
        <pc:cxnChg chg="add mod">
          <ac:chgData name="Ibrahim Hakeem" userId="caf86e97-44d9-46d9-ba34-b4ec7c648f44" providerId="ADAL" clId="{B65AE825-290E-4721-B07E-12E7CAE1CE7F}" dt="2023-01-30T04:12:29.007" v="234" actId="208"/>
          <ac:cxnSpMkLst>
            <pc:docMk/>
            <pc:sldMk cId="2228503393" sldId="908"/>
            <ac:cxnSpMk id="21" creationId="{4E25D595-2FC5-4D8F-BB89-12EDF24B7AC6}"/>
          </ac:cxnSpMkLst>
        </pc:cxnChg>
        <pc:cxnChg chg="add mod">
          <ac:chgData name="Ibrahim Hakeem" userId="caf86e97-44d9-46d9-ba34-b4ec7c648f44" providerId="ADAL" clId="{B65AE825-290E-4721-B07E-12E7CAE1CE7F}" dt="2023-01-30T04:12:34.681" v="236" actId="1076"/>
          <ac:cxnSpMkLst>
            <pc:docMk/>
            <pc:sldMk cId="2228503393" sldId="908"/>
            <ac:cxnSpMk id="22" creationId="{52010E1C-4E7B-4DB5-8D8A-1011F7E29EB5}"/>
          </ac:cxnSpMkLst>
        </pc:cxnChg>
        <pc:cxnChg chg="add mod">
          <ac:chgData name="Ibrahim Hakeem" userId="caf86e97-44d9-46d9-ba34-b4ec7c648f44" providerId="ADAL" clId="{B65AE825-290E-4721-B07E-12E7CAE1CE7F}" dt="2023-01-30T04:13:01.600" v="240" actId="1076"/>
          <ac:cxnSpMkLst>
            <pc:docMk/>
            <pc:sldMk cId="2228503393" sldId="908"/>
            <ac:cxnSpMk id="23" creationId="{1D340434-8E8F-441C-8AAA-4DD76556630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rmiteduau-my.sharepoint.com/personal/s3822367_student_rmit_edu_au/Documents/Objective_1%20manuscript/ICP-MS%20CALCULATION%20WORKSHE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miteduau-my.sharepoint.com/personal/s3822367_student_rmit_edu_au/Documents/Objective_2%20manuscript/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77511801875962"/>
          <c:y val="7.732879139272221E-2"/>
          <c:w val="0.75554278095387162"/>
          <c:h val="0.70893984473381955"/>
        </c:manualLayout>
      </c:layout>
      <c:scatterChart>
        <c:scatterStyle val="lineMarker"/>
        <c:varyColors val="0"/>
        <c:ser>
          <c:idx val="0"/>
          <c:order val="0"/>
          <c:tx>
            <c:v>300 rpm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Sheet2!$AF$14:$AF$20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2.1886354856354866E-2</c:v>
                  </c:pt>
                  <c:pt idx="2">
                    <c:v>4.6130460675864668E-2</c:v>
                  </c:pt>
                  <c:pt idx="3">
                    <c:v>6.141839035938413E-2</c:v>
                  </c:pt>
                  <c:pt idx="4">
                    <c:v>5.2222077932959507E-2</c:v>
                  </c:pt>
                  <c:pt idx="5">
                    <c:v>7.0336407283090221E-2</c:v>
                  </c:pt>
                  <c:pt idx="6">
                    <c:v>1.3332104362381782E-2</c:v>
                  </c:pt>
                </c:numCache>
              </c:numRef>
            </c:plus>
            <c:minus>
              <c:numRef>
                <c:f>Sheet2!$AF$14:$AF$20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2.1886354856354866E-2</c:v>
                  </c:pt>
                  <c:pt idx="2">
                    <c:v>4.6130460675864668E-2</c:v>
                  </c:pt>
                  <c:pt idx="3">
                    <c:v>6.141839035938413E-2</c:v>
                  </c:pt>
                  <c:pt idx="4">
                    <c:v>5.2222077932959507E-2</c:v>
                  </c:pt>
                  <c:pt idx="5">
                    <c:v>7.0336407283090221E-2</c:v>
                  </c:pt>
                  <c:pt idx="6">
                    <c:v>1.3332104362381782E-2</c:v>
                  </c:pt>
                </c:numCache>
              </c:numRef>
            </c:minus>
            <c:spPr>
              <a:noFill/>
              <a:ln w="6350" cap="flat" cmpd="sng" algn="ctr">
                <a:solidFill>
                  <a:srgbClr val="4472C4"/>
                </a:solidFill>
                <a:round/>
              </a:ln>
              <a:effectLst/>
            </c:spPr>
          </c:errBars>
          <c:xVal>
            <c:numRef>
              <c:f>Sheet2!$N$14:$N$20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Sheet2!$O$14:$O$20</c:f>
              <c:numCache>
                <c:formatCode>General</c:formatCode>
                <c:ptCount val="7"/>
                <c:pt idx="0">
                  <c:v>0</c:v>
                </c:pt>
                <c:pt idx="1">
                  <c:v>0.56218087312614673</c:v>
                </c:pt>
                <c:pt idx="2">
                  <c:v>0.53818210534628452</c:v>
                </c:pt>
                <c:pt idx="3">
                  <c:v>0.61633239493935998</c:v>
                </c:pt>
                <c:pt idx="4">
                  <c:v>0.6536155914265368</c:v>
                </c:pt>
                <c:pt idx="5">
                  <c:v>0.6811680194764772</c:v>
                </c:pt>
                <c:pt idx="6">
                  <c:v>0.68473946583399337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94-4B59-BC79-EC7E0863AA82}"/>
            </c:ext>
          </c:extLst>
        </c:ser>
        <c:ser>
          <c:idx val="1"/>
          <c:order val="1"/>
          <c:tx>
            <c:v>600 rpm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Sheet2!$AG$14:$AG$20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8.909559629426414E-2</c:v>
                  </c:pt>
                  <c:pt idx="2">
                    <c:v>8.0900611571855671E-2</c:v>
                  </c:pt>
                  <c:pt idx="3">
                    <c:v>7.2143512185255429E-2</c:v>
                  </c:pt>
                  <c:pt idx="4">
                    <c:v>1.1307677737524757E-2</c:v>
                  </c:pt>
                  <c:pt idx="5">
                    <c:v>4.1060375621781442E-2</c:v>
                  </c:pt>
                  <c:pt idx="6">
                    <c:v>7.9685737009183494E-2</c:v>
                  </c:pt>
                </c:numCache>
              </c:numRef>
            </c:plus>
            <c:minus>
              <c:numRef>
                <c:f>Sheet2!$AG$14:$AG$20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8.909559629426414E-2</c:v>
                  </c:pt>
                  <c:pt idx="2">
                    <c:v>8.0900611571855671E-2</c:v>
                  </c:pt>
                  <c:pt idx="3">
                    <c:v>7.2143512185255429E-2</c:v>
                  </c:pt>
                  <c:pt idx="4">
                    <c:v>1.1307677737524757E-2</c:v>
                  </c:pt>
                  <c:pt idx="5">
                    <c:v>4.1060375621781442E-2</c:v>
                  </c:pt>
                  <c:pt idx="6">
                    <c:v>7.9685737009183494E-2</c:v>
                  </c:pt>
                </c:numCache>
              </c:numRef>
            </c:minus>
            <c:spPr>
              <a:noFill/>
              <a:ln w="6350" cap="flat" cmpd="sng" algn="ctr">
                <a:solidFill>
                  <a:srgbClr val="ED7D31"/>
                </a:solidFill>
                <a:round/>
              </a:ln>
              <a:effectLst/>
            </c:spPr>
          </c:errBars>
          <c:xVal>
            <c:numRef>
              <c:f>Sheet2!$N$14:$N$20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Sheet2!$P$14:$P$20</c:f>
              <c:numCache>
                <c:formatCode>General</c:formatCode>
                <c:ptCount val="7"/>
                <c:pt idx="0">
                  <c:v>0</c:v>
                </c:pt>
                <c:pt idx="1">
                  <c:v>0.68012041892638908</c:v>
                </c:pt>
                <c:pt idx="2">
                  <c:v>0.65031982942430711</c:v>
                </c:pt>
                <c:pt idx="3">
                  <c:v>0.74552164104402929</c:v>
                </c:pt>
                <c:pt idx="4">
                  <c:v>0.74818421833347215</c:v>
                </c:pt>
                <c:pt idx="5">
                  <c:v>0.79344803225400229</c:v>
                </c:pt>
                <c:pt idx="6">
                  <c:v>0.75084679562291501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C94-4B59-BC79-EC7E0863AA82}"/>
            </c:ext>
          </c:extLst>
        </c:ser>
        <c:ser>
          <c:idx val="2"/>
          <c:order val="2"/>
          <c:tx>
            <c:v>900 rpm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5875" cap="rnd">
                <a:solidFill>
                  <a:srgbClr val="00B05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Sheet2!$AH$14:$AH$20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7.7686047586130944E-2</c:v>
                  </c:pt>
                  <c:pt idx="2">
                    <c:v>6.452582738309931E-2</c:v>
                  </c:pt>
                  <c:pt idx="3">
                    <c:v>3.0580156177056339E-2</c:v>
                  </c:pt>
                  <c:pt idx="4">
                    <c:v>8.1609966454007393E-2</c:v>
                  </c:pt>
                  <c:pt idx="5">
                    <c:v>4.9490426721091815E-2</c:v>
                  </c:pt>
                  <c:pt idx="6">
                    <c:v>2.7157622803853414E-2</c:v>
                  </c:pt>
                </c:numCache>
              </c:numRef>
            </c:plus>
            <c:minus>
              <c:numRef>
                <c:f>Sheet2!$AH$14:$AH$20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7.7686047586130944E-2</c:v>
                  </c:pt>
                  <c:pt idx="2">
                    <c:v>6.452582738309931E-2</c:v>
                  </c:pt>
                  <c:pt idx="3">
                    <c:v>3.0580156177056339E-2</c:v>
                  </c:pt>
                  <c:pt idx="4">
                    <c:v>8.1609966454007393E-2</c:v>
                  </c:pt>
                  <c:pt idx="5">
                    <c:v>4.9490426721091815E-2</c:v>
                  </c:pt>
                  <c:pt idx="6">
                    <c:v>2.7157622803853414E-2</c:v>
                  </c:pt>
                </c:numCache>
              </c:numRef>
            </c:minus>
            <c:spPr>
              <a:noFill/>
              <a:ln w="6350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Sheet2!$N$14:$N$20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Sheet2!$Q$14:$Q$20</c:f>
              <c:numCache>
                <c:formatCode>General</c:formatCode>
                <c:ptCount val="7"/>
                <c:pt idx="0">
                  <c:v>0</c:v>
                </c:pt>
                <c:pt idx="1">
                  <c:v>0.69493267254461288</c:v>
                </c:pt>
                <c:pt idx="2">
                  <c:v>0.68694494067628376</c:v>
                </c:pt>
                <c:pt idx="3">
                  <c:v>0.75159914712153508</c:v>
                </c:pt>
                <c:pt idx="4">
                  <c:v>0.80676091870121713</c:v>
                </c:pt>
                <c:pt idx="5">
                  <c:v>0.76226012793176967</c:v>
                </c:pt>
                <c:pt idx="6">
                  <c:v>0.73124297004894012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C94-4B59-BC79-EC7E0863A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541856"/>
        <c:axId val="322542248"/>
      </c:scatterChart>
      <c:valAx>
        <c:axId val="322541856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2542248"/>
        <c:crosses val="autoZero"/>
        <c:crossBetween val="midCat"/>
        <c:majorUnit val="30"/>
      </c:valAx>
      <c:valAx>
        <c:axId val="322542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fraction</a:t>
                </a:r>
              </a:p>
            </c:rich>
          </c:tx>
          <c:layout>
            <c:manualLayout>
              <c:xMode val="edge"/>
              <c:yMode val="edge"/>
              <c:x val="3.4404644203098099E-2"/>
              <c:y val="0.18993544888194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2541856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1665790207420843"/>
          <c:y val="0.38661443897305614"/>
          <c:w val="0.21162537896568398"/>
          <c:h val="0.32126940932923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49663416865488"/>
          <c:y val="5.386555742947545E-2"/>
          <c:w val="0.78120202277022643"/>
          <c:h val="0.74163329026701119"/>
        </c:manualLayout>
      </c:layout>
      <c:scatterChart>
        <c:scatterStyle val="lineMarker"/>
        <c:varyColors val="0"/>
        <c:ser>
          <c:idx val="0"/>
          <c:order val="0"/>
          <c:tx>
            <c:v>1%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profile'!$AK$80:$AK$88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9.0551973874072586E-2</c:v>
                  </c:pt>
                  <c:pt idx="2">
                    <c:v>7.5459978228393343E-2</c:v>
                  </c:pt>
                  <c:pt idx="3">
                    <c:v>7.1714413896981702E-2</c:v>
                  </c:pt>
                  <c:pt idx="4">
                    <c:v>4.1461485037590687E-2</c:v>
                  </c:pt>
                  <c:pt idx="5">
                    <c:v>6.7846066425148385E-2</c:v>
                  </c:pt>
                  <c:pt idx="6">
                    <c:v>0.13569213285029771</c:v>
                  </c:pt>
                  <c:pt idx="7">
                    <c:v>0.11684600328775646</c:v>
                  </c:pt>
                  <c:pt idx="8">
                    <c:v>0.10930755146273886</c:v>
                  </c:pt>
                </c:numCache>
              </c:numRef>
            </c:plus>
            <c:minus>
              <c:numRef>
                <c:f>'extraction profile'!$AK$80:$AK$88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9.0551973874072586E-2</c:v>
                  </c:pt>
                  <c:pt idx="2">
                    <c:v>7.5459978228393343E-2</c:v>
                  </c:pt>
                  <c:pt idx="3">
                    <c:v>7.1714413896981702E-2</c:v>
                  </c:pt>
                  <c:pt idx="4">
                    <c:v>4.1461485037590687E-2</c:v>
                  </c:pt>
                  <c:pt idx="5">
                    <c:v>6.7846066425148385E-2</c:v>
                  </c:pt>
                  <c:pt idx="6">
                    <c:v>0.13569213285029771</c:v>
                  </c:pt>
                  <c:pt idx="7">
                    <c:v>0.11684600328775646</c:v>
                  </c:pt>
                  <c:pt idx="8">
                    <c:v>0.10930755146273886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'extraction profile'!$AJ$58:$AJ$66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profile'!$AK$58:$AK$66</c:f>
              <c:numCache>
                <c:formatCode>General</c:formatCode>
                <c:ptCount val="9"/>
                <c:pt idx="0">
                  <c:v>0</c:v>
                </c:pt>
                <c:pt idx="1">
                  <c:v>0.45888105589598122</c:v>
                </c:pt>
                <c:pt idx="2">
                  <c:v>0.56559758052295372</c:v>
                </c:pt>
                <c:pt idx="3">
                  <c:v>0.54104477611940294</c:v>
                </c:pt>
                <c:pt idx="4">
                  <c:v>0.52505330490405122</c:v>
                </c:pt>
                <c:pt idx="5">
                  <c:v>0.53304904051172708</c:v>
                </c:pt>
                <c:pt idx="6">
                  <c:v>0.54904051172707902</c:v>
                </c:pt>
                <c:pt idx="7">
                  <c:v>0.51972281449893398</c:v>
                </c:pt>
                <c:pt idx="8">
                  <c:v>0.56769722814498946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A2-4D97-9A45-84CD7E5152EE}"/>
            </c:ext>
          </c:extLst>
        </c:ser>
        <c:ser>
          <c:idx val="1"/>
          <c:order val="1"/>
          <c:tx>
            <c:v>3%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profile'!$AL$80:$AL$88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7.5459978228393135E-2</c:v>
                  </c:pt>
                  <c:pt idx="2">
                    <c:v>5.9990682691572858E-2</c:v>
                  </c:pt>
                  <c:pt idx="3">
                    <c:v>8.909559629426414E-2</c:v>
                  </c:pt>
                  <c:pt idx="4">
                    <c:v>8.0900611571855671E-2</c:v>
                  </c:pt>
                  <c:pt idx="5">
                    <c:v>7.2143512185255429E-2</c:v>
                  </c:pt>
                  <c:pt idx="6">
                    <c:v>1.1307677737524757E-2</c:v>
                  </c:pt>
                  <c:pt idx="7">
                    <c:v>4.1060375621781442E-2</c:v>
                  </c:pt>
                  <c:pt idx="8">
                    <c:v>7.9685737009183494E-2</c:v>
                  </c:pt>
                </c:numCache>
              </c:numRef>
            </c:plus>
            <c:minus>
              <c:numRef>
                <c:f>'extraction profile'!$AL$80:$AL$88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7.5459978228393135E-2</c:v>
                  </c:pt>
                  <c:pt idx="2">
                    <c:v>5.9990682691572858E-2</c:v>
                  </c:pt>
                  <c:pt idx="3">
                    <c:v>8.909559629426414E-2</c:v>
                  </c:pt>
                  <c:pt idx="4">
                    <c:v>8.0900611571855671E-2</c:v>
                  </c:pt>
                  <c:pt idx="5">
                    <c:v>7.2143512185255429E-2</c:v>
                  </c:pt>
                  <c:pt idx="6">
                    <c:v>1.1307677737524757E-2</c:v>
                  </c:pt>
                  <c:pt idx="7">
                    <c:v>4.1060375621781442E-2</c:v>
                  </c:pt>
                  <c:pt idx="8">
                    <c:v>7.9685737009183494E-2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'extraction profile'!$AJ$58:$AJ$66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profile'!$AL$58:$AL$66</c:f>
              <c:numCache>
                <c:formatCode>General</c:formatCode>
                <c:ptCount val="9"/>
                <c:pt idx="0">
                  <c:v>0</c:v>
                </c:pt>
                <c:pt idx="1">
                  <c:v>0.35216453126900893</c:v>
                </c:pt>
                <c:pt idx="2">
                  <c:v>0.53411620575799679</c:v>
                </c:pt>
                <c:pt idx="3">
                  <c:v>0.68012041892638908</c:v>
                </c:pt>
                <c:pt idx="4">
                  <c:v>0.65031982942430711</c:v>
                </c:pt>
                <c:pt idx="5">
                  <c:v>0.70210535695610321</c:v>
                </c:pt>
                <c:pt idx="6">
                  <c:v>0.69477526567078807</c:v>
                </c:pt>
                <c:pt idx="7">
                  <c:v>0.73345000000000005</c:v>
                </c:pt>
                <c:pt idx="8">
                  <c:v>0.75084679562291501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A2-4D97-9A45-84CD7E5152EE}"/>
            </c:ext>
          </c:extLst>
        </c:ser>
        <c:ser>
          <c:idx val="2"/>
          <c:order val="2"/>
          <c:tx>
            <c:v>5%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profile'!$AM$80:$AM$88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6.0367982582715113E-2</c:v>
                  </c:pt>
                  <c:pt idx="2">
                    <c:v>2.2637993468518067E-2</c:v>
                  </c:pt>
                  <c:pt idx="3">
                    <c:v>3.8069559016224302E-2</c:v>
                  </c:pt>
                  <c:pt idx="4">
                    <c:v>8.9672728364929205E-2</c:v>
                  </c:pt>
                  <c:pt idx="5">
                    <c:v>1.5076903650032983E-2</c:v>
                  </c:pt>
                  <c:pt idx="6">
                    <c:v>9.4155187834477974E-2</c:v>
                  </c:pt>
                  <c:pt idx="7">
                    <c:v>9.0378415924146707E-2</c:v>
                  </c:pt>
                  <c:pt idx="8">
                    <c:v>8.6692195987689596E-2</c:v>
                  </c:pt>
                </c:numCache>
              </c:numRef>
            </c:plus>
            <c:minus>
              <c:numRef>
                <c:f>'extraction profile'!$AM$80:$AM$88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6.0367982582715113E-2</c:v>
                  </c:pt>
                  <c:pt idx="2">
                    <c:v>2.2637993468518067E-2</c:v>
                  </c:pt>
                  <c:pt idx="3">
                    <c:v>3.8069559016224302E-2</c:v>
                  </c:pt>
                  <c:pt idx="4">
                    <c:v>8.9672728364929205E-2</c:v>
                  </c:pt>
                  <c:pt idx="5">
                    <c:v>1.5076903650032983E-2</c:v>
                  </c:pt>
                  <c:pt idx="6">
                    <c:v>9.4155187834477974E-2</c:v>
                  </c:pt>
                  <c:pt idx="7">
                    <c:v>9.0378415924146707E-2</c:v>
                  </c:pt>
                  <c:pt idx="8">
                    <c:v>8.6692195987689596E-2</c:v>
                  </c:pt>
                </c:numCache>
              </c:numRef>
            </c:minus>
            <c:spPr>
              <a:noFill/>
              <a:ln w="6350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'extraction profile'!$AJ$58:$AJ$66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profile'!$AM$58:$AM$66</c:f>
              <c:numCache>
                <c:formatCode>General</c:formatCode>
                <c:ptCount val="9"/>
                <c:pt idx="0">
                  <c:v>0</c:v>
                </c:pt>
                <c:pt idx="1">
                  <c:v>0.50156766574677025</c:v>
                </c:pt>
                <c:pt idx="2">
                  <c:v>0.60828419037374271</c:v>
                </c:pt>
                <c:pt idx="3">
                  <c:v>0.78891257995735597</c:v>
                </c:pt>
                <c:pt idx="4">
                  <c:v>0.76759061833688702</c:v>
                </c:pt>
                <c:pt idx="5">
                  <c:v>0.82089552238805985</c:v>
                </c:pt>
                <c:pt idx="6">
                  <c:v>0.84221748400852881</c:v>
                </c:pt>
                <c:pt idx="7">
                  <c:v>0.83862469434608744</c:v>
                </c:pt>
                <c:pt idx="8">
                  <c:v>0.78358208955223874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A2-4D97-9A45-84CD7E515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051720"/>
        <c:axId val="714052376"/>
      </c:scatterChart>
      <c:valAx>
        <c:axId val="714051720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4052376"/>
        <c:crosses val="autoZero"/>
        <c:crossBetween val="midCat"/>
        <c:majorUnit val="20"/>
        <c:minorUnit val="10"/>
      </c:valAx>
      <c:valAx>
        <c:axId val="7140523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fraction</a:t>
                </a:r>
              </a:p>
            </c:rich>
          </c:tx>
          <c:layout>
            <c:manualLayout>
              <c:xMode val="edge"/>
              <c:yMode val="edge"/>
              <c:x val="1.5500501330664159E-2"/>
              <c:y val="0.14195579243909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4051720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937422408441958"/>
          <c:y val="0.48458333333333331"/>
          <c:w val="0.27093536623215392"/>
          <c:h val="0.22804532730404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44048918261911"/>
          <c:y val="7.8974973435097059E-2"/>
          <c:w val="0.78315735670893072"/>
          <c:h val="0.73797222222222225"/>
        </c:manualLayout>
      </c:layout>
      <c:scatterChart>
        <c:scatterStyle val="lineMarker"/>
        <c:varyColors val="0"/>
        <c:ser>
          <c:idx val="0"/>
          <c:order val="0"/>
          <c:tx>
            <c:v>25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profile'!$AF$98:$AF$106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4.0749410428468059E-2</c:v>
                  </c:pt>
                  <c:pt idx="2">
                    <c:v>3.875189030942542E-2</c:v>
                  </c:pt>
                  <c:pt idx="3">
                    <c:v>2.3612285823178168E-2</c:v>
                  </c:pt>
                  <c:pt idx="4">
                    <c:v>3.1529257062991332E-2</c:v>
                  </c:pt>
                  <c:pt idx="5">
                    <c:v>6.5439416441623141E-2</c:v>
                  </c:pt>
                  <c:pt idx="6">
                    <c:v>6.3540229821285849E-2</c:v>
                  </c:pt>
                  <c:pt idx="7">
                    <c:v>6.8649972443206531E-2</c:v>
                  </c:pt>
                  <c:pt idx="8">
                    <c:v>3.2235779929096729E-2</c:v>
                  </c:pt>
                </c:numCache>
              </c:numRef>
            </c:plus>
            <c:minus>
              <c:numRef>
                <c:f>'extraction profile'!$AF$98:$AF$106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4.0749410428468059E-2</c:v>
                  </c:pt>
                  <c:pt idx="2">
                    <c:v>3.875189030942542E-2</c:v>
                  </c:pt>
                  <c:pt idx="3">
                    <c:v>2.3612285823178168E-2</c:v>
                  </c:pt>
                  <c:pt idx="4">
                    <c:v>3.1529257062991332E-2</c:v>
                  </c:pt>
                  <c:pt idx="5">
                    <c:v>6.5439416441623141E-2</c:v>
                  </c:pt>
                  <c:pt idx="6">
                    <c:v>6.3540229821285849E-2</c:v>
                  </c:pt>
                  <c:pt idx="7">
                    <c:v>6.8649972443206531E-2</c:v>
                  </c:pt>
                  <c:pt idx="8">
                    <c:v>3.2235779929096729E-2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'extraction profile'!$AE$18:$AE$26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profile'!$AF$18:$AF$26</c:f>
              <c:numCache>
                <c:formatCode>General</c:formatCode>
                <c:ptCount val="9"/>
                <c:pt idx="0">
                  <c:v>0</c:v>
                </c:pt>
                <c:pt idx="1">
                  <c:v>0.25141788386821495</c:v>
                </c:pt>
                <c:pt idx="2">
                  <c:v>0.34633519732857476</c:v>
                </c:pt>
                <c:pt idx="3">
                  <c:v>0.42729589915020383</c:v>
                </c:pt>
                <c:pt idx="4">
                  <c:v>0.45280276137064213</c:v>
                </c:pt>
                <c:pt idx="5">
                  <c:v>0.44159376113018489</c:v>
                </c:pt>
                <c:pt idx="6">
                  <c:v>0.47044325707405171</c:v>
                </c:pt>
                <c:pt idx="7">
                  <c:v>0.48766086224695493</c:v>
                </c:pt>
                <c:pt idx="8">
                  <c:v>0.47947396146899446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90-4B3A-A0AE-9E7544608328}"/>
            </c:ext>
          </c:extLst>
        </c:ser>
        <c:ser>
          <c:idx val="1"/>
          <c:order val="1"/>
          <c:tx>
            <c:v>63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profile'!$AG$98:$AG$106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4.5942962737978585E-2</c:v>
                  </c:pt>
                  <c:pt idx="2">
                    <c:v>1.478164888091482E-2</c:v>
                  </c:pt>
                  <c:pt idx="3">
                    <c:v>7.0880403408129553E-2</c:v>
                  </c:pt>
                  <c:pt idx="4">
                    <c:v>7.7706728662945118E-2</c:v>
                  </c:pt>
                  <c:pt idx="5">
                    <c:v>6.9314747138824004E-2</c:v>
                  </c:pt>
                  <c:pt idx="6">
                    <c:v>6.7136850953031887E-2</c:v>
                  </c:pt>
                  <c:pt idx="7">
                    <c:v>7.9505295778130765E-3</c:v>
                  </c:pt>
                  <c:pt idx="8">
                    <c:v>1.3609703827072498E-2</c:v>
                  </c:pt>
                </c:numCache>
              </c:numRef>
            </c:plus>
            <c:minus>
              <c:numRef>
                <c:f>'extraction profile'!$AG$98:$AG$106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4.5942962737978585E-2</c:v>
                  </c:pt>
                  <c:pt idx="2">
                    <c:v>1.478164888091482E-2</c:v>
                  </c:pt>
                  <c:pt idx="3">
                    <c:v>7.0880403408129553E-2</c:v>
                  </c:pt>
                  <c:pt idx="4">
                    <c:v>7.7706728662945118E-2</c:v>
                  </c:pt>
                  <c:pt idx="5">
                    <c:v>6.9314747138824004E-2</c:v>
                  </c:pt>
                  <c:pt idx="6">
                    <c:v>6.7136850953031887E-2</c:v>
                  </c:pt>
                  <c:pt idx="7">
                    <c:v>7.9505295778130765E-3</c:v>
                  </c:pt>
                  <c:pt idx="8">
                    <c:v>1.3609703827072498E-2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'extraction profile'!$AE$18:$AE$26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profile'!$AG$18:$AG$26</c:f>
              <c:numCache>
                <c:formatCode>General</c:formatCode>
                <c:ptCount val="9"/>
                <c:pt idx="0">
                  <c:v>0</c:v>
                </c:pt>
                <c:pt idx="1">
                  <c:v>0.30678631672009155</c:v>
                </c:pt>
                <c:pt idx="2">
                  <c:v>0.39718375811091039</c:v>
                </c:pt>
                <c:pt idx="3">
                  <c:v>0.52812727688555494</c:v>
                </c:pt>
                <c:pt idx="4">
                  <c:v>0.50571944611679709</c:v>
                </c:pt>
                <c:pt idx="5">
                  <c:v>0.52186640659322769</c:v>
                </c:pt>
                <c:pt idx="6">
                  <c:v>0.58091062540565841</c:v>
                </c:pt>
                <c:pt idx="7">
                  <c:v>0.60221278246940491</c:v>
                </c:pt>
                <c:pt idx="8">
                  <c:v>0.63782188833927234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90-4B3A-A0AE-9E7544608328}"/>
            </c:ext>
          </c:extLst>
        </c:ser>
        <c:ser>
          <c:idx val="2"/>
          <c:order val="2"/>
          <c:tx>
            <c:v>100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'extraction profile'!$AH$98:$AH$106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9.1885925475956962E-2</c:v>
                  </c:pt>
                  <c:pt idx="2">
                    <c:v>1.0387104619021216E-2</c:v>
                  </c:pt>
                  <c:pt idx="3">
                    <c:v>5.6672841809427978E-2</c:v>
                  </c:pt>
                  <c:pt idx="4">
                    <c:v>1.6562837571065078E-2</c:v>
                  </c:pt>
                  <c:pt idx="5">
                    <c:v>7.0521648794749592E-2</c:v>
                  </c:pt>
                  <c:pt idx="6">
                    <c:v>4.1706422317501241E-2</c:v>
                  </c:pt>
                  <c:pt idx="7">
                    <c:v>1.2970896893002827E-2</c:v>
                  </c:pt>
                  <c:pt idx="8">
                    <c:v>3.0531495763529679E-2</c:v>
                  </c:pt>
                </c:numCache>
              </c:numRef>
            </c:plus>
            <c:minus>
              <c:numRef>
                <c:f>'extraction profile'!$AH$98:$AH$106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9.1885925475956962E-2</c:v>
                  </c:pt>
                  <c:pt idx="2">
                    <c:v>1.0387104619021216E-2</c:v>
                  </c:pt>
                  <c:pt idx="3">
                    <c:v>5.6672841809427978E-2</c:v>
                  </c:pt>
                  <c:pt idx="4">
                    <c:v>1.6562837571065078E-2</c:v>
                  </c:pt>
                  <c:pt idx="5">
                    <c:v>7.0521648794749592E-2</c:v>
                  </c:pt>
                  <c:pt idx="6">
                    <c:v>4.1706422317501241E-2</c:v>
                  </c:pt>
                  <c:pt idx="7">
                    <c:v>1.2970896893002827E-2</c:v>
                  </c:pt>
                  <c:pt idx="8">
                    <c:v>3.0531495763529679E-2</c:v>
                  </c:pt>
                </c:numCache>
              </c:numRef>
            </c:minus>
            <c:spPr>
              <a:noFill/>
              <a:ln w="6350" cap="flat" cmpd="sng" algn="ctr">
                <a:solidFill>
                  <a:srgbClr val="00B050"/>
                </a:solidFill>
                <a:round/>
              </a:ln>
              <a:effectLst/>
            </c:spPr>
          </c:errBars>
          <c:xVal>
            <c:numRef>
              <c:f>'extraction profile'!$AE$18:$AE$26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'extraction profile'!$AH$18:$AH$26</c:f>
              <c:numCache>
                <c:formatCode>General</c:formatCode>
                <c:ptCount val="9"/>
                <c:pt idx="0">
                  <c:v>0</c:v>
                </c:pt>
                <c:pt idx="1">
                  <c:v>0.35424497345027139</c:v>
                </c:pt>
                <c:pt idx="2">
                  <c:v>0.48419129544957357</c:v>
                </c:pt>
                <c:pt idx="3">
                  <c:v>0.60082405177603837</c:v>
                </c:pt>
                <c:pt idx="4">
                  <c:v>0.64400210716435891</c:v>
                </c:pt>
                <c:pt idx="5">
                  <c:v>0.67306968693558089</c:v>
                </c:pt>
                <c:pt idx="6">
                  <c:v>0.66432119205298013</c:v>
                </c:pt>
                <c:pt idx="7">
                  <c:v>0.72076309452137255</c:v>
                </c:pt>
                <c:pt idx="8">
                  <c:v>0.75857916917519552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90-4B3A-A0AE-9E7544608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314128"/>
        <c:axId val="1799317080"/>
      </c:scatterChart>
      <c:valAx>
        <c:axId val="1799314128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9317080"/>
        <c:crosses val="autoZero"/>
        <c:crossBetween val="midCat"/>
        <c:majorUnit val="20"/>
        <c:minorUnit val="10"/>
      </c:valAx>
      <c:valAx>
        <c:axId val="1799317080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</a:t>
                </a:r>
                <a:r>
                  <a:rPr lang="en-AU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fraction</a:t>
                </a:r>
                <a:endParaRPr lang="en-A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2033815146675158E-2"/>
              <c:y val="0.18321642357267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9314128"/>
        <c:crosses val="autoZero"/>
        <c:crossBetween val="midCat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42095227875048"/>
          <c:y val="0.49654722720860811"/>
          <c:w val="0.25463367334619802"/>
          <c:h val="0.22868105690022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91096137254689E-2"/>
          <c:y val="0.11072664359861592"/>
          <c:w val="0.87355335437439241"/>
          <c:h val="0.72724613860996956"/>
        </c:manualLayout>
      </c:layout>
      <c:barChart>
        <c:barDir val="col"/>
        <c:grouping val="clustered"/>
        <c:varyColors val="0"/>
        <c:ser>
          <c:idx val="0"/>
          <c:order val="0"/>
          <c:tx>
            <c:v>Two stage NaOH precipitation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'metals precipitation'!$B$40:$B$47</c:f>
                <c:numCache>
                  <c:formatCode>General</c:formatCode>
                  <c:ptCount val="8"/>
                  <c:pt idx="0">
                    <c:v>6.5176729562506326</c:v>
                  </c:pt>
                  <c:pt idx="1">
                    <c:v>2.2372751167536773</c:v>
                  </c:pt>
                  <c:pt idx="2">
                    <c:v>9.0000764535540227</c:v>
                  </c:pt>
                  <c:pt idx="3">
                    <c:v>1.2519499999999999</c:v>
                  </c:pt>
                  <c:pt idx="4">
                    <c:v>5.1322266376442931</c:v>
                  </c:pt>
                  <c:pt idx="5">
                    <c:v>5.1824407636750305</c:v>
                  </c:pt>
                  <c:pt idx="6">
                    <c:v>1.4022300000000001</c:v>
                  </c:pt>
                  <c:pt idx="7">
                    <c:v>1.3436999999999999</c:v>
                  </c:pt>
                </c:numCache>
              </c:numRef>
            </c:plus>
            <c:minus>
              <c:numRef>
                <c:f>'metals precipitation'!$B$40:$B$47</c:f>
                <c:numCache>
                  <c:formatCode>General</c:formatCode>
                  <c:ptCount val="8"/>
                  <c:pt idx="0">
                    <c:v>6.5176729562506326</c:v>
                  </c:pt>
                  <c:pt idx="1">
                    <c:v>2.2372751167536773</c:v>
                  </c:pt>
                  <c:pt idx="2">
                    <c:v>9.0000764535540227</c:v>
                  </c:pt>
                  <c:pt idx="3">
                    <c:v>1.2519499999999999</c:v>
                  </c:pt>
                  <c:pt idx="4">
                    <c:v>5.1322266376442931</c:v>
                  </c:pt>
                  <c:pt idx="5">
                    <c:v>5.1824407636750305</c:v>
                  </c:pt>
                  <c:pt idx="6">
                    <c:v>1.4022300000000001</c:v>
                  </c:pt>
                  <c:pt idx="7">
                    <c:v>1.3436999999999999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'metals precipitation'!$A$30:$A$37</c:f>
              <c:strCache>
                <c:ptCount val="8"/>
                <c:pt idx="0">
                  <c:v>Co</c:v>
                </c:pt>
                <c:pt idx="1">
                  <c:v>Ni</c:v>
                </c:pt>
                <c:pt idx="2">
                  <c:v>Cu</c:v>
                </c:pt>
                <c:pt idx="3">
                  <c:v>Zn</c:v>
                </c:pt>
                <c:pt idx="4">
                  <c:v>As</c:v>
                </c:pt>
                <c:pt idx="5">
                  <c:v>Pb</c:v>
                </c:pt>
                <c:pt idx="6">
                  <c:v>Cd</c:v>
                </c:pt>
                <c:pt idx="7">
                  <c:v>Cr</c:v>
                </c:pt>
              </c:strCache>
            </c:strRef>
          </c:cat>
          <c:val>
            <c:numRef>
              <c:f>'metals precipitation'!$M$30:$M$37</c:f>
              <c:numCache>
                <c:formatCode>General</c:formatCode>
                <c:ptCount val="8"/>
                <c:pt idx="0">
                  <c:v>34.405530474040638</c:v>
                </c:pt>
                <c:pt idx="1">
                  <c:v>35.517989513650335</c:v>
                </c:pt>
                <c:pt idx="2">
                  <c:v>41.647743608700495</c:v>
                </c:pt>
                <c:pt idx="3">
                  <c:v>97.589587707551502</c:v>
                </c:pt>
                <c:pt idx="4">
                  <c:v>27.116935483870957</c:v>
                </c:pt>
                <c:pt idx="5">
                  <c:v>85.934042553191489</c:v>
                </c:pt>
                <c:pt idx="6">
                  <c:v>96.188850967007966</c:v>
                </c:pt>
                <c:pt idx="7">
                  <c:v>96.041063029162757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4-4E71-A1BA-BDB4E3991C9E}"/>
            </c:ext>
          </c:extLst>
        </c:ser>
        <c:ser>
          <c:idx val="1"/>
          <c:order val="1"/>
          <c:tx>
            <c:v>H2O2 inudced 2-stage NaOH precipitation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'metals precipitation'!$C$40:$C$47</c:f>
                <c:numCache>
                  <c:formatCode>General</c:formatCode>
                  <c:ptCount val="8"/>
                  <c:pt idx="0">
                    <c:v>4.25265245352906</c:v>
                  </c:pt>
                  <c:pt idx="1">
                    <c:v>2.4390141751830532</c:v>
                  </c:pt>
                  <c:pt idx="2">
                    <c:v>7.6685007950815374</c:v>
                  </c:pt>
                  <c:pt idx="3">
                    <c:v>1.942660394848569</c:v>
                  </c:pt>
                  <c:pt idx="4">
                    <c:v>4.2995715747475369</c:v>
                  </c:pt>
                  <c:pt idx="5">
                    <c:v>5.6040000000000001</c:v>
                  </c:pt>
                  <c:pt idx="6">
                    <c:v>4.2215330220092424</c:v>
                  </c:pt>
                  <c:pt idx="7">
                    <c:v>9.8765999999999998</c:v>
                  </c:pt>
                </c:numCache>
              </c:numRef>
            </c:plus>
            <c:minus>
              <c:numRef>
                <c:f>'metals precipitation'!$C$40:$C$47</c:f>
                <c:numCache>
                  <c:formatCode>General</c:formatCode>
                  <c:ptCount val="8"/>
                  <c:pt idx="0">
                    <c:v>4.25265245352906</c:v>
                  </c:pt>
                  <c:pt idx="1">
                    <c:v>2.4390141751830532</c:v>
                  </c:pt>
                  <c:pt idx="2">
                    <c:v>7.6685007950815374</c:v>
                  </c:pt>
                  <c:pt idx="3">
                    <c:v>1.942660394848569</c:v>
                  </c:pt>
                  <c:pt idx="4">
                    <c:v>4.2995715747475369</c:v>
                  </c:pt>
                  <c:pt idx="5">
                    <c:v>5.6040000000000001</c:v>
                  </c:pt>
                  <c:pt idx="6">
                    <c:v>4.2215330220092424</c:v>
                  </c:pt>
                  <c:pt idx="7">
                    <c:v>9.8765999999999998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'metals precipitation'!$A$30:$A$37</c:f>
              <c:strCache>
                <c:ptCount val="8"/>
                <c:pt idx="0">
                  <c:v>Co</c:v>
                </c:pt>
                <c:pt idx="1">
                  <c:v>Ni</c:v>
                </c:pt>
                <c:pt idx="2">
                  <c:v>Cu</c:v>
                </c:pt>
                <c:pt idx="3">
                  <c:v>Zn</c:v>
                </c:pt>
                <c:pt idx="4">
                  <c:v>As</c:v>
                </c:pt>
                <c:pt idx="5">
                  <c:v>Pb</c:v>
                </c:pt>
                <c:pt idx="6">
                  <c:v>Cd</c:v>
                </c:pt>
                <c:pt idx="7">
                  <c:v>Cr</c:v>
                </c:pt>
              </c:strCache>
            </c:strRef>
          </c:cat>
          <c:val>
            <c:numRef>
              <c:f>'metals precipitation'!$U$30:$U$37</c:f>
              <c:numCache>
                <c:formatCode>General</c:formatCode>
                <c:ptCount val="8"/>
                <c:pt idx="0">
                  <c:v>51.492325056433408</c:v>
                </c:pt>
                <c:pt idx="1">
                  <c:v>82.520741678217718</c:v>
                </c:pt>
                <c:pt idx="2">
                  <c:v>61.514576133280904</c:v>
                </c:pt>
                <c:pt idx="3">
                  <c:v>99.479747438843617</c:v>
                </c:pt>
                <c:pt idx="4">
                  <c:v>65.692204301075265</c:v>
                </c:pt>
                <c:pt idx="5">
                  <c:v>85.936170212765958</c:v>
                </c:pt>
                <c:pt idx="6">
                  <c:v>98.179749715585899</c:v>
                </c:pt>
                <c:pt idx="7">
                  <c:v>92.552524302289129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4-4E71-A1BA-BDB4E3991C9E}"/>
            </c:ext>
          </c:extLst>
        </c:ser>
        <c:ser>
          <c:idx val="2"/>
          <c:order val="2"/>
          <c:tx>
            <c:v>Single stage NaOH precipitation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'metals precipitation'!$D$40:$D$47</c:f>
                <c:numCache>
                  <c:formatCode>General</c:formatCode>
                  <c:ptCount val="8"/>
                  <c:pt idx="0">
                    <c:v>1.5586599999999999</c:v>
                  </c:pt>
                  <c:pt idx="1">
                    <c:v>3.1747999275837837</c:v>
                  </c:pt>
                  <c:pt idx="2">
                    <c:v>0.94431928859897174</c:v>
                  </c:pt>
                  <c:pt idx="3">
                    <c:v>1.7264999999999999</c:v>
                  </c:pt>
                  <c:pt idx="4">
                    <c:v>1.4256185104567503</c:v>
                  </c:pt>
                  <c:pt idx="5">
                    <c:v>3.0089650263257348</c:v>
                  </c:pt>
                  <c:pt idx="6">
                    <c:v>0.93315999999999999</c:v>
                  </c:pt>
                  <c:pt idx="7">
                    <c:v>0.95411000000000001</c:v>
                  </c:pt>
                </c:numCache>
              </c:numRef>
            </c:plus>
            <c:minus>
              <c:numRef>
                <c:f>'metals precipitation'!$D$40:$D$47</c:f>
                <c:numCache>
                  <c:formatCode>General</c:formatCode>
                  <c:ptCount val="8"/>
                  <c:pt idx="0">
                    <c:v>1.5586599999999999</c:v>
                  </c:pt>
                  <c:pt idx="1">
                    <c:v>3.1747999275837837</c:v>
                  </c:pt>
                  <c:pt idx="2">
                    <c:v>0.94431928859897174</c:v>
                  </c:pt>
                  <c:pt idx="3">
                    <c:v>1.7264999999999999</c:v>
                  </c:pt>
                  <c:pt idx="4">
                    <c:v>1.4256185104567503</c:v>
                  </c:pt>
                  <c:pt idx="5">
                    <c:v>3.0089650263257348</c:v>
                  </c:pt>
                  <c:pt idx="6">
                    <c:v>0.93315999999999999</c:v>
                  </c:pt>
                  <c:pt idx="7">
                    <c:v>0.95411000000000001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'metals precipitation'!$A$30:$A$37</c:f>
              <c:strCache>
                <c:ptCount val="8"/>
                <c:pt idx="0">
                  <c:v>Co</c:v>
                </c:pt>
                <c:pt idx="1">
                  <c:v>Ni</c:v>
                </c:pt>
                <c:pt idx="2">
                  <c:v>Cu</c:v>
                </c:pt>
                <c:pt idx="3">
                  <c:v>Zn</c:v>
                </c:pt>
                <c:pt idx="4">
                  <c:v>As</c:v>
                </c:pt>
                <c:pt idx="5">
                  <c:v>Pb</c:v>
                </c:pt>
                <c:pt idx="6">
                  <c:v>Cd</c:v>
                </c:pt>
                <c:pt idx="7">
                  <c:v>Cr</c:v>
                </c:pt>
              </c:strCache>
            </c:strRef>
          </c:cat>
          <c:val>
            <c:numRef>
              <c:f>'metals precipitation'!$Y$30:$Y$37</c:f>
              <c:numCache>
                <c:formatCode>General</c:formatCode>
                <c:ptCount val="8"/>
                <c:pt idx="0">
                  <c:v>32.900677200902933</c:v>
                </c:pt>
                <c:pt idx="1">
                  <c:v>30.654492858434285</c:v>
                </c:pt>
                <c:pt idx="2">
                  <c:v>9.2285846726164174</c:v>
                </c:pt>
                <c:pt idx="3">
                  <c:v>99.318861904210834</c:v>
                </c:pt>
                <c:pt idx="4">
                  <c:v>11.391129032258064</c:v>
                </c:pt>
                <c:pt idx="5">
                  <c:v>78.723404255319153</c:v>
                </c:pt>
                <c:pt idx="6">
                  <c:v>98.853242320819106</c:v>
                </c:pt>
                <c:pt idx="7">
                  <c:v>97.405126999059263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4-4E71-A1BA-BDB4E3991C9E}"/>
            </c:ext>
          </c:extLst>
        </c:ser>
        <c:ser>
          <c:idx val="3"/>
          <c:order val="3"/>
          <c:tx>
            <c:v>Biochar adsorption</c:v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'metals precipitation'!$E$40:$E$47</c:f>
                <c:numCache>
                  <c:formatCode>General</c:formatCode>
                  <c:ptCount val="8"/>
                  <c:pt idx="0">
                    <c:v>8.1587856540664259</c:v>
                  </c:pt>
                  <c:pt idx="1">
                    <c:v>2.5598472437592368</c:v>
                  </c:pt>
                  <c:pt idx="2">
                    <c:v>2.1817756178090142</c:v>
                  </c:pt>
                  <c:pt idx="3">
                    <c:v>4.560876901534777</c:v>
                  </c:pt>
                  <c:pt idx="4">
                    <c:v>8.3349828380284094</c:v>
                  </c:pt>
                  <c:pt idx="5">
                    <c:v>0.76032987224360027</c:v>
                  </c:pt>
                  <c:pt idx="6">
                    <c:v>5.0026339087603766</c:v>
                  </c:pt>
                  <c:pt idx="7">
                    <c:v>6.5903200125853614</c:v>
                  </c:pt>
                </c:numCache>
              </c:numRef>
            </c:plus>
            <c:minus>
              <c:numRef>
                <c:f>'metals precipitation'!$E$40:$E$47</c:f>
                <c:numCache>
                  <c:formatCode>General</c:formatCode>
                  <c:ptCount val="8"/>
                  <c:pt idx="0">
                    <c:v>8.1587856540664259</c:v>
                  </c:pt>
                  <c:pt idx="1">
                    <c:v>2.5598472437592368</c:v>
                  </c:pt>
                  <c:pt idx="2">
                    <c:v>2.1817756178090142</c:v>
                  </c:pt>
                  <c:pt idx="3">
                    <c:v>4.560876901534777</c:v>
                  </c:pt>
                  <c:pt idx="4">
                    <c:v>8.3349828380284094</c:v>
                  </c:pt>
                  <c:pt idx="5">
                    <c:v>0.76032987224360027</c:v>
                  </c:pt>
                  <c:pt idx="6">
                    <c:v>5.0026339087603766</c:v>
                  </c:pt>
                  <c:pt idx="7">
                    <c:v>6.5903200125853614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'metals precipitation'!$A$30:$A$37</c:f>
              <c:strCache>
                <c:ptCount val="8"/>
                <c:pt idx="0">
                  <c:v>Co</c:v>
                </c:pt>
                <c:pt idx="1">
                  <c:v>Ni</c:v>
                </c:pt>
                <c:pt idx="2">
                  <c:v>Cu</c:v>
                </c:pt>
                <c:pt idx="3">
                  <c:v>Zn</c:v>
                </c:pt>
                <c:pt idx="4">
                  <c:v>As</c:v>
                </c:pt>
                <c:pt idx="5">
                  <c:v>Pb</c:v>
                </c:pt>
                <c:pt idx="6">
                  <c:v>Cd</c:v>
                </c:pt>
                <c:pt idx="7">
                  <c:v>Cr</c:v>
                </c:pt>
              </c:strCache>
            </c:strRef>
          </c:cat>
          <c:val>
            <c:numRef>
              <c:f>'metals precipitation'!$AD$30:$AD$37</c:f>
              <c:numCache>
                <c:formatCode>General</c:formatCode>
                <c:ptCount val="8"/>
                <c:pt idx="0">
                  <c:v>32.128982128982123</c:v>
                </c:pt>
                <c:pt idx="1">
                  <c:v>70.540456107466426</c:v>
                </c:pt>
                <c:pt idx="2">
                  <c:v>56.031511230311239</c:v>
                </c:pt>
                <c:pt idx="3">
                  <c:v>56.752996331487694</c:v>
                </c:pt>
                <c:pt idx="4">
                  <c:v>18.961696739474508</c:v>
                </c:pt>
                <c:pt idx="5">
                  <c:v>3.7634408602150575</c:v>
                </c:pt>
                <c:pt idx="6">
                  <c:v>46.762387387387378</c:v>
                </c:pt>
                <c:pt idx="7">
                  <c:v>47.085845535457942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4-4E71-A1BA-BDB4E399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89310544"/>
        <c:axId val="989310872"/>
      </c:barChart>
      <c:catAx>
        <c:axId val="989310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metals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9310872"/>
        <c:crosses val="autoZero"/>
        <c:auto val="1"/>
        <c:lblAlgn val="ctr"/>
        <c:lblOffset val="100"/>
        <c:noMultiLvlLbl val="0"/>
      </c:catAx>
      <c:valAx>
        <c:axId val="989310872"/>
        <c:scaling>
          <c:orientation val="minMax"/>
          <c:max val="1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</a:t>
                </a:r>
                <a:r>
                  <a:rPr lang="en-AU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  <a:endParaRPr lang="en-AU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931054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0.14761</cdr:x>
      <cdr:y>0.0447</cdr:y>
    </cdr:from>
    <cdr:to>
      <cdr:x>0.16632</cdr:x>
      <cdr:y>0.07484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B03EFF9-1CE3-4A01-A99E-64C08101A09F}"/>
            </a:ext>
          </a:extLst>
        </cdr:cNvPr>
        <cdr:cNvSpPr/>
      </cdr:nvSpPr>
      <cdr:spPr>
        <a:xfrm xmlns:a="http://schemas.openxmlformats.org/drawingml/2006/main">
          <a:off x="676276" y="141288"/>
          <a:ext cx="85725" cy="952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0.14694</cdr:x>
      <cdr:y>0.0971</cdr:y>
    </cdr:from>
    <cdr:to>
      <cdr:x>0.16565</cdr:x>
      <cdr:y>0.12724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90D6FA80-3549-415B-A7C0-53F2D7E1D45C}"/>
            </a:ext>
          </a:extLst>
        </cdr:cNvPr>
        <cdr:cNvSpPr/>
      </cdr:nvSpPr>
      <cdr:spPr>
        <a:xfrm xmlns:a="http://schemas.openxmlformats.org/drawingml/2006/main">
          <a:off x="926630" y="345014"/>
          <a:ext cx="117992" cy="107091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0.14761</cdr:x>
      <cdr:y>0.14415</cdr:y>
    </cdr:from>
    <cdr:to>
      <cdr:x>0.16632</cdr:x>
      <cdr:y>0.17428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27D286BA-6294-4679-87AB-C2BCB8B796C1}"/>
            </a:ext>
          </a:extLst>
        </cdr:cNvPr>
        <cdr:cNvSpPr/>
      </cdr:nvSpPr>
      <cdr:spPr>
        <a:xfrm xmlns:a="http://schemas.openxmlformats.org/drawingml/2006/main">
          <a:off x="930884" y="512183"/>
          <a:ext cx="117992" cy="1070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0.14694</cdr:x>
      <cdr:y>0.20359</cdr:y>
    </cdr:from>
    <cdr:to>
      <cdr:x>0.16565</cdr:x>
      <cdr:y>0.23372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5996A3A3-3328-4DF1-BF3E-59EF8BCA53EE}"/>
            </a:ext>
          </a:extLst>
        </cdr:cNvPr>
        <cdr:cNvSpPr/>
      </cdr:nvSpPr>
      <cdr:spPr>
        <a:xfrm xmlns:a="http://schemas.openxmlformats.org/drawingml/2006/main">
          <a:off x="926630" y="723393"/>
          <a:ext cx="117992" cy="107055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/>
        </a:solidFill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0.16728</cdr:x>
      <cdr:y>0.02363</cdr:y>
    </cdr:from>
    <cdr:to>
      <cdr:x>0.77751</cdr:x>
      <cdr:y>0.28617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1BFC3EC7-D8EC-432F-9C5A-6192CC488C59}"/>
            </a:ext>
          </a:extLst>
        </cdr:cNvPr>
        <cdr:cNvSpPr txBox="1"/>
      </cdr:nvSpPr>
      <cdr:spPr>
        <a:xfrm xmlns:a="http://schemas.openxmlformats.org/drawingml/2006/main">
          <a:off x="1054925" y="83960"/>
          <a:ext cx="3848337" cy="932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Two-stage NaOH co-precipitation</a:t>
          </a:r>
        </a:p>
        <a:p xmlns:a="http://schemas.openxmlformats.org/drawingml/2006/main">
          <a:r>
            <a:rPr lang="en-A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AU" sz="1200" b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A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AU" sz="1200" b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AU" sz="1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oxidation pre- two-stage NaOH co-precipitation</a:t>
          </a:r>
        </a:p>
        <a:p xmlns:a="http://schemas.openxmlformats.org/drawingml/2006/main">
          <a:r>
            <a:rPr lang="en-AU" sz="1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Single stage NaOH co-precipitation</a:t>
          </a:r>
        </a:p>
        <a:p xmlns:a="http://schemas.openxmlformats.org/drawingml/2006/main">
          <a:r>
            <a:rPr lang="en-AU" sz="1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Biochar sorption</a:t>
          </a:r>
          <a:endParaRPr lang="en-AU" sz="1200" b="1" baseline="-25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A5696D39-7525-42E9-8C50-A3BD2C6C33A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487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6D39-7525-42E9-8C50-A3BD2C6C33A2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333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6D39-7525-42E9-8C50-A3BD2C6C33A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99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6D39-7525-42E9-8C50-A3BD2C6C33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2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015" y="1225605"/>
            <a:ext cx="4451988" cy="4419245"/>
          </a:xfrm>
          <a:prstGeom prst="rect">
            <a:avLst/>
          </a:prstGeom>
        </p:spPr>
      </p:pic>
      <p:sp>
        <p:nvSpPr>
          <p:cNvPr id="13" name="Rectangle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927817"/>
                </a:lnTo>
                <a:lnTo>
                  <a:pt x="8712888" y="927817"/>
                </a:lnTo>
                <a:lnTo>
                  <a:pt x="8712888" y="1287079"/>
                </a:lnTo>
                <a:lnTo>
                  <a:pt x="8000168" y="1287079"/>
                </a:lnTo>
                <a:lnTo>
                  <a:pt x="8000168" y="2045256"/>
                </a:lnTo>
                <a:lnTo>
                  <a:pt x="7422508" y="2045256"/>
                </a:lnTo>
                <a:lnTo>
                  <a:pt x="7422508" y="3106706"/>
                </a:lnTo>
                <a:lnTo>
                  <a:pt x="8000168" y="3106706"/>
                </a:lnTo>
                <a:lnTo>
                  <a:pt x="8000168" y="3861272"/>
                </a:lnTo>
                <a:lnTo>
                  <a:pt x="8712888" y="3861272"/>
                </a:lnTo>
                <a:lnTo>
                  <a:pt x="8712888" y="4232603"/>
                </a:lnTo>
                <a:lnTo>
                  <a:pt x="9144000" y="4232603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Oval 12"/>
          <p:cNvSpPr/>
          <p:nvPr/>
        </p:nvSpPr>
        <p:spPr>
          <a:xfrm>
            <a:off x="-1" y="1063557"/>
            <a:ext cx="1971473" cy="3227296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066860"/>
            <a:ext cx="10426804" cy="152688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3593741"/>
            <a:ext cx="1042680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/>
        </p:nvSpPr>
        <p:spPr>
          <a:xfrm rot="16200000" flipH="1">
            <a:off x="9425451" y="4350345"/>
            <a:ext cx="1717740" cy="329758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2"/>
          <p:cNvSpPr/>
          <p:nvPr/>
        </p:nvSpPr>
        <p:spPr>
          <a:xfrm rot="16200000" flipH="1">
            <a:off x="9468341" y="-832807"/>
            <a:ext cx="1641588" cy="330721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3" y="1544657"/>
            <a:ext cx="9997275" cy="2475105"/>
          </a:xfrm>
        </p:spPr>
        <p:txBody>
          <a:bodyPr>
            <a:no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AU"/>
              <a:t>Breaker statement </a:t>
            </a:r>
            <a:br>
              <a:rPr lang="en-AU"/>
            </a:br>
            <a:r>
              <a:rPr lang="en-AU"/>
              <a:t>to be placed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4019759"/>
            <a:ext cx="9997275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0898" y="371707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431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/>
        </p:nvSpPr>
        <p:spPr>
          <a:xfrm rot="16200000" flipH="1">
            <a:off x="9425451" y="4350345"/>
            <a:ext cx="1717740" cy="329758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2"/>
          <p:cNvSpPr/>
          <p:nvPr/>
        </p:nvSpPr>
        <p:spPr>
          <a:xfrm rot="16200000" flipH="1">
            <a:off x="9468341" y="-832807"/>
            <a:ext cx="1641588" cy="330721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3" y="1544658"/>
            <a:ext cx="9997275" cy="247510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AU"/>
              <a:t>Breaker statement </a:t>
            </a:r>
            <a:br>
              <a:rPr lang="en-AU"/>
            </a:br>
            <a:r>
              <a:rPr lang="en-AU"/>
              <a:t>to be placed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4025075"/>
            <a:ext cx="9997275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0898" y="371707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112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30" y="1284456"/>
            <a:ext cx="11633588" cy="4858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178" indent="0">
              <a:buNone/>
              <a:defRPr>
                <a:solidFill>
                  <a:srgbClr val="000000"/>
                </a:solidFill>
              </a:defRPr>
            </a:lvl2pPr>
            <a:lvl3pPr marL="914354" indent="0">
              <a:buNone/>
              <a:defRPr>
                <a:solidFill>
                  <a:srgbClr val="000000"/>
                </a:solidFill>
              </a:defRPr>
            </a:lvl3pPr>
            <a:lvl4pPr marL="1371532" indent="0">
              <a:buNone/>
              <a:defRPr>
                <a:solidFill>
                  <a:srgbClr val="000000"/>
                </a:solidFill>
              </a:defRPr>
            </a:lvl4pPr>
            <a:lvl5pPr marL="1828709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7131" y="143378"/>
            <a:ext cx="9985036" cy="95483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54914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6"/>
            <a:ext cx="8270075" cy="1482513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21"/>
          <p:cNvSpPr/>
          <p:nvPr/>
        </p:nvSpPr>
        <p:spPr>
          <a:xfrm rot="5400000">
            <a:off x="10698352" y="5973958"/>
            <a:ext cx="605571" cy="1162527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69023" y="2303920"/>
            <a:ext cx="1570567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9023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969024" y="4444436"/>
            <a:ext cx="3109385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463819" y="2303920"/>
            <a:ext cx="1570567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463821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4463822" y="4444436"/>
            <a:ext cx="3109385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920203" y="2303920"/>
            <a:ext cx="1570567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920205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7920206" y="4444436"/>
            <a:ext cx="3109385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79393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69023" y="928187"/>
            <a:ext cx="2764575" cy="27645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9023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969024" y="4444436"/>
            <a:ext cx="3109385" cy="124681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" y="5772361"/>
            <a:ext cx="1810257" cy="810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156631" y="1833808"/>
            <a:ext cx="2576964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178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354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532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709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/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655843" y="928187"/>
            <a:ext cx="2764575" cy="27645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4655843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4655844" y="4444436"/>
            <a:ext cx="3109385" cy="124681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843453" y="1833808"/>
            <a:ext cx="2576964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178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354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532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709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/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  <p:sp>
        <p:nvSpPr>
          <p:cNvPr id="47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400259" y="928187"/>
            <a:ext cx="2764575" cy="27645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8400259" y="3939843"/>
            <a:ext cx="3114907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8400260" y="4444441"/>
            <a:ext cx="3109385" cy="1246817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587869" y="1833808"/>
            <a:ext cx="2576964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178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354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532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709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/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632264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327259"/>
            <a:ext cx="10170585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>
                <a:solidFill>
                  <a:srgbClr val="FF8199"/>
                </a:solidFill>
              </a:rPr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" y="5772361"/>
            <a:ext cx="1810257" cy="8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2565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AE1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327259"/>
            <a:ext cx="10170585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>
                <a:solidFill>
                  <a:srgbClr val="E60028"/>
                </a:solidFill>
              </a:rPr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" y="5772361"/>
            <a:ext cx="1810257" cy="8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0533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A00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AA00A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327259"/>
            <a:ext cx="10170585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>
                <a:solidFill>
                  <a:srgbClr val="7AE1AA"/>
                </a:solidFill>
              </a:rPr>
              <a:t>—</a:t>
            </a:r>
            <a:br>
              <a:rPr lang="en-US"/>
            </a:br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" y="5772361"/>
            <a:ext cx="1810257" cy="8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59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2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51" y="669073"/>
            <a:ext cx="5724453" cy="5372264"/>
          </a:xfrm>
          <a:prstGeom prst="rect">
            <a:avLst/>
          </a:prstGeom>
        </p:spPr>
      </p:pic>
      <p:sp>
        <p:nvSpPr>
          <p:cNvPr id="13" name="Rectangle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927817"/>
                </a:lnTo>
                <a:lnTo>
                  <a:pt x="8712888" y="927817"/>
                </a:lnTo>
                <a:lnTo>
                  <a:pt x="8712888" y="1287079"/>
                </a:lnTo>
                <a:lnTo>
                  <a:pt x="8000168" y="1287079"/>
                </a:lnTo>
                <a:lnTo>
                  <a:pt x="8000168" y="2045256"/>
                </a:lnTo>
                <a:lnTo>
                  <a:pt x="7422508" y="2045256"/>
                </a:lnTo>
                <a:lnTo>
                  <a:pt x="7422508" y="3106706"/>
                </a:lnTo>
                <a:lnTo>
                  <a:pt x="8000168" y="3106706"/>
                </a:lnTo>
                <a:lnTo>
                  <a:pt x="8000168" y="3861272"/>
                </a:lnTo>
                <a:lnTo>
                  <a:pt x="8712888" y="3861272"/>
                </a:lnTo>
                <a:lnTo>
                  <a:pt x="8712888" y="4232603"/>
                </a:lnTo>
                <a:lnTo>
                  <a:pt x="9144000" y="4232603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Oval 12"/>
          <p:cNvSpPr/>
          <p:nvPr/>
        </p:nvSpPr>
        <p:spPr>
          <a:xfrm>
            <a:off x="1" y="1225606"/>
            <a:ext cx="1913828" cy="3054567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075116"/>
            <a:ext cx="10426804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3593741"/>
            <a:ext cx="1042680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46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21"/>
          <p:cNvSpPr/>
          <p:nvPr/>
        </p:nvSpPr>
        <p:spPr>
          <a:xfrm>
            <a:off x="9896680" y="1237089"/>
            <a:ext cx="2295323" cy="4406381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Oval 12"/>
          <p:cNvSpPr/>
          <p:nvPr/>
        </p:nvSpPr>
        <p:spPr>
          <a:xfrm>
            <a:off x="2" y="1225606"/>
            <a:ext cx="1591013" cy="2700047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75116"/>
            <a:ext cx="10980235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93741"/>
            <a:ext cx="1098023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577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21"/>
          <p:cNvSpPr/>
          <p:nvPr/>
        </p:nvSpPr>
        <p:spPr>
          <a:xfrm>
            <a:off x="9896680" y="1237089"/>
            <a:ext cx="2295323" cy="4406381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Oval 12"/>
          <p:cNvSpPr/>
          <p:nvPr/>
        </p:nvSpPr>
        <p:spPr>
          <a:xfrm>
            <a:off x="0" y="1225605"/>
            <a:ext cx="1475723" cy="2838396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solidFill>
                <a:srgbClr val="E6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075117"/>
            <a:ext cx="9765991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93741"/>
            <a:ext cx="10980235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1"/>
            <a:ext cx="1810257" cy="8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439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IT_DUO_RGB_flat_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833"/>
          <a:stretch/>
        </p:blipFill>
        <p:spPr>
          <a:xfrm>
            <a:off x="0" y="1"/>
            <a:ext cx="7200000" cy="60891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881" y="2075118"/>
            <a:ext cx="9997275" cy="1518628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881" y="3593741"/>
            <a:ext cx="99972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1"/>
          <p:cNvSpPr/>
          <p:nvPr/>
        </p:nvSpPr>
        <p:spPr>
          <a:xfrm>
            <a:off x="9896680" y="1237089"/>
            <a:ext cx="2295323" cy="4406381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456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647276"/>
            <a:ext cx="6249140" cy="5316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80" y="2075116"/>
            <a:ext cx="9997275" cy="1518627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780" y="3593741"/>
            <a:ext cx="99972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1"/>
          <p:cNvSpPr/>
          <p:nvPr/>
        </p:nvSpPr>
        <p:spPr>
          <a:xfrm>
            <a:off x="9896680" y="1237089"/>
            <a:ext cx="2295323" cy="4406381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3636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203351"/>
            <a:ext cx="2205465" cy="4440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80" y="2075116"/>
            <a:ext cx="9997275" cy="1518627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780" y="3593741"/>
            <a:ext cx="99972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1"/>
          <p:cNvSpPr/>
          <p:nvPr/>
        </p:nvSpPr>
        <p:spPr>
          <a:xfrm>
            <a:off x="9896680" y="1237089"/>
            <a:ext cx="2295323" cy="4406381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EDC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361" y="5772360"/>
            <a:ext cx="1768529" cy="792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30898" y="371707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0117668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" y="5772360"/>
            <a:ext cx="1768529" cy="792183"/>
          </a:xfrm>
          <a:prstGeom prst="rect">
            <a:avLst/>
          </a:prstGeom>
        </p:spPr>
      </p:pic>
      <p:sp>
        <p:nvSpPr>
          <p:cNvPr id="15" name="Rectangle 21"/>
          <p:cNvSpPr/>
          <p:nvPr/>
        </p:nvSpPr>
        <p:spPr>
          <a:xfrm rot="16200000" flipH="1">
            <a:off x="9425451" y="4350345"/>
            <a:ext cx="1717740" cy="329758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2"/>
          <p:cNvSpPr/>
          <p:nvPr/>
        </p:nvSpPr>
        <p:spPr>
          <a:xfrm rot="16200000" flipH="1">
            <a:off x="9468341" y="-832807"/>
            <a:ext cx="1641588" cy="330721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3" y="1544652"/>
            <a:ext cx="9997275" cy="2475104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AU"/>
              <a:t>Breaker statement </a:t>
            </a:r>
            <a:br>
              <a:rPr lang="en-AU"/>
            </a:br>
            <a:r>
              <a:rPr lang="en-AU"/>
              <a:t>to be placed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445" y="4019755"/>
            <a:ext cx="99972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0898" y="371707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5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0D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/>
        </p:nvSpPr>
        <p:spPr>
          <a:xfrm rot="16200000" flipH="1">
            <a:off x="9425451" y="4350345"/>
            <a:ext cx="1717740" cy="329758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2"/>
          <p:cNvSpPr/>
          <p:nvPr/>
        </p:nvSpPr>
        <p:spPr>
          <a:xfrm rot="16200000" flipH="1">
            <a:off x="9468341" y="-832807"/>
            <a:ext cx="1641588" cy="330721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3" y="1544652"/>
            <a:ext cx="9997275" cy="2475104"/>
          </a:xfrm>
        </p:spPr>
        <p:txBody>
          <a:bodyPr>
            <a:no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AU"/>
              <a:t>Breaker statement </a:t>
            </a:r>
            <a:br>
              <a:rPr lang="en-AU"/>
            </a:br>
            <a:r>
              <a:rPr lang="en-AU"/>
              <a:t>to be placed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4019759"/>
            <a:ext cx="9997275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0898" y="371707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" y="5772360"/>
            <a:ext cx="1768529" cy="7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652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" y="6144629"/>
            <a:ext cx="1810257" cy="8108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143377"/>
            <a:ext cx="9806879" cy="843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129908"/>
            <a:ext cx="10972800" cy="501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2"/>
          <p:cNvSpPr/>
          <p:nvPr/>
        </p:nvSpPr>
        <p:spPr>
          <a:xfrm rot="5400000">
            <a:off x="10800566" y="-384080"/>
            <a:ext cx="397756" cy="1165920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13" name="Rectangle 21"/>
          <p:cNvSpPr/>
          <p:nvPr/>
        </p:nvSpPr>
        <p:spPr>
          <a:xfrm rot="5400000">
            <a:off x="10698352" y="5973958"/>
            <a:ext cx="605571" cy="1162527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FAC8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0738849" y="6461798"/>
            <a:ext cx="57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B4C80A-24BB-4DF1-93F8-E5C80C05C9AE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7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hf hdr="0" ftr="0"/>
  <p:txStyles>
    <p:titleStyle>
      <a:lvl1pPr algn="l" defTabSz="457178" rtl="0" eaLnBrk="1" latinLnBrk="0" hangingPunct="1">
        <a:spcBef>
          <a:spcPct val="0"/>
        </a:spcBef>
        <a:buNone/>
        <a:defRPr sz="2800" b="1" i="0" u="none" kern="1200">
          <a:solidFill>
            <a:srgbClr val="000054"/>
          </a:solidFill>
          <a:latin typeface="+mn-lt"/>
          <a:ea typeface="+mj-ea"/>
          <a:cs typeface="Arial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ubs.rsc.org/en/content/articlelanding/2021/ay/d0ay02027c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176752-2E5A-4598-B534-755F8B96B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01" y="523224"/>
            <a:ext cx="8705797" cy="1526887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Towards the production of least contaminant grade biosolids and biochar via mild acid pre-treatment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A3CC17E-A5D2-4ACA-98DA-1946759D9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621" y="2385062"/>
            <a:ext cx="10596228" cy="386481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Presented at the 2023 ANZBP National Biosolids Conference</a:t>
            </a:r>
          </a:p>
          <a:p>
            <a:pPr algn="ctr"/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Ibrahim Hakeem</a:t>
            </a: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  <a:r>
              <a:rPr lang="en-GB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year PhD Candidate (Chemical Engineering)</a:t>
            </a: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ibrahim.hakeem36@yahoo.com</a:t>
            </a:r>
          </a:p>
          <a:p>
            <a:pPr algn="ctr"/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Supervisors:</a:t>
            </a: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Prof Kalpit Shah</a:t>
            </a:r>
            <a:b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A/Prof Jorge Paz-Ferreiro</a:t>
            </a:r>
          </a:p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Dr Aravind Surapaneni</a:t>
            </a:r>
            <a:b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0" dirty="0"/>
              <a:t>							</a:t>
            </a:r>
            <a:r>
              <a:rPr lang="en-GB" sz="1800" dirty="0"/>
              <a:t>	</a:t>
            </a:r>
          </a:p>
          <a:p>
            <a:pPr algn="ctr"/>
            <a:r>
              <a:rPr lang="en-GB" sz="1800" dirty="0"/>
              <a:t>																				</a:t>
            </a:r>
            <a:endParaRPr lang="en-GB" dirty="0"/>
          </a:p>
          <a:p>
            <a:pPr algn="ctr"/>
            <a:r>
              <a:rPr lang="en-GB" sz="2400" dirty="0"/>
              <a:t>																				</a:t>
            </a:r>
          </a:p>
          <a:p>
            <a:pPr algn="ctr"/>
            <a:r>
              <a:rPr lang="en-GB" sz="2200" dirty="0"/>
              <a:t>										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601FE-EC4D-454B-B98C-A22FD5B5CAA6}"/>
              </a:ext>
            </a:extLst>
          </p:cNvPr>
          <p:cNvSpPr txBox="1"/>
          <p:nvPr/>
        </p:nvSpPr>
        <p:spPr>
          <a:xfrm>
            <a:off x="9712168" y="6415554"/>
            <a:ext cx="229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08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83898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CA52-77A5-421B-B380-261D0249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43" y="0"/>
            <a:ext cx="9806879" cy="662793"/>
          </a:xfrm>
        </p:spPr>
        <p:txBody>
          <a:bodyPr/>
          <a:lstStyle/>
          <a:p>
            <a:r>
              <a:rPr lang="en-AU" dirty="0"/>
              <a:t>Publications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77775-D458-48A7-9C70-A8DF4FAA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9" y="3317341"/>
            <a:ext cx="4531652" cy="2864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50D01-2CBF-4A3B-86F9-D0D39036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9" y="564953"/>
            <a:ext cx="4005199" cy="2752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CBCC1-CA5A-4883-9DAB-3B0E8DDF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25" y="3153792"/>
            <a:ext cx="5089965" cy="3379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C486B-9592-4D0C-8501-0C40790E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851" y="799880"/>
            <a:ext cx="4982705" cy="22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B71FAA-110A-4F9A-A559-1A4C41A29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06" y="899908"/>
            <a:ext cx="11633588" cy="4596546"/>
          </a:xfrm>
        </p:spPr>
        <p:txBody>
          <a:bodyPr>
            <a:no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Paul Darvodelsky Scholarship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Supervisory Team led by Prof Kalpit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ARC Transforming Biosolids Training Centre Top-Up Scholarship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School of Engineering, RMIT University Top-Up Scholarship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South East Water Corporation for Resources and Consultation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RMIT University for HDR Scholarship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4314C-E014-46DF-945C-114FF20F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2" y="172996"/>
            <a:ext cx="9985036" cy="954835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5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6FAF8-2467-4470-B5DC-65681C5B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35" y="299548"/>
            <a:ext cx="6267237" cy="4858079"/>
          </a:xfrm>
        </p:spPr>
        <p:txBody>
          <a:bodyPr>
            <a:normAutofit lnSpcReduction="10000"/>
          </a:bodyPr>
          <a:lstStyle/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Thank you</a:t>
            </a:r>
          </a:p>
          <a:p>
            <a:pPr algn="ctr"/>
            <a:r>
              <a:rPr lang="en-GB" sz="3600" b="1" dirty="0">
                <a:solidFill>
                  <a:srgbClr val="EE32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get connected</a:t>
            </a:r>
          </a:p>
          <a:p>
            <a:pPr algn="ctr"/>
            <a:r>
              <a:rPr lang="en-A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	</a:t>
            </a:r>
            <a:r>
              <a:rPr lang="en-A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s3822367@student.rmit.edu.au	ibrahim.hakeem36@yahoo.com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DC019-3CCC-42F5-81CA-42AF894B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8" y="2086512"/>
            <a:ext cx="2772919" cy="2772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A3F62-3433-46EB-9304-09B68AA672D8}"/>
              </a:ext>
            </a:extLst>
          </p:cNvPr>
          <p:cNvSpPr txBox="1"/>
          <p:nvPr/>
        </p:nvSpPr>
        <p:spPr>
          <a:xfrm>
            <a:off x="534257" y="5157627"/>
            <a:ext cx="2054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LinkedIn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55EAB-4F16-4B48-8B94-2F9891850AD4}"/>
              </a:ext>
            </a:extLst>
          </p:cNvPr>
          <p:cNvSpPr txBox="1"/>
          <p:nvPr/>
        </p:nvSpPr>
        <p:spPr>
          <a:xfrm>
            <a:off x="9212120" y="5126983"/>
            <a:ext cx="2054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Google Scholar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9351B0E-0E51-4066-91C5-88E5AF3A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30" y="1829250"/>
            <a:ext cx="3290812" cy="32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mage result for Warning sign">
            <a:extLst>
              <a:ext uri="{FF2B5EF4-FFF2-40B4-BE49-F238E27FC236}">
                <a16:creationId xmlns:a16="http://schemas.microsoft.com/office/drawing/2014/main" id="{A98B963B-D070-4BA3-BC7C-BD27221F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505" y="109346"/>
            <a:ext cx="946592" cy="9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230945A-8489-4FFB-BA9A-33291A37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6" y="30332"/>
            <a:ext cx="6930848" cy="84315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14" descr="2 workers walking among piles of dirt in a warehouse">
            <a:extLst>
              <a:ext uri="{FF2B5EF4-FFF2-40B4-BE49-F238E27FC236}">
                <a16:creationId xmlns:a16="http://schemas.microsoft.com/office/drawing/2014/main" id="{AC8A7E89-DCC8-45AA-B88F-D4FF92D43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17" name="Picture 2" descr="What are Biosolids?">
            <a:extLst>
              <a:ext uri="{FF2B5EF4-FFF2-40B4-BE49-F238E27FC236}">
                <a16:creationId xmlns:a16="http://schemas.microsoft.com/office/drawing/2014/main" id="{012FCDBA-A7C0-41CC-ADD8-CBE7FA4E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2" y="1572499"/>
            <a:ext cx="4430159" cy="24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7EC943-CB38-47D7-B8D4-FF51767598F6}"/>
              </a:ext>
            </a:extLst>
          </p:cNvPr>
          <p:cNvSpPr txBox="1"/>
          <p:nvPr/>
        </p:nvSpPr>
        <p:spPr>
          <a:xfrm>
            <a:off x="2505395" y="6560642"/>
            <a:ext cx="31501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800" dirty="0">
                <a:solidFill>
                  <a:srgbClr val="FF0000"/>
                </a:solidFill>
              </a:rPr>
              <a:t>https://cbsupplements.com/cc/collagen-peptides-heavy-metals/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FE152A-8996-4EA8-8369-2B5ABC2C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685" y="1062646"/>
            <a:ext cx="3388825" cy="24602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6F2606-413D-4421-A353-92E1722033F5}"/>
              </a:ext>
            </a:extLst>
          </p:cNvPr>
          <p:cNvSpPr txBox="1"/>
          <p:nvPr/>
        </p:nvSpPr>
        <p:spPr>
          <a:xfrm>
            <a:off x="2177457" y="6668364"/>
            <a:ext cx="81418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multi-residue analytical method for extraction and analysis of pharmaceuticals and other selected emerging contaminants in sewage sludge - Analytical Methods</a:t>
            </a:r>
            <a:endParaRPr lang="en-AU" sz="8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A1D6E-D4E7-467A-A0B3-3C1F5D171721}"/>
              </a:ext>
            </a:extLst>
          </p:cNvPr>
          <p:cNvSpPr txBox="1"/>
          <p:nvPr/>
        </p:nvSpPr>
        <p:spPr>
          <a:xfrm>
            <a:off x="5426559" y="1602622"/>
            <a:ext cx="174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Organic matter (40-60 wt%)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7651B9-CD9D-4699-A993-773F9419552A}"/>
              </a:ext>
            </a:extLst>
          </p:cNvPr>
          <p:cNvSpPr txBox="1"/>
          <p:nvPr/>
        </p:nvSpPr>
        <p:spPr>
          <a:xfrm>
            <a:off x="5426559" y="3567148"/>
            <a:ext cx="19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Inorganic matter (20-60 wt%)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EF686E0-50B2-4D3E-BB58-7A043ACF8457}"/>
              </a:ext>
            </a:extLst>
          </p:cNvPr>
          <p:cNvSpPr/>
          <p:nvPr/>
        </p:nvSpPr>
        <p:spPr>
          <a:xfrm rot="10800000">
            <a:off x="5006969" y="1813666"/>
            <a:ext cx="586441" cy="1956762"/>
          </a:xfrm>
          <a:prstGeom prst="rightBrac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8A7832-97E2-4502-B48D-0985EAF27130}"/>
              </a:ext>
            </a:extLst>
          </p:cNvPr>
          <p:cNvSpPr/>
          <p:nvPr/>
        </p:nvSpPr>
        <p:spPr>
          <a:xfrm>
            <a:off x="4300244" y="4605641"/>
            <a:ext cx="1333849" cy="9390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Inert -Silicates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5358CA3-7677-42A1-903C-E98C64EECDD7}"/>
              </a:ext>
            </a:extLst>
          </p:cNvPr>
          <p:cNvSpPr/>
          <p:nvPr/>
        </p:nvSpPr>
        <p:spPr>
          <a:xfrm>
            <a:off x="5629797" y="4531389"/>
            <a:ext cx="1376993" cy="98689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Ash-forming elements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E10833D-5A37-4743-AADC-5830D53F9AAF}"/>
              </a:ext>
            </a:extLst>
          </p:cNvPr>
          <p:cNvSpPr/>
          <p:nvPr/>
        </p:nvSpPr>
        <p:spPr>
          <a:xfrm>
            <a:off x="542880" y="4949698"/>
            <a:ext cx="1266610" cy="9583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Heavy metals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EC6AC-15DD-41D7-8812-294100F42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922" y="3752187"/>
            <a:ext cx="3600898" cy="272230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482F927-9F90-4971-8F70-7ED2BD9CC6A4}"/>
              </a:ext>
            </a:extLst>
          </p:cNvPr>
          <p:cNvSpPr/>
          <p:nvPr/>
        </p:nvSpPr>
        <p:spPr>
          <a:xfrm>
            <a:off x="1803908" y="4941431"/>
            <a:ext cx="1333849" cy="939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PFAS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AA79B8-C102-401B-961C-AC2C28F9832B}"/>
              </a:ext>
            </a:extLst>
          </p:cNvPr>
          <p:cNvSpPr/>
          <p:nvPr/>
        </p:nvSpPr>
        <p:spPr>
          <a:xfrm>
            <a:off x="867424" y="4274049"/>
            <a:ext cx="1901051" cy="74072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Microplastics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311CDB-E998-4775-A0C9-641151CF6623}"/>
              </a:ext>
            </a:extLst>
          </p:cNvPr>
          <p:cNvSpPr/>
          <p:nvPr/>
        </p:nvSpPr>
        <p:spPr>
          <a:xfrm>
            <a:off x="5055239" y="5392356"/>
            <a:ext cx="1266610" cy="95839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Heavy metals</a:t>
            </a:r>
          </a:p>
        </p:txBody>
      </p:sp>
    </p:spTree>
    <p:extLst>
      <p:ext uri="{BB962C8B-B14F-4D97-AF65-F5344CB8AC3E}">
        <p14:creationId xmlns:p14="http://schemas.microsoft.com/office/powerpoint/2010/main" val="289506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444E-49CF-4256-97F1-ECF59446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0" y="111165"/>
            <a:ext cx="7702189" cy="48958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DDE18-ACDC-4295-B81B-3EA26E5E6DD9}"/>
              </a:ext>
            </a:extLst>
          </p:cNvPr>
          <p:cNvSpPr/>
          <p:nvPr/>
        </p:nvSpPr>
        <p:spPr>
          <a:xfrm>
            <a:off x="2145335" y="1248177"/>
            <a:ext cx="1294108" cy="1084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Biosolids pre-treatment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8FF58-5FEB-4752-8D3B-8F40499D18A9}"/>
              </a:ext>
            </a:extLst>
          </p:cNvPr>
          <p:cNvSpPr/>
          <p:nvPr/>
        </p:nvSpPr>
        <p:spPr>
          <a:xfrm>
            <a:off x="4819077" y="1618739"/>
            <a:ext cx="1015110" cy="525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Pyrolysis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8A9D33-3F83-4E58-AD16-6648BC5314E6}"/>
              </a:ext>
            </a:extLst>
          </p:cNvPr>
          <p:cNvSpPr/>
          <p:nvPr/>
        </p:nvSpPr>
        <p:spPr>
          <a:xfrm>
            <a:off x="3468650" y="1760954"/>
            <a:ext cx="1294108" cy="18985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054ADC-A653-4D0D-B26D-CCE01484409C}"/>
              </a:ext>
            </a:extLst>
          </p:cNvPr>
          <p:cNvSpPr/>
          <p:nvPr/>
        </p:nvSpPr>
        <p:spPr>
          <a:xfrm rot="5400000">
            <a:off x="2264614" y="2801989"/>
            <a:ext cx="1130205" cy="17646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5B08D6-D1FA-44EA-81BC-3901AE256A64}"/>
              </a:ext>
            </a:extLst>
          </p:cNvPr>
          <p:cNvSpPr/>
          <p:nvPr/>
        </p:nvSpPr>
        <p:spPr>
          <a:xfrm>
            <a:off x="1344312" y="1427932"/>
            <a:ext cx="771816" cy="16531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C7540B-71C6-4405-8771-B2B2FE5CF92F}"/>
              </a:ext>
            </a:extLst>
          </p:cNvPr>
          <p:cNvSpPr/>
          <p:nvPr/>
        </p:nvSpPr>
        <p:spPr>
          <a:xfrm>
            <a:off x="1351981" y="2017491"/>
            <a:ext cx="771815" cy="16531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11511-ECC3-4BB9-AAEB-14FBCA7D3EEA}"/>
              </a:ext>
            </a:extLst>
          </p:cNvPr>
          <p:cNvSpPr txBox="1"/>
          <p:nvPr/>
        </p:nvSpPr>
        <p:spPr>
          <a:xfrm>
            <a:off x="371113" y="1218203"/>
            <a:ext cx="110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Dry biosolids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0997E-5A6B-4AEB-98FA-DF4D7A03CE36}"/>
              </a:ext>
            </a:extLst>
          </p:cNvPr>
          <p:cNvSpPr txBox="1"/>
          <p:nvPr/>
        </p:nvSpPr>
        <p:spPr>
          <a:xfrm>
            <a:off x="365178" y="1781446"/>
            <a:ext cx="110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Chemical solvents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B56A3C-6159-4E55-9D0F-5B3DF814014D}"/>
              </a:ext>
            </a:extLst>
          </p:cNvPr>
          <p:cNvSpPr/>
          <p:nvPr/>
        </p:nvSpPr>
        <p:spPr>
          <a:xfrm>
            <a:off x="2161155" y="3465727"/>
            <a:ext cx="1336813" cy="83099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+mj-lt"/>
                <a:cs typeface="Calibri Light" panose="020F0302020204030204" pitchFamily="34" charset="0"/>
              </a:rPr>
              <a:t>Leachate </a:t>
            </a:r>
          </a:p>
        </p:txBody>
      </p:sp>
      <p:pic>
        <p:nvPicPr>
          <p:cNvPr id="25" name="Graphic 24" descr="Arrow: Clockwise curve with solid fill">
            <a:extLst>
              <a:ext uri="{FF2B5EF4-FFF2-40B4-BE49-F238E27FC236}">
                <a16:creationId xmlns:a16="http://schemas.microsoft.com/office/drawing/2014/main" id="{FCE20887-38F2-43E1-A04F-8D0537BF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26815">
            <a:off x="3695061" y="1772151"/>
            <a:ext cx="655343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853FA0-BE6D-4BF6-9942-7F52D32B08E0}"/>
              </a:ext>
            </a:extLst>
          </p:cNvPr>
          <p:cNvSpPr txBox="1"/>
          <p:nvPr/>
        </p:nvSpPr>
        <p:spPr>
          <a:xfrm>
            <a:off x="3282707" y="2494125"/>
            <a:ext cx="12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land application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4EC69-79C7-4811-A224-CD2386CE30CD}"/>
              </a:ext>
            </a:extLst>
          </p:cNvPr>
          <p:cNvSpPr txBox="1"/>
          <p:nvPr/>
        </p:nvSpPr>
        <p:spPr>
          <a:xfrm>
            <a:off x="3467831" y="1246098"/>
            <a:ext cx="110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Treated biosolids</a:t>
            </a:r>
          </a:p>
        </p:txBody>
      </p:sp>
      <p:pic>
        <p:nvPicPr>
          <p:cNvPr id="32" name="Graphic 31" descr="Arrow: Clockwise curve with solid fill">
            <a:extLst>
              <a:ext uri="{FF2B5EF4-FFF2-40B4-BE49-F238E27FC236}">
                <a16:creationId xmlns:a16="http://schemas.microsoft.com/office/drawing/2014/main" id="{F3291CEF-4B62-46C6-AD49-801777EAA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26815">
            <a:off x="5002109" y="2074890"/>
            <a:ext cx="638752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31DFA36-B95F-40F8-941F-41CC8D9972A4}"/>
              </a:ext>
            </a:extLst>
          </p:cNvPr>
          <p:cNvSpPr txBox="1"/>
          <p:nvPr/>
        </p:nvSpPr>
        <p:spPr>
          <a:xfrm>
            <a:off x="4651388" y="2863457"/>
            <a:ext cx="110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High-grade biochar</a:t>
            </a:r>
          </a:p>
        </p:txBody>
      </p:sp>
      <p:pic>
        <p:nvPicPr>
          <p:cNvPr id="36" name="Graphic 35" descr="Arrow: Clockwise curve with solid fill">
            <a:extLst>
              <a:ext uri="{FF2B5EF4-FFF2-40B4-BE49-F238E27FC236}">
                <a16:creationId xmlns:a16="http://schemas.microsoft.com/office/drawing/2014/main" id="{78E73453-31B4-4A12-ADBB-C92034CC6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8446">
            <a:off x="5050138" y="850486"/>
            <a:ext cx="791224" cy="7912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B523285-3F20-4780-ACAA-A2C0C3E35F04}"/>
              </a:ext>
            </a:extLst>
          </p:cNvPr>
          <p:cNvSpPr txBox="1"/>
          <p:nvPr/>
        </p:nvSpPr>
        <p:spPr>
          <a:xfrm>
            <a:off x="5502153" y="835884"/>
            <a:ext cx="110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Bio-oil: Platform chemicals</a:t>
            </a:r>
          </a:p>
        </p:txBody>
      </p:sp>
      <p:pic>
        <p:nvPicPr>
          <p:cNvPr id="35" name="Graphic 34" descr="Arrow: Clockwise curve with solid fill">
            <a:extLst>
              <a:ext uri="{FF2B5EF4-FFF2-40B4-BE49-F238E27FC236}">
                <a16:creationId xmlns:a16="http://schemas.microsoft.com/office/drawing/2014/main" id="{6152BB40-B2B5-45AF-BD03-A22F011D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497253">
            <a:off x="2430305" y="4184091"/>
            <a:ext cx="435607" cy="79122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F23869D-4FD8-4B12-974C-A760A3B9B617}"/>
              </a:ext>
            </a:extLst>
          </p:cNvPr>
          <p:cNvSpPr txBox="1"/>
          <p:nvPr/>
        </p:nvSpPr>
        <p:spPr>
          <a:xfrm>
            <a:off x="1493877" y="4513586"/>
            <a:ext cx="110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Metals Recovery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FB9CE-93C3-4581-B657-041FCF8AA28C}"/>
              </a:ext>
            </a:extLst>
          </p:cNvPr>
          <p:cNvSpPr/>
          <p:nvPr/>
        </p:nvSpPr>
        <p:spPr>
          <a:xfrm>
            <a:off x="1477975" y="962108"/>
            <a:ext cx="2052164" cy="4223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D0ADD7-FA7B-4A1A-9D42-9A35CB53EB9E}"/>
              </a:ext>
            </a:extLst>
          </p:cNvPr>
          <p:cNvSpPr/>
          <p:nvPr/>
        </p:nvSpPr>
        <p:spPr>
          <a:xfrm>
            <a:off x="8339562" y="1240825"/>
            <a:ext cx="1616095" cy="1134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Biosolids pre-treatment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EA6075-8C77-47C9-AA0A-CBA7F0833303}"/>
              </a:ext>
            </a:extLst>
          </p:cNvPr>
          <p:cNvSpPr txBox="1"/>
          <p:nvPr/>
        </p:nvSpPr>
        <p:spPr>
          <a:xfrm>
            <a:off x="7111078" y="2902102"/>
            <a:ext cx="4934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dirty="0">
                <a:solidFill>
                  <a:srgbClr val="FF0000"/>
                </a:solidFill>
              </a:rPr>
              <a:t>Solvent type: </a:t>
            </a:r>
            <a:r>
              <a:rPr lang="en-AU" sz="2400" dirty="0"/>
              <a:t>acids, oxidising agents, chelating agents</a:t>
            </a:r>
          </a:p>
          <a:p>
            <a:pPr algn="l"/>
            <a:r>
              <a:rPr lang="en-AU" sz="2400" dirty="0">
                <a:solidFill>
                  <a:srgbClr val="FF0000"/>
                </a:solidFill>
              </a:rPr>
              <a:t>Solvent concentration: </a:t>
            </a:r>
            <a:r>
              <a:rPr lang="en-AU" sz="2400" dirty="0"/>
              <a:t>1-5% v/v</a:t>
            </a:r>
          </a:p>
          <a:p>
            <a:pPr algn="l"/>
            <a:r>
              <a:rPr lang="en-AU" sz="2400" dirty="0">
                <a:solidFill>
                  <a:srgbClr val="FF0000"/>
                </a:solidFill>
              </a:rPr>
              <a:t>Solids concentration: </a:t>
            </a:r>
            <a:r>
              <a:rPr lang="en-AU" sz="2400" dirty="0"/>
              <a:t>1-20% w/v</a:t>
            </a:r>
          </a:p>
          <a:p>
            <a:pPr algn="l"/>
            <a:r>
              <a:rPr lang="en-AU" sz="2400" dirty="0">
                <a:solidFill>
                  <a:srgbClr val="FF0000"/>
                </a:solidFill>
              </a:rPr>
              <a:t>Temperature: </a:t>
            </a:r>
            <a:r>
              <a:rPr lang="en-AU" sz="2400" dirty="0"/>
              <a:t>25-100 ºC</a:t>
            </a:r>
          </a:p>
          <a:p>
            <a:pPr algn="l"/>
            <a:r>
              <a:rPr lang="en-AU" sz="2400" dirty="0">
                <a:solidFill>
                  <a:srgbClr val="FF0000"/>
                </a:solidFill>
              </a:rPr>
              <a:t>Stirring speeds: </a:t>
            </a:r>
            <a:r>
              <a:rPr lang="en-AU" sz="2400" dirty="0"/>
              <a:t>300-900 rpm</a:t>
            </a:r>
          </a:p>
          <a:p>
            <a:pPr algn="l"/>
            <a:r>
              <a:rPr lang="en-AU" sz="2400" dirty="0">
                <a:solidFill>
                  <a:srgbClr val="FF0000"/>
                </a:solidFill>
              </a:rPr>
              <a:t>Residence time: </a:t>
            </a:r>
            <a:r>
              <a:rPr lang="en-AU" sz="2400" dirty="0"/>
              <a:t>5-180 mins 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05A4554-0610-4339-8F60-B50C6499CBED}"/>
              </a:ext>
            </a:extLst>
          </p:cNvPr>
          <p:cNvSpPr/>
          <p:nvPr/>
        </p:nvSpPr>
        <p:spPr>
          <a:xfrm rot="5400000">
            <a:off x="8965449" y="558147"/>
            <a:ext cx="489585" cy="41983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0CB18D-E4C6-47CA-ADEB-13E9F1119D31}"/>
              </a:ext>
            </a:extLst>
          </p:cNvPr>
          <p:cNvSpPr/>
          <p:nvPr/>
        </p:nvSpPr>
        <p:spPr>
          <a:xfrm>
            <a:off x="4528061" y="835883"/>
            <a:ext cx="2192335" cy="2858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9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5" grpId="0"/>
      <p:bldP spid="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4309-63B0-4B99-A1E4-75CA3E01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7" y="85865"/>
            <a:ext cx="9806879" cy="50369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Metals removal from biosolids   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521D17C-E595-49FB-BD2E-72A4DED1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3" y="887446"/>
            <a:ext cx="3399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Table 1: Composition of raw biosolids</a:t>
            </a:r>
            <a:endParaRPr kumimoji="0" lang="en-AU" altLang="en-US" sz="1400" b="1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B485FD-E7D6-447F-ABCC-71F6C95FE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88545"/>
              </p:ext>
            </p:extLst>
          </p:nvPr>
        </p:nvGraphicFramePr>
        <p:xfrm>
          <a:off x="91593" y="1195223"/>
          <a:ext cx="5984372" cy="226291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44454">
                  <a:extLst>
                    <a:ext uri="{9D8B030D-6E8A-4147-A177-3AD203B41FA5}">
                      <a16:colId xmlns:a16="http://schemas.microsoft.com/office/drawing/2014/main" val="737037215"/>
                    </a:ext>
                  </a:extLst>
                </a:gridCol>
                <a:gridCol w="660675">
                  <a:extLst>
                    <a:ext uri="{9D8B030D-6E8A-4147-A177-3AD203B41FA5}">
                      <a16:colId xmlns:a16="http://schemas.microsoft.com/office/drawing/2014/main" val="2711862455"/>
                    </a:ext>
                  </a:extLst>
                </a:gridCol>
                <a:gridCol w="660675">
                  <a:extLst>
                    <a:ext uri="{9D8B030D-6E8A-4147-A177-3AD203B41FA5}">
                      <a16:colId xmlns:a16="http://schemas.microsoft.com/office/drawing/2014/main" val="3817042956"/>
                    </a:ext>
                  </a:extLst>
                </a:gridCol>
                <a:gridCol w="660675">
                  <a:extLst>
                    <a:ext uri="{9D8B030D-6E8A-4147-A177-3AD203B41FA5}">
                      <a16:colId xmlns:a16="http://schemas.microsoft.com/office/drawing/2014/main" val="3685908168"/>
                    </a:ext>
                  </a:extLst>
                </a:gridCol>
                <a:gridCol w="660675">
                  <a:extLst>
                    <a:ext uri="{9D8B030D-6E8A-4147-A177-3AD203B41FA5}">
                      <a16:colId xmlns:a16="http://schemas.microsoft.com/office/drawing/2014/main" val="489254455"/>
                    </a:ext>
                  </a:extLst>
                </a:gridCol>
                <a:gridCol w="702566">
                  <a:extLst>
                    <a:ext uri="{9D8B030D-6E8A-4147-A177-3AD203B41FA5}">
                      <a16:colId xmlns:a16="http://schemas.microsoft.com/office/drawing/2014/main" val="1993522145"/>
                    </a:ext>
                  </a:extLst>
                </a:gridCol>
                <a:gridCol w="576893">
                  <a:extLst>
                    <a:ext uri="{9D8B030D-6E8A-4147-A177-3AD203B41FA5}">
                      <a16:colId xmlns:a16="http://schemas.microsoft.com/office/drawing/2014/main" val="1095648556"/>
                    </a:ext>
                  </a:extLst>
                </a:gridCol>
                <a:gridCol w="660675">
                  <a:extLst>
                    <a:ext uri="{9D8B030D-6E8A-4147-A177-3AD203B41FA5}">
                      <a16:colId xmlns:a16="http://schemas.microsoft.com/office/drawing/2014/main" val="1134284184"/>
                    </a:ext>
                  </a:extLst>
                </a:gridCol>
                <a:gridCol w="657084">
                  <a:extLst>
                    <a:ext uri="{9D8B030D-6E8A-4147-A177-3AD203B41FA5}">
                      <a16:colId xmlns:a16="http://schemas.microsoft.com/office/drawing/2014/main" val="2978729349"/>
                    </a:ext>
                  </a:extLst>
                </a:gridCol>
              </a:tblGrid>
              <a:tr h="18245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and trace elements (mg/kg)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86956"/>
                  </a:ext>
                </a:extLst>
              </a:tr>
              <a:tr h="18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A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A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A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A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982575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44215.3</a:t>
                      </a:r>
                      <a:endParaRPr lang="en-A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6352.2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4747.3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6423.8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5305.6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15133.6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229.9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905028"/>
                  </a:ext>
                </a:extLst>
              </a:tr>
              <a:tr h="18245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heavy metals (mg/kg)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96507"/>
                  </a:ext>
                </a:extLst>
              </a:tr>
              <a:tr h="18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en-A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29608"/>
                  </a:ext>
                </a:extLst>
              </a:tr>
              <a:tr h="226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1239.8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1075.1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56142"/>
                  </a:ext>
                </a:extLst>
              </a:tr>
              <a:tr h="18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C1-grade*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663502"/>
                  </a:ext>
                </a:extLst>
              </a:tr>
              <a:tr h="18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C2-grade*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606045"/>
                  </a:ext>
                </a:extLst>
              </a:tr>
              <a:tr h="18468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Minerals components (wt%)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22051"/>
                  </a:ext>
                </a:extLst>
              </a:tr>
              <a:tr h="18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AU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25116"/>
                  </a:ext>
                </a:extLst>
              </a:tr>
              <a:tr h="250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AU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05843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77552AF-AAD2-4E22-877B-5DA8BA70E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182800"/>
              </p:ext>
            </p:extLst>
          </p:nvPr>
        </p:nvGraphicFramePr>
        <p:xfrm>
          <a:off x="21534" y="3841414"/>
          <a:ext cx="3987078" cy="230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E8CA4E-F7B8-4D4D-858F-C43D2136797A}"/>
              </a:ext>
            </a:extLst>
          </p:cNvPr>
          <p:cNvSpPr txBox="1"/>
          <p:nvPr/>
        </p:nvSpPr>
        <p:spPr>
          <a:xfrm>
            <a:off x="510243" y="393349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Cd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C1D3B27-8DD9-468C-9758-B860DE735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670074"/>
              </p:ext>
            </p:extLst>
          </p:nvPr>
        </p:nvGraphicFramePr>
        <p:xfrm>
          <a:off x="4065555" y="3876292"/>
          <a:ext cx="3484726" cy="23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D9B05A0-747D-4724-A1B2-C6D6E9B1A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915080"/>
              </p:ext>
            </p:extLst>
          </p:nvPr>
        </p:nvGraphicFramePr>
        <p:xfrm>
          <a:off x="7679290" y="3933491"/>
          <a:ext cx="3415984" cy="220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B193C0A-75ED-4E31-9576-E3C0803B6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037" y="476030"/>
            <a:ext cx="6150230" cy="32136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D06A03-F8D8-4608-9516-13EAB988DAFE}"/>
              </a:ext>
            </a:extLst>
          </p:cNvPr>
          <p:cNvSpPr txBox="1"/>
          <p:nvPr/>
        </p:nvSpPr>
        <p:spPr>
          <a:xfrm>
            <a:off x="8263292" y="396388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631140-87B1-4E40-8354-D245A03BF82C}"/>
              </a:ext>
            </a:extLst>
          </p:cNvPr>
          <p:cNvSpPr txBox="1"/>
          <p:nvPr/>
        </p:nvSpPr>
        <p:spPr>
          <a:xfrm>
            <a:off x="4592614" y="384141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4CA86-D4A0-4A6D-9DD7-2890A639EF3E}"/>
              </a:ext>
            </a:extLst>
          </p:cNvPr>
          <p:cNvSpPr txBox="1"/>
          <p:nvPr/>
        </p:nvSpPr>
        <p:spPr>
          <a:xfrm>
            <a:off x="6945330" y="3534089"/>
            <a:ext cx="450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Fig. 1: Effect of acid type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5B58A-6E52-47A3-A3DB-52C38C876623}"/>
              </a:ext>
            </a:extLst>
          </p:cNvPr>
          <p:cNvSpPr txBox="1"/>
          <p:nvPr/>
        </p:nvSpPr>
        <p:spPr>
          <a:xfrm>
            <a:off x="3179209" y="6274337"/>
            <a:ext cx="450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Fig. 2: Effect of process variables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9521E-B60C-421E-8B54-E917968FDCED}"/>
              </a:ext>
            </a:extLst>
          </p:cNvPr>
          <p:cNvSpPr txBox="1"/>
          <p:nvPr/>
        </p:nvSpPr>
        <p:spPr>
          <a:xfrm>
            <a:off x="-263728" y="3396322"/>
            <a:ext cx="450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*according to EPA Victoria biosolids guidelines</a:t>
            </a:r>
          </a:p>
        </p:txBody>
      </p:sp>
    </p:spTree>
    <p:extLst>
      <p:ext uri="{BB962C8B-B14F-4D97-AF65-F5344CB8AC3E}">
        <p14:creationId xmlns:p14="http://schemas.microsoft.com/office/powerpoint/2010/main" val="3402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  <p:bldP spid="11" grpId="0"/>
      <p:bldGraphic spid="17" grpId="0">
        <p:bldAsOne/>
      </p:bldGraphic>
      <p:bldGraphic spid="18" grpId="0">
        <p:bldAsOne/>
      </p:bldGraphic>
      <p:bldP spid="19" grpId="0"/>
      <p:bldP spid="20" grpId="0"/>
      <p:bldP spid="6" grpId="0"/>
      <p:bldP spid="2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E39C16-FBBB-45A5-B152-094557F48005}"/>
              </a:ext>
            </a:extLst>
          </p:cNvPr>
          <p:cNvSpPr txBox="1"/>
          <p:nvPr/>
        </p:nvSpPr>
        <p:spPr>
          <a:xfrm>
            <a:off x="185065" y="59926"/>
            <a:ext cx="1054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4000" b="1" dirty="0">
                <a:solidFill>
                  <a:schemeClr val="tx1"/>
                </a:solidFill>
              </a:rPr>
              <a:t>Prospects for critical metals recovery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8EB7BE-AB9D-4029-AA00-B0C4435A9E14}"/>
              </a:ext>
            </a:extLst>
          </p:cNvPr>
          <p:cNvSpPr/>
          <p:nvPr/>
        </p:nvSpPr>
        <p:spPr>
          <a:xfrm>
            <a:off x="2260736" y="2433233"/>
            <a:ext cx="1410346" cy="712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tx1"/>
                </a:solidFill>
              </a:rPr>
              <a:t>Metals extraction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8FC66A3-C2AD-422D-9C31-8AA8B4240368}"/>
              </a:ext>
            </a:extLst>
          </p:cNvPr>
          <p:cNvSpPr/>
          <p:nvPr/>
        </p:nvSpPr>
        <p:spPr>
          <a:xfrm>
            <a:off x="447434" y="2488854"/>
            <a:ext cx="1813302" cy="100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511C2DD-E9D1-47AD-A6E5-AFE53BE268CC}"/>
              </a:ext>
            </a:extLst>
          </p:cNvPr>
          <p:cNvSpPr/>
          <p:nvPr/>
        </p:nvSpPr>
        <p:spPr>
          <a:xfrm>
            <a:off x="447434" y="3002643"/>
            <a:ext cx="1813302" cy="100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D361CE0-56E6-4ADC-852E-EB7913460C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46001" y="2255058"/>
            <a:ext cx="2052557" cy="1123468"/>
          </a:xfrm>
          <a:prstGeom prst="bentConnector3">
            <a:avLst>
              <a:gd name="adj1" fmla="val 16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AF04F7-5F9C-4886-84C8-09E0652C54CA}"/>
              </a:ext>
            </a:extLst>
          </p:cNvPr>
          <p:cNvCxnSpPr>
            <a:cxnSpLocks/>
          </p:cNvCxnSpPr>
          <p:nvPr/>
        </p:nvCxnSpPr>
        <p:spPr>
          <a:xfrm flipH="1" flipV="1">
            <a:off x="2967508" y="1806705"/>
            <a:ext cx="1172239" cy="77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1424A4-0023-4DC7-B2E6-31C7F70F8BA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2965909" y="1790513"/>
            <a:ext cx="0" cy="642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56CBB8-B84A-447B-9268-72679A84FF79}"/>
              </a:ext>
            </a:extLst>
          </p:cNvPr>
          <p:cNvCxnSpPr>
            <a:cxnSpLocks/>
          </p:cNvCxnSpPr>
          <p:nvPr/>
        </p:nvCxnSpPr>
        <p:spPr>
          <a:xfrm flipH="1">
            <a:off x="2994962" y="3161350"/>
            <a:ext cx="1" cy="1131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AE72D-49FF-4006-B233-0C142ED716A2}"/>
              </a:ext>
            </a:extLst>
          </p:cNvPr>
          <p:cNvCxnSpPr>
            <a:cxnSpLocks/>
          </p:cNvCxnSpPr>
          <p:nvPr/>
        </p:nvCxnSpPr>
        <p:spPr>
          <a:xfrm>
            <a:off x="4141763" y="1813785"/>
            <a:ext cx="12204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Collate 36">
            <a:extLst>
              <a:ext uri="{FF2B5EF4-FFF2-40B4-BE49-F238E27FC236}">
                <a16:creationId xmlns:a16="http://schemas.microsoft.com/office/drawing/2014/main" id="{B9EA512C-818C-4F7A-A76D-032962A72231}"/>
              </a:ext>
            </a:extLst>
          </p:cNvPr>
          <p:cNvSpPr/>
          <p:nvPr/>
        </p:nvSpPr>
        <p:spPr>
          <a:xfrm>
            <a:off x="2956375" y="3723443"/>
            <a:ext cx="85402" cy="239256"/>
          </a:xfrm>
          <a:prstGeom prst="flowChartCol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Flowchart: Collate 37">
            <a:extLst>
              <a:ext uri="{FF2B5EF4-FFF2-40B4-BE49-F238E27FC236}">
                <a16:creationId xmlns:a16="http://schemas.microsoft.com/office/drawing/2014/main" id="{35F66E66-2B81-4CE9-8258-09DA398B22BE}"/>
              </a:ext>
            </a:extLst>
          </p:cNvPr>
          <p:cNvSpPr/>
          <p:nvPr/>
        </p:nvSpPr>
        <p:spPr>
          <a:xfrm>
            <a:off x="4091313" y="1701906"/>
            <a:ext cx="85402" cy="239256"/>
          </a:xfrm>
          <a:prstGeom prst="flowChartCol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Flowchart: Collate 38">
            <a:extLst>
              <a:ext uri="{FF2B5EF4-FFF2-40B4-BE49-F238E27FC236}">
                <a16:creationId xmlns:a16="http://schemas.microsoft.com/office/drawing/2014/main" id="{6AB30B50-C55E-4CB6-A15C-48D71460E47D}"/>
              </a:ext>
            </a:extLst>
          </p:cNvPr>
          <p:cNvSpPr/>
          <p:nvPr/>
        </p:nvSpPr>
        <p:spPr>
          <a:xfrm>
            <a:off x="2198508" y="2425355"/>
            <a:ext cx="85402" cy="239256"/>
          </a:xfrm>
          <a:prstGeom prst="flowChartCol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9CAA91-A7C1-4BF9-8354-3D802FCE270E}"/>
              </a:ext>
            </a:extLst>
          </p:cNvPr>
          <p:cNvSpPr/>
          <p:nvPr/>
        </p:nvSpPr>
        <p:spPr>
          <a:xfrm>
            <a:off x="5353779" y="1500593"/>
            <a:ext cx="1123470" cy="626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tx1"/>
                </a:solidFill>
              </a:rPr>
              <a:t>Leachate purification </a:t>
            </a:r>
            <a:r>
              <a:rPr lang="en-AU" sz="1200" b="1" dirty="0">
                <a:solidFill>
                  <a:srgbClr val="0000FF"/>
                </a:solidFill>
              </a:rPr>
              <a:t>pH 4.5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2C3B80-F034-480F-8340-DDB7E20B97EF}"/>
              </a:ext>
            </a:extLst>
          </p:cNvPr>
          <p:cNvCxnSpPr>
            <a:cxnSpLocks/>
          </p:cNvCxnSpPr>
          <p:nvPr/>
        </p:nvCxnSpPr>
        <p:spPr>
          <a:xfrm>
            <a:off x="5915514" y="1056456"/>
            <a:ext cx="0" cy="444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08E2DB-C9A2-424E-80FD-C550816DF6A5}"/>
              </a:ext>
            </a:extLst>
          </p:cNvPr>
          <p:cNvCxnSpPr>
            <a:cxnSpLocks/>
          </p:cNvCxnSpPr>
          <p:nvPr/>
        </p:nvCxnSpPr>
        <p:spPr>
          <a:xfrm>
            <a:off x="5987511" y="2126976"/>
            <a:ext cx="0" cy="357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71527DF-5880-4EA5-9FB5-27C8407176ED}"/>
              </a:ext>
            </a:extLst>
          </p:cNvPr>
          <p:cNvSpPr/>
          <p:nvPr/>
        </p:nvSpPr>
        <p:spPr>
          <a:xfrm>
            <a:off x="5574426" y="2483260"/>
            <a:ext cx="826170" cy="642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tx1"/>
                </a:solidFill>
              </a:rPr>
              <a:t>HMs recovery </a:t>
            </a:r>
            <a:r>
              <a:rPr lang="en-AU" sz="1200" b="1" dirty="0">
                <a:solidFill>
                  <a:srgbClr val="0000FF"/>
                </a:solidFill>
              </a:rPr>
              <a:t>pH 9.0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A3DE05C-0B2D-409A-951B-6C4E5C8C3CF8}"/>
              </a:ext>
            </a:extLst>
          </p:cNvPr>
          <p:cNvCxnSpPr>
            <a:cxnSpLocks/>
          </p:cNvCxnSpPr>
          <p:nvPr/>
        </p:nvCxnSpPr>
        <p:spPr>
          <a:xfrm flipV="1">
            <a:off x="6477249" y="1822016"/>
            <a:ext cx="527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859A1F1-BB5C-4FF1-AA47-C4D7661FE052}"/>
              </a:ext>
            </a:extLst>
          </p:cNvPr>
          <p:cNvCxnSpPr>
            <a:cxnSpLocks/>
          </p:cNvCxnSpPr>
          <p:nvPr/>
        </p:nvCxnSpPr>
        <p:spPr>
          <a:xfrm flipV="1">
            <a:off x="6400596" y="2816791"/>
            <a:ext cx="527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Arrow: Slight curve with solid fill">
            <a:extLst>
              <a:ext uri="{FF2B5EF4-FFF2-40B4-BE49-F238E27FC236}">
                <a16:creationId xmlns:a16="http://schemas.microsoft.com/office/drawing/2014/main" id="{3E2CBF6E-CDD4-48F8-A21F-8B13F452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1585">
            <a:off x="3579166" y="2725327"/>
            <a:ext cx="943678" cy="496885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02DA60-3623-46DA-ADD7-2BE505084980}"/>
              </a:ext>
            </a:extLst>
          </p:cNvPr>
          <p:cNvCxnSpPr>
            <a:cxnSpLocks/>
          </p:cNvCxnSpPr>
          <p:nvPr/>
        </p:nvCxnSpPr>
        <p:spPr>
          <a:xfrm flipV="1">
            <a:off x="5046441" y="2816791"/>
            <a:ext cx="527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8C8B9D5-55C9-4B5D-877D-2D6C9BEAAAA3}"/>
              </a:ext>
            </a:extLst>
          </p:cNvPr>
          <p:cNvCxnSpPr>
            <a:cxnSpLocks/>
          </p:cNvCxnSpPr>
          <p:nvPr/>
        </p:nvCxnSpPr>
        <p:spPr>
          <a:xfrm>
            <a:off x="5990093" y="3126109"/>
            <a:ext cx="0" cy="357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A738E47-D1B4-43A5-AA13-2C074EDBF6C5}"/>
              </a:ext>
            </a:extLst>
          </p:cNvPr>
          <p:cNvSpPr txBox="1"/>
          <p:nvPr/>
        </p:nvSpPr>
        <p:spPr>
          <a:xfrm>
            <a:off x="4110069" y="3002643"/>
            <a:ext cx="122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Treated biosolids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BBA212-E37C-4799-A46B-91455642CBA9}"/>
              </a:ext>
            </a:extLst>
          </p:cNvPr>
          <p:cNvSpPr txBox="1"/>
          <p:nvPr/>
        </p:nvSpPr>
        <p:spPr>
          <a:xfrm>
            <a:off x="336473" y="2789125"/>
            <a:ext cx="122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Dry biosolids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5EE613-8FD7-4F9A-957C-8F5EAD3A2F88}"/>
              </a:ext>
            </a:extLst>
          </p:cNvPr>
          <p:cNvSpPr txBox="1"/>
          <p:nvPr/>
        </p:nvSpPr>
        <p:spPr>
          <a:xfrm>
            <a:off x="336472" y="2267081"/>
            <a:ext cx="183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3% v/v acid solution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1EB2F1-73B1-4B44-90CF-BC165515AF37}"/>
              </a:ext>
            </a:extLst>
          </p:cNvPr>
          <p:cNvSpPr txBox="1"/>
          <p:nvPr/>
        </p:nvSpPr>
        <p:spPr>
          <a:xfrm>
            <a:off x="2214966" y="4310998"/>
            <a:ext cx="183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Leachate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003E66-2D43-4C0D-B04B-366BEEF229FF}"/>
              </a:ext>
            </a:extLst>
          </p:cNvPr>
          <p:cNvSpPr txBox="1"/>
          <p:nvPr/>
        </p:nvSpPr>
        <p:spPr>
          <a:xfrm>
            <a:off x="2517620" y="1565596"/>
            <a:ext cx="183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Recycled leachate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DE98A1-6105-41F7-B412-ACBEB9C53F1C}"/>
              </a:ext>
            </a:extLst>
          </p:cNvPr>
          <p:cNvSpPr txBox="1"/>
          <p:nvPr/>
        </p:nvSpPr>
        <p:spPr>
          <a:xfrm>
            <a:off x="3847559" y="1558214"/>
            <a:ext cx="183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Conc. leachate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5F6C98-02E7-4BA5-87EE-DC83E8AAD28D}"/>
              </a:ext>
            </a:extLst>
          </p:cNvPr>
          <p:cNvSpPr txBox="1"/>
          <p:nvPr/>
        </p:nvSpPr>
        <p:spPr>
          <a:xfrm>
            <a:off x="6760187" y="1637383"/>
            <a:ext cx="1007140" cy="4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Metal sludge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33BF58-903C-4DCA-A02F-6BDE34A1B901}"/>
              </a:ext>
            </a:extLst>
          </p:cNvPr>
          <p:cNvSpPr txBox="1"/>
          <p:nvPr/>
        </p:nvSpPr>
        <p:spPr>
          <a:xfrm>
            <a:off x="6751936" y="2623348"/>
            <a:ext cx="92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Metal sludge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526285-47CC-4FB7-A0BB-DDB0886B21B4}"/>
              </a:ext>
            </a:extLst>
          </p:cNvPr>
          <p:cNvSpPr txBox="1"/>
          <p:nvPr/>
        </p:nvSpPr>
        <p:spPr>
          <a:xfrm>
            <a:off x="5068080" y="3441205"/>
            <a:ext cx="183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Clarified liquid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470E91-351F-4F73-8B38-1B589E1E78D1}"/>
              </a:ext>
            </a:extLst>
          </p:cNvPr>
          <p:cNvSpPr txBox="1"/>
          <p:nvPr/>
        </p:nvSpPr>
        <p:spPr>
          <a:xfrm>
            <a:off x="4879693" y="2540874"/>
            <a:ext cx="86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NaOH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2EDDFB-0879-43BB-A021-BE243AFC006A}"/>
              </a:ext>
            </a:extLst>
          </p:cNvPr>
          <p:cNvSpPr txBox="1"/>
          <p:nvPr/>
        </p:nvSpPr>
        <p:spPr>
          <a:xfrm>
            <a:off x="5227646" y="771845"/>
            <a:ext cx="137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NaOH/H</a:t>
            </a:r>
            <a:r>
              <a:rPr lang="en-AU" sz="1200" baseline="-25000" dirty="0"/>
              <a:t>2</a:t>
            </a:r>
            <a:r>
              <a:rPr lang="en-AU" sz="1200" dirty="0"/>
              <a:t>O</a:t>
            </a:r>
            <a:r>
              <a:rPr lang="en-AU" sz="1200" baseline="-25000" dirty="0"/>
              <a:t>2</a:t>
            </a:r>
            <a:r>
              <a:rPr lang="en-AU" sz="1200" dirty="0"/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97B5C0-3753-4E00-853E-3FB2090F230D}"/>
              </a:ext>
            </a:extLst>
          </p:cNvPr>
          <p:cNvSpPr txBox="1"/>
          <p:nvPr/>
        </p:nvSpPr>
        <p:spPr>
          <a:xfrm>
            <a:off x="271052" y="4811898"/>
            <a:ext cx="2669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>
                <a:solidFill>
                  <a:schemeClr val="tx2"/>
                </a:solidFill>
              </a:rPr>
              <a:t>Extraction conditions:</a:t>
            </a:r>
            <a:r>
              <a:rPr lang="en-AU" dirty="0"/>
              <a:t> </a:t>
            </a:r>
          </a:p>
          <a:p>
            <a:pPr algn="l"/>
            <a:r>
              <a:rPr lang="en-AU" sz="1400" dirty="0">
                <a:solidFill>
                  <a:schemeClr val="tx1"/>
                </a:solidFill>
              </a:rPr>
              <a:t>Temperature - 25 </a:t>
            </a:r>
            <a:r>
              <a:rPr lang="en-AU" sz="1400" baseline="30000" dirty="0">
                <a:solidFill>
                  <a:schemeClr val="tx1"/>
                </a:solidFill>
              </a:rPr>
              <a:t>o</a:t>
            </a:r>
            <a:r>
              <a:rPr lang="en-AU" sz="1400" dirty="0">
                <a:solidFill>
                  <a:schemeClr val="tx1"/>
                </a:solidFill>
              </a:rPr>
              <a:t>C</a:t>
            </a:r>
          </a:p>
          <a:p>
            <a:pPr algn="l"/>
            <a:r>
              <a:rPr lang="en-AU" sz="1400" dirty="0">
                <a:solidFill>
                  <a:schemeClr val="tx1"/>
                </a:solidFill>
              </a:rPr>
              <a:t>Time - 30 min</a:t>
            </a:r>
          </a:p>
          <a:p>
            <a:pPr algn="l"/>
            <a:r>
              <a:rPr lang="en-AU" sz="1400" dirty="0">
                <a:solidFill>
                  <a:schemeClr val="tx1"/>
                </a:solidFill>
              </a:rPr>
              <a:t>Stirring speeds - 600 rpm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052609-E8F2-4D45-B741-7C6117666DF9}"/>
              </a:ext>
            </a:extLst>
          </p:cNvPr>
          <p:cNvSpPr txBox="1"/>
          <p:nvPr/>
        </p:nvSpPr>
        <p:spPr>
          <a:xfrm>
            <a:off x="260326" y="3312172"/>
            <a:ext cx="261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dirty="0">
                <a:solidFill>
                  <a:schemeClr val="tx2"/>
                </a:solidFill>
              </a:rPr>
              <a:t>Effects of solids concentration: </a:t>
            </a:r>
            <a:r>
              <a:rPr lang="en-AU" sz="1400" dirty="0">
                <a:solidFill>
                  <a:schemeClr val="tx1"/>
                </a:solidFill>
              </a:rPr>
              <a:t>1-20% w/v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752C02-9765-4FF1-8A0D-CB525BDE8BF1}"/>
              </a:ext>
            </a:extLst>
          </p:cNvPr>
          <p:cNvSpPr txBox="1"/>
          <p:nvPr/>
        </p:nvSpPr>
        <p:spPr>
          <a:xfrm>
            <a:off x="7767327" y="1976410"/>
            <a:ext cx="439461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000" dirty="0">
                <a:solidFill>
                  <a:schemeClr val="tx2"/>
                </a:solidFill>
              </a:rPr>
              <a:t>Leachate purification and HMs recovery: </a:t>
            </a:r>
          </a:p>
          <a:p>
            <a:pPr algn="l"/>
            <a:r>
              <a:rPr lang="en-AU" sz="1800" dirty="0">
                <a:solidFill>
                  <a:schemeClr val="tx1"/>
                </a:solidFill>
              </a:rPr>
              <a:t>Case 1: 2-step NaOH co-precipitation</a:t>
            </a:r>
          </a:p>
          <a:p>
            <a:pPr algn="l"/>
            <a:r>
              <a:rPr lang="en-AU" sz="1800" dirty="0">
                <a:solidFill>
                  <a:schemeClr val="tx1"/>
                </a:solidFill>
              </a:rPr>
              <a:t>Case 2: H</a:t>
            </a:r>
            <a:r>
              <a:rPr lang="en-AU" sz="1800" baseline="-25000" dirty="0">
                <a:solidFill>
                  <a:schemeClr val="tx1"/>
                </a:solidFill>
              </a:rPr>
              <a:t>2</a:t>
            </a:r>
            <a:r>
              <a:rPr lang="en-AU" sz="1800" dirty="0">
                <a:solidFill>
                  <a:schemeClr val="tx1"/>
                </a:solidFill>
              </a:rPr>
              <a:t>O</a:t>
            </a:r>
            <a:r>
              <a:rPr lang="en-AU" sz="1800" baseline="-25000" dirty="0">
                <a:solidFill>
                  <a:schemeClr val="tx1"/>
                </a:solidFill>
              </a:rPr>
              <a:t>2</a:t>
            </a:r>
            <a:r>
              <a:rPr lang="en-AU" sz="1800" dirty="0">
                <a:solidFill>
                  <a:schemeClr val="tx1"/>
                </a:solidFill>
              </a:rPr>
              <a:t> oxidation pre- NaOH co-precipitation</a:t>
            </a:r>
          </a:p>
          <a:p>
            <a:pPr algn="l"/>
            <a:r>
              <a:rPr lang="en-AU" sz="1800" dirty="0">
                <a:solidFill>
                  <a:schemeClr val="tx1"/>
                </a:solidFill>
              </a:rPr>
              <a:t>Case 3: Single step NaOH co-precipitation</a:t>
            </a:r>
          </a:p>
          <a:p>
            <a:pPr algn="l"/>
            <a:r>
              <a:rPr lang="en-AU" sz="1800" dirty="0">
                <a:solidFill>
                  <a:schemeClr val="tx1"/>
                </a:solidFill>
              </a:rPr>
              <a:t>Case 4: Biochar sorption</a:t>
            </a:r>
          </a:p>
        </p:txBody>
      </p:sp>
    </p:spTree>
    <p:extLst>
      <p:ext uri="{BB962C8B-B14F-4D97-AF65-F5344CB8AC3E}">
        <p14:creationId xmlns:p14="http://schemas.microsoft.com/office/powerpoint/2010/main" val="20243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272E-E6CC-4E94-8EA7-B653CD3D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" y="122705"/>
            <a:ext cx="6895458" cy="421576"/>
          </a:xfrm>
        </p:spPr>
        <p:txBody>
          <a:bodyPr>
            <a:noAutofit/>
          </a:bodyPr>
          <a:lstStyle/>
          <a:p>
            <a:r>
              <a:rPr lang="en-GB" sz="4400" dirty="0"/>
              <a:t>Results: Metal recovery</a:t>
            </a:r>
            <a:endParaRPr lang="en-AU" sz="44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F420EC3-A4B7-422C-90FE-BA8BE6731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18124"/>
              </p:ext>
            </p:extLst>
          </p:nvPr>
        </p:nvGraphicFramePr>
        <p:xfrm>
          <a:off x="407558" y="595651"/>
          <a:ext cx="6306372" cy="35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EE0CFD-335D-4400-B99F-9BB82801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9771"/>
              </p:ext>
            </p:extLst>
          </p:nvPr>
        </p:nvGraphicFramePr>
        <p:xfrm>
          <a:off x="282090" y="4859312"/>
          <a:ext cx="8639968" cy="1216660"/>
        </p:xfrm>
        <a:graphic>
          <a:graphicData uri="http://schemas.openxmlformats.org/drawingml/2006/table">
            <a:tbl>
              <a:tblPr firstRow="1" firstCol="1" bandRow="1"/>
              <a:tblGrid>
                <a:gridCol w="2041191">
                  <a:extLst>
                    <a:ext uri="{9D8B030D-6E8A-4147-A177-3AD203B41FA5}">
                      <a16:colId xmlns:a16="http://schemas.microsoft.com/office/drawing/2014/main" val="2488146210"/>
                    </a:ext>
                  </a:extLst>
                </a:gridCol>
                <a:gridCol w="705368">
                  <a:extLst>
                    <a:ext uri="{9D8B030D-6E8A-4147-A177-3AD203B41FA5}">
                      <a16:colId xmlns:a16="http://schemas.microsoft.com/office/drawing/2014/main" val="4230902081"/>
                    </a:ext>
                  </a:extLst>
                </a:gridCol>
                <a:gridCol w="584127">
                  <a:extLst>
                    <a:ext uri="{9D8B030D-6E8A-4147-A177-3AD203B41FA5}">
                      <a16:colId xmlns:a16="http://schemas.microsoft.com/office/drawing/2014/main" val="2423907198"/>
                    </a:ext>
                  </a:extLst>
                </a:gridCol>
                <a:gridCol w="669375">
                  <a:extLst>
                    <a:ext uri="{9D8B030D-6E8A-4147-A177-3AD203B41FA5}">
                      <a16:colId xmlns:a16="http://schemas.microsoft.com/office/drawing/2014/main" val="2334263437"/>
                    </a:ext>
                  </a:extLst>
                </a:gridCol>
                <a:gridCol w="634339">
                  <a:extLst>
                    <a:ext uri="{9D8B030D-6E8A-4147-A177-3AD203B41FA5}">
                      <a16:colId xmlns:a16="http://schemas.microsoft.com/office/drawing/2014/main" val="1097932843"/>
                    </a:ext>
                  </a:extLst>
                </a:gridCol>
                <a:gridCol w="575937">
                  <a:extLst>
                    <a:ext uri="{9D8B030D-6E8A-4147-A177-3AD203B41FA5}">
                      <a16:colId xmlns:a16="http://schemas.microsoft.com/office/drawing/2014/main" val="4052038354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335540226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21285658"/>
                    </a:ext>
                  </a:extLst>
                </a:gridCol>
                <a:gridCol w="479394">
                  <a:extLst>
                    <a:ext uri="{9D8B030D-6E8A-4147-A177-3AD203B41FA5}">
                      <a16:colId xmlns:a16="http://schemas.microsoft.com/office/drawing/2014/main" val="629221319"/>
                    </a:ext>
                  </a:extLst>
                </a:gridCol>
                <a:gridCol w="399496">
                  <a:extLst>
                    <a:ext uri="{9D8B030D-6E8A-4147-A177-3AD203B41FA5}">
                      <a16:colId xmlns:a16="http://schemas.microsoft.com/office/drawing/2014/main" val="1577839380"/>
                    </a:ext>
                  </a:extLst>
                </a:gridCol>
                <a:gridCol w="621436">
                  <a:extLst>
                    <a:ext uri="{9D8B030D-6E8A-4147-A177-3AD203B41FA5}">
                      <a16:colId xmlns:a16="http://schemas.microsoft.com/office/drawing/2014/main" val="2947963517"/>
                    </a:ext>
                  </a:extLst>
                </a:gridCol>
                <a:gridCol w="624288">
                  <a:extLst>
                    <a:ext uri="{9D8B030D-6E8A-4147-A177-3AD203B41FA5}">
                      <a16:colId xmlns:a16="http://schemas.microsoft.com/office/drawing/2014/main" val="21183642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Elements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028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biosolids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 Treated biosolids</a:t>
                      </a:r>
                      <a:endParaRPr lang="en-A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658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Treated biosolids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92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C-1 grade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723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021138-D608-480A-A11D-766438AF5B00}"/>
              </a:ext>
            </a:extLst>
          </p:cNvPr>
          <p:cNvSpPr txBox="1"/>
          <p:nvPr/>
        </p:nvSpPr>
        <p:spPr>
          <a:xfrm>
            <a:off x="-476983" y="4048548"/>
            <a:ext cx="748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Fig 3: Metal recovery under different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1B1AD-B592-411D-9E38-DD535EE022D1}"/>
              </a:ext>
            </a:extLst>
          </p:cNvPr>
          <p:cNvSpPr txBox="1"/>
          <p:nvPr/>
        </p:nvSpPr>
        <p:spPr>
          <a:xfrm>
            <a:off x="282090" y="4431444"/>
            <a:ext cx="5872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Table 2: Metal concentration (mg/kg) in the treated biosolids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5A636-C70C-4772-9C47-D3032BAEB1A7}"/>
              </a:ext>
            </a:extLst>
          </p:cNvPr>
          <p:cNvSpPr/>
          <p:nvPr/>
        </p:nvSpPr>
        <p:spPr>
          <a:xfrm>
            <a:off x="4196116" y="4814340"/>
            <a:ext cx="719191" cy="1370142"/>
          </a:xfrm>
          <a:prstGeom prst="rect">
            <a:avLst/>
          </a:prstGeom>
          <a:noFill/>
          <a:ln w="38100">
            <a:solidFill>
              <a:srgbClr val="EE32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9733A-E6AA-4760-ACE5-D4C5CA12CBFD}"/>
              </a:ext>
            </a:extLst>
          </p:cNvPr>
          <p:cNvSpPr txBox="1"/>
          <p:nvPr/>
        </p:nvSpPr>
        <p:spPr>
          <a:xfrm>
            <a:off x="6786531" y="978677"/>
            <a:ext cx="51184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GB" sz="2000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GB" sz="2000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consumption of 0.56 g/g dry biosolids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NaOH consumption of 0.50 g/g dry biosolids.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Metal sludge recovery was 0.166 g/g dry biosolids.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Composition (wt%) of metal sludge 1 is 10.7% Fe, 8.8% Na, 8.2% S, 7.9% P, and 5.5% Al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Metal sludge 2 is 13.1% Na, 12.5% S%, 12.4% Ca, 6.0% P, and 3.3% Mg. </a:t>
            </a:r>
            <a:endParaRPr lang="en-AU" sz="2000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BDBF291-889E-4466-A168-61AD40095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358"/>
              </p:ext>
            </p:extLst>
          </p:nvPr>
        </p:nvGraphicFramePr>
        <p:xfrm>
          <a:off x="8922059" y="4859312"/>
          <a:ext cx="2809508" cy="12130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6857">
                  <a:extLst>
                    <a:ext uri="{9D8B030D-6E8A-4147-A177-3AD203B41FA5}">
                      <a16:colId xmlns:a16="http://schemas.microsoft.com/office/drawing/2014/main" val="3033285636"/>
                    </a:ext>
                  </a:extLst>
                </a:gridCol>
                <a:gridCol w="719842">
                  <a:extLst>
                    <a:ext uri="{9D8B030D-6E8A-4147-A177-3AD203B41FA5}">
                      <a16:colId xmlns:a16="http://schemas.microsoft.com/office/drawing/2014/main" val="3025061432"/>
                    </a:ext>
                  </a:extLst>
                </a:gridCol>
                <a:gridCol w="664470">
                  <a:extLst>
                    <a:ext uri="{9D8B030D-6E8A-4147-A177-3AD203B41FA5}">
                      <a16:colId xmlns:a16="http://schemas.microsoft.com/office/drawing/2014/main" val="2380293153"/>
                    </a:ext>
                  </a:extLst>
                </a:gridCol>
                <a:gridCol w="618339">
                  <a:extLst>
                    <a:ext uri="{9D8B030D-6E8A-4147-A177-3AD203B41FA5}">
                      <a16:colId xmlns:a16="http://schemas.microsoft.com/office/drawing/2014/main" val="1411130367"/>
                    </a:ext>
                  </a:extLst>
                </a:gridCol>
              </a:tblGrid>
              <a:tr h="388197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79916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35.4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87390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32.9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2906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E195FB3-1B26-4180-A721-A5919C13ACC0}"/>
              </a:ext>
            </a:extLst>
          </p:cNvPr>
          <p:cNvSpPr txBox="1"/>
          <p:nvPr/>
        </p:nvSpPr>
        <p:spPr>
          <a:xfrm>
            <a:off x="7575096" y="4476101"/>
            <a:ext cx="557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Nutrient wt% in the treated biosolids </a:t>
            </a:r>
          </a:p>
        </p:txBody>
      </p:sp>
    </p:spTree>
    <p:extLst>
      <p:ext uri="{BB962C8B-B14F-4D97-AF65-F5344CB8AC3E}">
        <p14:creationId xmlns:p14="http://schemas.microsoft.com/office/powerpoint/2010/main" val="38038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/>
      <p:bldP spid="6" grpId="0"/>
      <p:bldP spid="4" grpId="0" animBg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9D607-E7AF-47E3-ACF4-762E8EC19E4E}"/>
              </a:ext>
            </a:extLst>
          </p:cNvPr>
          <p:cNvSpPr txBox="1"/>
          <p:nvPr/>
        </p:nvSpPr>
        <p:spPr>
          <a:xfrm>
            <a:off x="164383" y="247142"/>
            <a:ext cx="1165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4400" b="1" dirty="0">
                <a:solidFill>
                  <a:schemeClr val="tx1"/>
                </a:solidFill>
              </a:rPr>
              <a:t>Process flow diagram – Mass balances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31FB3-87C6-44A7-81C3-E312D86F9969}"/>
              </a:ext>
            </a:extLst>
          </p:cNvPr>
          <p:cNvSpPr txBox="1"/>
          <p:nvPr/>
        </p:nvSpPr>
        <p:spPr>
          <a:xfrm>
            <a:off x="2581015" y="6061456"/>
            <a:ext cx="748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Fig 3: Process configuration and mass balances to process 10% solids 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89B0EF3-A244-4EFB-BB06-A08653D7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7" y="1121887"/>
            <a:ext cx="9578751" cy="4737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86F59-F2FE-4899-AB33-940FB99C653B}"/>
              </a:ext>
            </a:extLst>
          </p:cNvPr>
          <p:cNvSpPr/>
          <p:nvPr/>
        </p:nvSpPr>
        <p:spPr>
          <a:xfrm>
            <a:off x="1589103" y="5089821"/>
            <a:ext cx="1074198" cy="68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F2CB3B-BD7C-4088-8282-2C7593E07813}"/>
              </a:ext>
            </a:extLst>
          </p:cNvPr>
          <p:cNvSpPr/>
          <p:nvPr/>
        </p:nvSpPr>
        <p:spPr>
          <a:xfrm>
            <a:off x="914400" y="2537581"/>
            <a:ext cx="1074198" cy="506027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7961F-BB63-4BA2-A779-B776463E4317}"/>
              </a:ext>
            </a:extLst>
          </p:cNvPr>
          <p:cNvSpPr/>
          <p:nvPr/>
        </p:nvSpPr>
        <p:spPr>
          <a:xfrm>
            <a:off x="9054419" y="4687457"/>
            <a:ext cx="1074198" cy="506027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1EAF30-EFBE-4F1B-B007-918364D2D817}"/>
              </a:ext>
            </a:extLst>
          </p:cNvPr>
          <p:cNvSpPr/>
          <p:nvPr/>
        </p:nvSpPr>
        <p:spPr>
          <a:xfrm>
            <a:off x="9080245" y="5567080"/>
            <a:ext cx="1563823" cy="22116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CFA006-98FF-4031-B92D-70A4F451428F}"/>
              </a:ext>
            </a:extLst>
          </p:cNvPr>
          <p:cNvSpPr/>
          <p:nvPr/>
        </p:nvSpPr>
        <p:spPr>
          <a:xfrm>
            <a:off x="1012057" y="3412724"/>
            <a:ext cx="1563823" cy="30106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744A38-06B7-49A8-B6A4-51B5AC63235C}"/>
              </a:ext>
            </a:extLst>
          </p:cNvPr>
          <p:cNvSpPr/>
          <p:nvPr/>
        </p:nvSpPr>
        <p:spPr>
          <a:xfrm>
            <a:off x="2575880" y="4609359"/>
            <a:ext cx="1563823" cy="26939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75AB66-8680-4B51-9899-97C0D787C8B9}"/>
              </a:ext>
            </a:extLst>
          </p:cNvPr>
          <p:cNvSpPr/>
          <p:nvPr/>
        </p:nvSpPr>
        <p:spPr>
          <a:xfrm>
            <a:off x="2575880" y="3889344"/>
            <a:ext cx="1074198" cy="48230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CC144-ED65-4F79-8961-E1A933131100}"/>
              </a:ext>
            </a:extLst>
          </p:cNvPr>
          <p:cNvSpPr txBox="1"/>
          <p:nvPr/>
        </p:nvSpPr>
        <p:spPr>
          <a:xfrm>
            <a:off x="119632" y="59066"/>
            <a:ext cx="1165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4400" b="1" dirty="0">
                <a:solidFill>
                  <a:schemeClr val="tx1"/>
                </a:solidFill>
              </a:rPr>
              <a:t>Biochar from pre-treated biosolids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6D4E34-F257-45AF-AEE0-665D4E6B3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03737"/>
              </p:ext>
            </p:extLst>
          </p:nvPr>
        </p:nvGraphicFramePr>
        <p:xfrm>
          <a:off x="565261" y="1003948"/>
          <a:ext cx="6146258" cy="579498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32180">
                  <a:extLst>
                    <a:ext uri="{9D8B030D-6E8A-4147-A177-3AD203B41FA5}">
                      <a16:colId xmlns:a16="http://schemas.microsoft.com/office/drawing/2014/main" val="612643986"/>
                    </a:ext>
                  </a:extLst>
                </a:gridCol>
                <a:gridCol w="103109">
                  <a:extLst>
                    <a:ext uri="{9D8B030D-6E8A-4147-A177-3AD203B41FA5}">
                      <a16:colId xmlns:a16="http://schemas.microsoft.com/office/drawing/2014/main" val="1334356897"/>
                    </a:ext>
                  </a:extLst>
                </a:gridCol>
                <a:gridCol w="1271124">
                  <a:extLst>
                    <a:ext uri="{9D8B030D-6E8A-4147-A177-3AD203B41FA5}">
                      <a16:colId xmlns:a16="http://schemas.microsoft.com/office/drawing/2014/main" val="3278425874"/>
                    </a:ext>
                  </a:extLst>
                </a:gridCol>
                <a:gridCol w="1766657">
                  <a:extLst>
                    <a:ext uri="{9D8B030D-6E8A-4147-A177-3AD203B41FA5}">
                      <a16:colId xmlns:a16="http://schemas.microsoft.com/office/drawing/2014/main" val="370256627"/>
                    </a:ext>
                  </a:extLst>
                </a:gridCol>
                <a:gridCol w="1873188">
                  <a:extLst>
                    <a:ext uri="{9D8B030D-6E8A-4147-A177-3AD203B41FA5}">
                      <a16:colId xmlns:a16="http://schemas.microsoft.com/office/drawing/2014/main" val="3994039729"/>
                    </a:ext>
                  </a:extLst>
                </a:gridCol>
              </a:tblGrid>
              <a:tr h="37056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Samples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C1-grade*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RBB@500 ℃ </a:t>
                      </a:r>
                      <a:endParaRPr lang="en-AU" sz="1500" dirty="0"/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TBB@500 ℃ 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6896"/>
                  </a:ext>
                </a:extLst>
              </a:tr>
              <a:tr h="1403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Biochar yield (wt%)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50.7</a:t>
                      </a:r>
                      <a:endParaRPr lang="en-AU" sz="1500" dirty="0"/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39.6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3463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HMs concentration (mg/kg)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89048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3.9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33757"/>
                  </a:ext>
                </a:extLst>
              </a:tr>
              <a:tr h="1403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Cd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6381"/>
                  </a:ext>
                </a:extLst>
              </a:tr>
              <a:tr h="205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40.9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28.9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08835"/>
                  </a:ext>
                </a:extLst>
              </a:tr>
              <a:tr h="270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2335.2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619.6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15721"/>
                  </a:ext>
                </a:extLst>
              </a:tr>
              <a:tr h="17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58.3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29.4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16840"/>
                  </a:ext>
                </a:extLst>
              </a:tr>
              <a:tr h="219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Pb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41.8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42.3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12717"/>
                  </a:ext>
                </a:extLst>
              </a:tr>
              <a:tr h="227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2045.2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209.5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86500"/>
                  </a:ext>
                </a:extLst>
              </a:tr>
              <a:tr h="22194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AAEMs (g/kg)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133.2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53.67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113614"/>
                  </a:ext>
                </a:extLst>
              </a:tr>
              <a:tr h="21306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Ash contents (wt%)</a:t>
                      </a:r>
                      <a:endParaRPr lang="en-AU" sz="15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52.3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41.0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95549"/>
                  </a:ext>
                </a:extLst>
              </a:tr>
              <a:tr h="23082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Fixed carbon (wt%)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17.6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27.7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50445"/>
                  </a:ext>
                </a:extLst>
              </a:tr>
              <a:tr h="22761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Volatile matter (wt%)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29.3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30.7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89301"/>
                  </a:ext>
                </a:extLst>
              </a:tr>
              <a:tr h="21552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 (wt%)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32.8</a:t>
                      </a:r>
                      <a:endParaRPr lang="en-AU" sz="15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41.7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64350"/>
                  </a:ext>
                </a:extLst>
              </a:tr>
              <a:tr h="19530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 (wt%)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07602"/>
                  </a:ext>
                </a:extLst>
              </a:tr>
              <a:tr h="2357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 (wt%)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5.5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5.6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10030"/>
                  </a:ext>
                </a:extLst>
              </a:tr>
              <a:tr h="18225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O/C (polarity)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0.18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0.13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51570"/>
                  </a:ext>
                </a:extLst>
              </a:tr>
              <a:tr h="25745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H/C (aromaticity)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0.37</a:t>
                      </a:r>
                      <a:endParaRPr lang="en-AU" sz="15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0.43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33764"/>
                  </a:ext>
                </a:extLst>
              </a:tr>
              <a:tr h="34943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Calorific value (MJ/kg)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10.7</a:t>
                      </a:r>
                      <a:endParaRPr lang="en-AU" sz="15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15.0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0985"/>
                  </a:ext>
                </a:extLst>
              </a:tr>
              <a:tr h="34943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Carbon retention (%)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44.8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51.1</a:t>
                      </a:r>
                      <a:endParaRPr lang="en-AU" sz="15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38762"/>
                  </a:ext>
                </a:extLst>
              </a:tr>
              <a:tr h="34943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Surface area (m</a:t>
                      </a:r>
                      <a:r>
                        <a:rPr lang="en-AU" sz="15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sz="15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/g)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55.1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5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106.9</a:t>
                      </a:r>
                    </a:p>
                  </a:txBody>
                  <a:tcPr marL="53553" marR="5355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9371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59EED5A-4BD6-48CE-9A18-1C1E9CE72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36" y="961866"/>
            <a:ext cx="2899389" cy="26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outdoor object, honeycomb, close&#10;&#10;Description automatically generated">
            <a:extLst>
              <a:ext uri="{FF2B5EF4-FFF2-40B4-BE49-F238E27FC236}">
                <a16:creationId xmlns:a16="http://schemas.microsoft.com/office/drawing/2014/main" id="{429CC868-796A-4197-990A-97AB5C9DB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77" y="3698325"/>
            <a:ext cx="2944248" cy="237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D9C318-AB2A-448B-B1AB-7DB41F3866EC}"/>
              </a:ext>
            </a:extLst>
          </p:cNvPr>
          <p:cNvSpPr txBox="1"/>
          <p:nvPr/>
        </p:nvSpPr>
        <p:spPr>
          <a:xfrm>
            <a:off x="7811340" y="216081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RBB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DB926B-5E64-4691-8F62-ED8F7A52791C}"/>
              </a:ext>
            </a:extLst>
          </p:cNvPr>
          <p:cNvSpPr txBox="1"/>
          <p:nvPr/>
        </p:nvSpPr>
        <p:spPr>
          <a:xfrm>
            <a:off x="7811340" y="454727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AU" sz="1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BB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3FB7A-BE23-4EA1-B966-258342A63155}"/>
              </a:ext>
            </a:extLst>
          </p:cNvPr>
          <p:cNvSpPr txBox="1"/>
          <p:nvPr/>
        </p:nvSpPr>
        <p:spPr>
          <a:xfrm>
            <a:off x="119632" y="665394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Table 3: Effects of pre-treatment on biochar properties</a:t>
            </a:r>
            <a:endParaRPr lang="en-AU" sz="1600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25D595-2FC5-4D8F-BB89-12EDF24B7AC6}"/>
              </a:ext>
            </a:extLst>
          </p:cNvPr>
          <p:cNvCxnSpPr/>
          <p:nvPr/>
        </p:nvCxnSpPr>
        <p:spPr>
          <a:xfrm flipH="1" flipV="1">
            <a:off x="8469297" y="4625266"/>
            <a:ext cx="577049" cy="8700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010E1C-4E7B-4DB5-8D8A-1011F7E29EB5}"/>
              </a:ext>
            </a:extLst>
          </p:cNvPr>
          <p:cNvCxnSpPr/>
          <p:nvPr/>
        </p:nvCxnSpPr>
        <p:spPr>
          <a:xfrm flipH="1" flipV="1">
            <a:off x="9034201" y="4281549"/>
            <a:ext cx="577049" cy="8700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340434-8E8F-441C-8AAA-4DD76556630C}"/>
              </a:ext>
            </a:extLst>
          </p:cNvPr>
          <p:cNvCxnSpPr>
            <a:cxnSpLocks/>
          </p:cNvCxnSpPr>
          <p:nvPr/>
        </p:nvCxnSpPr>
        <p:spPr>
          <a:xfrm flipV="1">
            <a:off x="7904393" y="5396768"/>
            <a:ext cx="663569" cy="96560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7E9F-4C07-4C6C-851E-1C9A890E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1" y="0"/>
            <a:ext cx="9806879" cy="843152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09E3-652C-4024-A9E1-41672774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2" y="825396"/>
            <a:ext cx="10972800" cy="5273675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Mild sulfuric acid treatment of biosolids can remove 60-85% heavy metals, 70-90% of ash forming elements, and preserve organic nutrients</a:t>
            </a:r>
          </a:p>
          <a:p>
            <a:pPr marL="0" indent="0" algn="just"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Cu remain the limiting element to achieve the production of C-1 grade biosolids for unrestricted land application </a:t>
            </a:r>
          </a:p>
          <a:p>
            <a:pPr algn="just"/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About 60-95% of dissolved metal can be recovered for potential  applications in smelting, inorganic fertiliser, catalysis, and adsorption </a:t>
            </a:r>
          </a:p>
          <a:p>
            <a:pPr marL="0" indent="0" algn="just"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Pre-treatment enhanced the production of high quality biochar from biosolids </a:t>
            </a:r>
          </a:p>
        </p:txBody>
      </p:sp>
    </p:spTree>
    <p:extLst>
      <p:ext uri="{BB962C8B-B14F-4D97-AF65-F5344CB8AC3E}">
        <p14:creationId xmlns:p14="http://schemas.microsoft.com/office/powerpoint/2010/main" val="2645115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11.0&quot;&gt;&lt;object type=&quot;1&quot; unique_id=&quot;10001&quot;&gt;&lt;object type=&quot;2&quot; unique_id=&quot;12307&quot;&gt;&lt;object type=&quot;3&quot; unique_id=&quot;12308&quot;&gt;&lt;property id=&quot;20148&quot; value=&quot;5&quot;/&gt;&lt;property id=&quot;20300&quot; value=&quot;Slide 1 - &amp;quot;AERO2363 Fatigue Life Prediction Fracture Mechanics Approach&amp;quot;&quot;/&gt;&lt;property id=&quot;20307&quot; value=&quot;825&quot;/&gt;&lt;/object&gt;&lt;object type=&quot;3&quot; unique_id=&quot;12309&quot;&gt;&lt;property id=&quot;20148&quot; value=&quot;5&quot;/&gt;&lt;property id=&quot;20300&quot; value=&quot;Slide 3 - &amp;quot;References&amp;quot;&quot;/&gt;&lt;property id=&quot;20307&quot; value=&quot;826&quot;/&gt;&lt;/object&gt;&lt;object type=&quot;3&quot; unique_id=&quot;12310&quot;&gt;&lt;property id=&quot;20148&quot; value=&quot;5&quot;/&gt;&lt;property id=&quot;20300&quot; value=&quot;Slide 4 - &amp;quot;Introduction&amp;quot;&quot;/&gt;&lt;property id=&quot;20307&quot; value=&quot;828&quot;/&gt;&lt;/object&gt;&lt;object type=&quot;3&quot; unique_id=&quot;12311&quot;&gt;&lt;property id=&quot;20148&quot; value=&quot;5&quot;/&gt;&lt;property id=&quot;20300&quot; value=&quot;Slide 5 - &amp;quot;Introduction&amp;quot;&quot;/&gt;&lt;property id=&quot;20307&quot; value=&quot;844&quot;/&gt;&lt;/object&gt;&lt;object type=&quot;3&quot; unique_id=&quot;12312&quot;&gt;&lt;property id=&quot;20148&quot; value=&quot;5&quot;/&gt;&lt;property id=&quot;20300&quot; value=&quot;Slide 7 - &amp;quot;Fatigue crack growth data&amp;quot;&quot;/&gt;&lt;property id=&quot;20307&quot; value=&quot;831&quot;/&gt;&lt;/object&gt;&lt;object type=&quot;3&quot; unique_id=&quot;12313&quot;&gt;&lt;property id=&quot;20148&quot; value=&quot;5&quot;/&gt;&lt;property id=&quot;20300&quot; value=&quot;Slide 8 - &amp;quot;Fatigue crack growth data&amp;quot;&quot;/&gt;&lt;property id=&quot;20307&quot; value=&quot;832&quot;/&gt;&lt;/object&gt;&lt;object type=&quot;3&quot; unique_id=&quot;12314&quot;&gt;&lt;property id=&quot;20148&quot; value=&quot;5&quot;/&gt;&lt;property id=&quot;20300&quot; value=&quot;Slide 9 - &amp;quot;Fatigue life estimation&amp;quot;&quot;/&gt;&lt;property id=&quot;20307&quot; value=&quot;833&quot;/&gt;&lt;/object&gt;&lt;object type=&quot;3&quot; unique_id=&quot;12315&quot;&gt;&lt;property id=&quot;20148&quot; value=&quot;5&quot;/&gt;&lt;property id=&quot;20300&quot; value=&quot;Slide 10 - &amp;quot;Fatigue crack growth rate – Region I&amp;quot;&quot;/&gt;&lt;property id=&quot;20307&quot; value=&quot;834&quot;/&gt;&lt;/object&gt;&lt;object type=&quot;3&quot; unique_id=&quot;12316&quot;&gt;&lt;property id=&quot;20148&quot; value=&quot;5&quot;/&gt;&lt;property id=&quot;20300&quot; value=&quot;Slide 11&quot;/&gt;&lt;property id=&quot;20307&quot; value=&quot;835&quot;/&gt;&lt;/object&gt;&lt;object type=&quot;3&quot; unique_id=&quot;12317&quot;&gt;&lt;property id=&quot;20148&quot; value=&quot;5&quot;/&gt;&lt;property id=&quot;20300&quot; value=&quot;Slide 12&quot;/&gt;&lt;property id=&quot;20307&quot; value=&quot;845&quot;/&gt;&lt;/object&gt;&lt;object type=&quot;3&quot; unique_id=&quot;12318&quot;&gt;&lt;property id=&quot;20148&quot; value=&quot;5&quot;/&gt;&lt;property id=&quot;20300&quot; value=&quot;Slide 13&quot;/&gt;&lt;property id=&quot;20307&quot; value=&quot;837&quot;/&gt;&lt;/object&gt;&lt;object type=&quot;3&quot; unique_id=&quot;12319&quot;&gt;&lt;property id=&quot;20148&quot; value=&quot;5&quot;/&gt;&lt;property id=&quot;20300&quot; value=&quot;Slide 14&quot;/&gt;&lt;property id=&quot;20307&quot; value=&quot;836&quot;/&gt;&lt;/object&gt;&lt;object type=&quot;3&quot; unique_id=&quot;12320&quot;&gt;&lt;property id=&quot;20148&quot; value=&quot;5&quot;/&gt;&lt;property id=&quot;20300&quot; value=&quot;Slide 15 - &amp;quot;Fatigue life estimation procedure&amp;quot;&quot;/&gt;&lt;property id=&quot;20307&quot; value=&quot;838&quot;/&gt;&lt;/object&gt;&lt;object type=&quot;3&quot; unique_id=&quot;12321&quot;&gt;&lt;property id=&quot;20148&quot; value=&quot;5&quot;/&gt;&lt;property id=&quot;20300&quot; value=&quot;Slide 16 - &amp;quot;Fatigue life estimation procedure&amp;quot;&quot;/&gt;&lt;property id=&quot;20307&quot; value=&quot;839&quot;/&gt;&lt;/object&gt;&lt;object type=&quot;3&quot; unique_id=&quot;12322&quot;&gt;&lt;property id=&quot;20148&quot; value=&quot;5&quot;/&gt;&lt;property id=&quot;20300&quot; value=&quot;Slide 17 - &amp;quot;Integrated Paris’ Equation&amp;quot;&quot;/&gt;&lt;property id=&quot;20307&quot; value=&quot;840&quot;/&gt;&lt;/object&gt;&lt;object type=&quot;3&quot; unique_id=&quot;12323&quot;&gt;&lt;property id=&quot;20148&quot; value=&quot;5&quot;/&gt;&lt;property id=&quot;20300&quot; value=&quot;Slide 18 - &amp;quot;Example 1&amp;quot;&quot;/&gt;&lt;property id=&quot;20307&quot; value=&quot;841&quot;/&gt;&lt;/object&gt;&lt;object type=&quot;3&quot; unique_id=&quot;12324&quot;&gt;&lt;property id=&quot;20148&quot; value=&quot;5&quot;/&gt;&lt;property id=&quot;20300&quot; value=&quot;Slide 19 - &amp;quot;Example 1&amp;quot;&quot;/&gt;&lt;property id=&quot;20307&quot; value=&quot;842&quot;/&gt;&lt;/object&gt;&lt;object type=&quot;3&quot; unique_id=&quot;12325&quot;&gt;&lt;property id=&quot;20148&quot; value=&quot;5&quot;/&gt;&lt;property id=&quot;20300&quot; value=&quot;Slide 25 - &amp;quot;Evolution of the crack tip plastic zone ahead of a fatigue crack &amp;amp; crack tip closure&amp;quot;&quot;/&gt;&lt;property id=&quot;20307&quot; value=&quot;846&quot;/&gt;&lt;/object&gt;&lt;object type=&quot;3&quot; unique_id=&quot;12326&quot;&gt;&lt;property id=&quot;20148&quot; value=&quot;5&quot;/&gt;&lt;property id=&quot;20300&quot; value=&quot;Slide 26 - &amp;quot;Cyclic plastic zone&amp;quot;&quot;/&gt;&lt;property id=&quot;20307&quot; value=&quot;843&quot;/&gt;&lt;/object&gt;&lt;object type=&quot;3&quot; unique_id=&quot;12328&quot;&gt;&lt;property id=&quot;20148&quot; value=&quot;5&quot;/&gt;&lt;property id=&quot;20300&quot; value=&quot;Slide 22 - &amp;quot;Variable fatigue loading&amp;quot;&quot;/&gt;&lt;property id=&quot;20307&quot; value=&quot;849&quot;/&gt;&lt;/object&gt;&lt;object type=&quot;3&quot; unique_id=&quot;12329&quot;&gt;&lt;property id=&quot;20148&quot; value=&quot;5&quot;/&gt;&lt;property id=&quot;20300&quot; value=&quot;Slide 23 - &amp;quot;Variable fatigue loading&amp;quot;&quot;/&gt;&lt;property id=&quot;20307&quot; value=&quot;848&quot;/&gt;&lt;/object&gt;&lt;object type=&quot;3&quot; unique_id=&quot;12330&quot;&gt;&lt;property id=&quot;20148&quot; value=&quot;5&quot;/&gt;&lt;property id=&quot;20300&quot; value=&quot;Slide 27&quot;/&gt;&lt;property id=&quot;20307&quot; value=&quot;827&quot;/&gt;&lt;/object&gt;&lt;object type=&quot;3&quot; unique_id=&quot;12331&quot;&gt;&lt;property id=&quot;20148&quot; value=&quot;5&quot;/&gt;&lt;property id=&quot;20300&quot; value=&quot;Slide 28&quot;/&gt;&lt;property id=&quot;20307&quot; value=&quot;851&quot;/&gt;&lt;/object&gt;&lt;object type=&quot;3&quot; unique_id=&quot;12958&quot;&gt;&lt;property id=&quot;20148&quot; value=&quot;5&quot;/&gt;&lt;property id=&quot;20300&quot; value=&quot;Slide 20 - &amp;quot;Example 2&amp;quot;&quot;/&gt;&lt;property id=&quot;20307&quot; value=&quot;852&quot;/&gt;&lt;/object&gt;&lt;object type=&quot;3&quot; unique_id=&quot;12959&quot;&gt;&lt;property id=&quot;20148&quot; value=&quot;5&quot;/&gt;&lt;property id=&quot;20300&quot; value=&quot;Slide 21 - &amp;quot;Example 2&amp;quot;&quot;/&gt;&lt;property id=&quot;20307&quot; value=&quot;853&quot;/&gt;&lt;/object&gt;&lt;object type=&quot;3&quot; unique_id=&quot;13045&quot;&gt;&lt;property id=&quot;20148&quot; value=&quot;5&quot;/&gt;&lt;property id=&quot;20300&quot; value=&quot;Slide 24 - &amp;quot;Example 3&amp;quot;&quot;/&gt;&lt;property id=&quot;20307&quot; value=&quot;854&quot;/&gt;&lt;/object&gt;&lt;object type=&quot;3&quot; unique_id=&quot;13047&quot;&gt;&lt;property id=&quot;20148&quot; value=&quot;5&quot;/&gt;&lt;property id=&quot;20300&quot; value=&quot;Slide 29 - &amp;quot;Example 4&amp;quot;&quot;/&gt;&lt;property id=&quot;20307&quot; value=&quot;855&quot;/&gt;&lt;/object&gt;&lt;object type=&quot;3&quot; unique_id=&quot;13048&quot;&gt;&lt;property id=&quot;20148&quot; value=&quot;5&quot;/&gt;&lt;property id=&quot;20300&quot; value=&quot;Slide 30 - &amp;quot;Example 5&amp;quot;&quot;/&gt;&lt;property id=&quot;20307&quot; value=&quot;856&quot;/&gt;&lt;/object&gt;&lt;object type=&quot;3&quot; unique_id=&quot;13320&quot;&gt;&lt;property id=&quot;20148&quot; value=&quot;5&quot;/&gt;&lt;property id=&quot;20300&quot; value=&quot;Slide 6 - &amp;quot;Fracture Toughness: Effect of thickness&amp;quot;&quot;/&gt;&lt;property id=&quot;20307&quot; value=&quot;857&quot;/&gt;&lt;/object&gt;&lt;object type=&quot;3&quot; unique_id=&quot;13984&quot;&gt;&lt;property id=&quot;20148&quot; value=&quot;5&quot;/&gt;&lt;property id=&quot;20300&quot; value=&quot;Slide 2 - &amp;quot;Course map&amp;quot;&quot;/&gt;&lt;property id=&quot;20307&quot; value=&quot;858&quot;/&gt;&lt;/object&gt;&lt;/object&gt;&lt;object type=&quot;8&quot; unique_id=&quot;123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IT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4-Fracture Mechanics -Fatigue Life Prediction" id="{47B753A9-ADFA-4C50-AA64-C3C0906567AD}" vid="{9D46B304-781B-4D18-B2BD-550CE17DA0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5211CB8D94A4F98AF71FB9C0FA9D1" ma:contentTypeVersion="7" ma:contentTypeDescription="Create a new document." ma:contentTypeScope="" ma:versionID="3707ccbf1607c73ab0db4556d8b2388c">
  <xsd:schema xmlns:xsd="http://www.w3.org/2001/XMLSchema" xmlns:xs="http://www.w3.org/2001/XMLSchema" xmlns:p="http://schemas.microsoft.com/office/2006/metadata/properties" xmlns:ns3="8efe4614-61ed-4ef2-9aed-e6c4656487bb" xmlns:ns4="a16749b3-aa12-4c5f-8a60-663033a8f16c" targetNamespace="http://schemas.microsoft.com/office/2006/metadata/properties" ma:root="true" ma:fieldsID="12c87916830a8fd1f59176b40c134a2f" ns3:_="" ns4:_="">
    <xsd:import namespace="8efe4614-61ed-4ef2-9aed-e6c4656487bb"/>
    <xsd:import namespace="a16749b3-aa12-4c5f-8a60-663033a8f1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e4614-61ed-4ef2-9aed-e6c465648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49b3-aa12-4c5f-8a60-663033a8f1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431668-567C-4F93-BE22-FB24C7E7B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03DAB3-443C-41E4-BF87-9B6D61FE365A}">
  <ds:schemaRefs>
    <ds:schemaRef ds:uri="http://purl.org/dc/elements/1.1/"/>
    <ds:schemaRef ds:uri="http://schemas.microsoft.com/office/2006/metadata/properties"/>
    <ds:schemaRef ds:uri="8efe4614-61ed-4ef2-9aed-e6c4656487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6749b3-aa12-4c5f-8a60-663033a8f16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C52730-5907-4270-8093-C07E4A11E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e4614-61ed-4ef2-9aed-e6c4656487bb"/>
    <ds:schemaRef ds:uri="a16749b3-aa12-4c5f-8a60-663033a8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32280</TotalTime>
  <Words>1043</Words>
  <Application>Microsoft Office PowerPoint</Application>
  <PresentationFormat>Widescreen</PresentationFormat>
  <Paragraphs>344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RMIT</vt:lpstr>
      <vt:lpstr>Towards the production of least contaminant grade biosolids and biochar via mild acid pre-treatment</vt:lpstr>
      <vt:lpstr>Background</vt:lpstr>
      <vt:lpstr>Methodology Design</vt:lpstr>
      <vt:lpstr>Metals removal from biosolids   </vt:lpstr>
      <vt:lpstr>PowerPoint Presentation</vt:lpstr>
      <vt:lpstr>Results: Metal recovery</vt:lpstr>
      <vt:lpstr>PowerPoint Presentation</vt:lpstr>
      <vt:lpstr>PowerPoint Presentation</vt:lpstr>
      <vt:lpstr>Key Takeaways</vt:lpstr>
      <vt:lpstr>Publications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Biosolids pyrolysis for platform chemicals and advanced carbon materials</dc:title>
  <dc:creator>Ibrahim Hakeem</dc:creator>
  <cp:lastModifiedBy>Ibrahim Hakeem</cp:lastModifiedBy>
  <cp:revision>70</cp:revision>
  <dcterms:created xsi:type="dcterms:W3CDTF">2020-11-25T09:08:09Z</dcterms:created>
  <dcterms:modified xsi:type="dcterms:W3CDTF">2023-01-30T04:43:36Z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0x0101004D05211CB8D94A4F98AF71FB9C0FA9D1</vt:lpwstr>
  </property>
  <property fmtid="{D5CDD505-2E9C-101B-9397-08002B2CF9AE}" pid="3" name="MSIP_Label_8c3d088b-6243-4963-a2e2-8b321ab7f8fc_Enabled">
    <vt:lpwstr>true</vt:lpwstr>
  </property>
  <property fmtid="{D5CDD505-2E9C-101B-9397-08002B2CF9AE}" pid="4" name="MSIP_Label_8c3d088b-6243-4963-a2e2-8b321ab7f8fc_SetDate">
    <vt:lpwstr>2022-08-18T06:14:59Z</vt:lpwstr>
  </property>
  <property fmtid="{D5CDD505-2E9C-101B-9397-08002B2CF9AE}" pid="5" name="MSIP_Label_8c3d088b-6243-4963-a2e2-8b321ab7f8fc_Method">
    <vt:lpwstr>Standard</vt:lpwstr>
  </property>
  <property fmtid="{D5CDD505-2E9C-101B-9397-08002B2CF9AE}" pid="6" name="MSIP_Label_8c3d088b-6243-4963-a2e2-8b321ab7f8fc_Name">
    <vt:lpwstr>Trusted</vt:lpwstr>
  </property>
  <property fmtid="{D5CDD505-2E9C-101B-9397-08002B2CF9AE}" pid="7" name="MSIP_Label_8c3d088b-6243-4963-a2e2-8b321ab7f8fc_SiteId">
    <vt:lpwstr>d1323671-cdbe-4417-b4d4-bdb24b51316b</vt:lpwstr>
  </property>
  <property fmtid="{D5CDD505-2E9C-101B-9397-08002B2CF9AE}" pid="8" name="MSIP_Label_8c3d088b-6243-4963-a2e2-8b321ab7f8fc_ActionId">
    <vt:lpwstr>697a834c-ccc6-464d-97ac-ebab93abdbe7</vt:lpwstr>
  </property>
  <property fmtid="{D5CDD505-2E9C-101B-9397-08002B2CF9AE}" pid="9" name="MSIP_Label_8c3d088b-6243-4963-a2e2-8b321ab7f8fc_ContentBits">
    <vt:lpwstr>1</vt:lpwstr>
  </property>
</Properties>
</file>