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7CE_BD418C5F.xml" ContentType="application/vnd.ms-powerpoint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modernComment_7CF_F557FEEC.xml" ContentType="application/vnd.ms-powerpoint.comment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78" r:id="rId5"/>
    <p:sldId id="1996" r:id="rId6"/>
    <p:sldId id="390" r:id="rId7"/>
    <p:sldId id="344" r:id="rId8"/>
    <p:sldId id="395" r:id="rId9"/>
    <p:sldId id="389" r:id="rId10"/>
    <p:sldId id="2003" r:id="rId11"/>
    <p:sldId id="392" r:id="rId12"/>
    <p:sldId id="1997" r:id="rId13"/>
    <p:sldId id="393" r:id="rId14"/>
    <p:sldId id="2004" r:id="rId15"/>
    <p:sldId id="394" r:id="rId16"/>
    <p:sldId id="2001" r:id="rId17"/>
    <p:sldId id="2005" r:id="rId18"/>
    <p:sldId id="349" r:id="rId19"/>
    <p:sldId id="2002" r:id="rId20"/>
    <p:sldId id="1998" r:id="rId21"/>
    <p:sldId id="2006" r:id="rId22"/>
    <p:sldId id="1999" r:id="rId23"/>
    <p:sldId id="2000" r:id="rId24"/>
    <p:sldId id="388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44B651-4CF3-A6F4-AAEC-36729899030D}" name="Mejia Likosova, Elena" initials="MLE" userId="S::Elena.MejiaLikosova@stantec.com::fce14b71-a689-4633-a7f3-24d96a49b21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iday, Martin (Australia)" initials="HM(" lastIdx="16" clrIdx="0">
    <p:extLst>
      <p:ext uri="{19B8F6BF-5375-455C-9EA6-DF929625EA0E}">
        <p15:presenceInfo xmlns:p15="http://schemas.microsoft.com/office/powerpoint/2012/main" userId="S-1-5-21-1957994488-1229272821-682003330-1027614" providerId="AD"/>
      </p:ext>
    </p:extLst>
  </p:cmAuthor>
  <p:cmAuthor id="2" name="Whitt, Darrell" initials="WD" lastIdx="4" clrIdx="1">
    <p:extLst>
      <p:ext uri="{19B8F6BF-5375-455C-9EA6-DF929625EA0E}">
        <p15:presenceInfo xmlns:p15="http://schemas.microsoft.com/office/powerpoint/2012/main" userId="S-1-5-21-1957994488-1229272821-682003330-1029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E2C8"/>
    <a:srgbClr val="ED7000"/>
    <a:srgbClr val="222222"/>
    <a:srgbClr val="413E3D"/>
    <a:srgbClr val="221F20"/>
    <a:srgbClr val="65605F"/>
    <a:srgbClr val="D8D6D6"/>
    <a:srgbClr val="A4A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F4B91-98FB-4956-A2AF-C5B313A001FC}" v="4" dt="2023-02-06T23:41:52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1" autoAdjust="0"/>
    <p:restoredTop sz="93372" autoAdjust="0"/>
  </p:normalViewPr>
  <p:slideViewPr>
    <p:cSldViewPr>
      <p:cViewPr varScale="1">
        <p:scale>
          <a:sx n="58" d="100"/>
          <a:sy n="58" d="100"/>
        </p:scale>
        <p:origin x="672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5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jia Likosova, Elena" userId="fce14b71-a689-4633-a7f3-24d96a49b215" providerId="ADAL" clId="{5F7F4B91-98FB-4956-A2AF-C5B313A001FC}"/>
    <pc:docChg chg="custSel addSld modSld">
      <pc:chgData name="Mejia Likosova, Elena" userId="fce14b71-a689-4633-a7f3-24d96a49b215" providerId="ADAL" clId="{5F7F4B91-98FB-4956-A2AF-C5B313A001FC}" dt="2023-02-08T11:52:34.906" v="55" actId="122"/>
      <pc:docMkLst>
        <pc:docMk/>
      </pc:docMkLst>
      <pc:sldChg chg="modSp mod">
        <pc:chgData name="Mejia Likosova, Elena" userId="fce14b71-a689-4633-a7f3-24d96a49b215" providerId="ADAL" clId="{5F7F4B91-98FB-4956-A2AF-C5B313A001FC}" dt="2023-02-08T11:50:03.465" v="29" actId="20577"/>
        <pc:sldMkLst>
          <pc:docMk/>
          <pc:sldMk cId="1179033261" sldId="389"/>
        </pc:sldMkLst>
        <pc:spChg chg="mod">
          <ac:chgData name="Mejia Likosova, Elena" userId="fce14b71-a689-4633-a7f3-24d96a49b215" providerId="ADAL" clId="{5F7F4B91-98FB-4956-A2AF-C5B313A001FC}" dt="2023-02-08T11:50:03.465" v="29" actId="20577"/>
          <ac:spMkLst>
            <pc:docMk/>
            <pc:sldMk cId="1179033261" sldId="389"/>
            <ac:spMk id="2" creationId="{375A52E6-540A-B3A6-1A40-902C13BDCF0A}"/>
          </ac:spMkLst>
        </pc:spChg>
      </pc:sldChg>
      <pc:sldChg chg="modSp mod">
        <pc:chgData name="Mejia Likosova, Elena" userId="fce14b71-a689-4633-a7f3-24d96a49b215" providerId="ADAL" clId="{5F7F4B91-98FB-4956-A2AF-C5B313A001FC}" dt="2023-02-08T11:51:01.871" v="41" actId="20577"/>
        <pc:sldMkLst>
          <pc:docMk/>
          <pc:sldMk cId="2653122106" sldId="392"/>
        </pc:sldMkLst>
        <pc:spChg chg="mod">
          <ac:chgData name="Mejia Likosova, Elena" userId="fce14b71-a689-4633-a7f3-24d96a49b215" providerId="ADAL" clId="{5F7F4B91-98FB-4956-A2AF-C5B313A001FC}" dt="2023-02-08T11:51:01.871" v="41" actId="20577"/>
          <ac:spMkLst>
            <pc:docMk/>
            <pc:sldMk cId="2653122106" sldId="392"/>
            <ac:spMk id="2" creationId="{7FD6547B-FC76-8382-4996-5217A5051305}"/>
          </ac:spMkLst>
        </pc:spChg>
      </pc:sldChg>
      <pc:sldChg chg="delSp mod">
        <pc:chgData name="Mejia Likosova, Elena" userId="fce14b71-a689-4633-a7f3-24d96a49b215" providerId="ADAL" clId="{5F7F4B91-98FB-4956-A2AF-C5B313A001FC}" dt="2023-02-08T11:49:26.401" v="4" actId="478"/>
        <pc:sldMkLst>
          <pc:docMk/>
          <pc:sldMk cId="1433419664" sldId="394"/>
        </pc:sldMkLst>
        <pc:spChg chg="del topLvl">
          <ac:chgData name="Mejia Likosova, Elena" userId="fce14b71-a689-4633-a7f3-24d96a49b215" providerId="ADAL" clId="{5F7F4B91-98FB-4956-A2AF-C5B313A001FC}" dt="2023-02-08T11:49:26.401" v="4" actId="478"/>
          <ac:spMkLst>
            <pc:docMk/>
            <pc:sldMk cId="1433419664" sldId="394"/>
            <ac:spMk id="6" creationId="{5EAD9D61-1972-2D08-D4CF-06A64FF0BE57}"/>
          </ac:spMkLst>
        </pc:spChg>
        <pc:grpChg chg="del">
          <ac:chgData name="Mejia Likosova, Elena" userId="fce14b71-a689-4633-a7f3-24d96a49b215" providerId="ADAL" clId="{5F7F4B91-98FB-4956-A2AF-C5B313A001FC}" dt="2023-02-08T11:49:26.401" v="4" actId="478"/>
          <ac:grpSpMkLst>
            <pc:docMk/>
            <pc:sldMk cId="1433419664" sldId="394"/>
            <ac:grpSpMk id="4" creationId="{6C0A7134-E8B0-C08C-8BA2-8A31AFDD609B}"/>
          </ac:grpSpMkLst>
        </pc:grpChg>
        <pc:grpChg chg="topLvl">
          <ac:chgData name="Mejia Likosova, Elena" userId="fce14b71-a689-4633-a7f3-24d96a49b215" providerId="ADAL" clId="{5F7F4B91-98FB-4956-A2AF-C5B313A001FC}" dt="2023-02-08T11:49:26.401" v="4" actId="478"/>
          <ac:grpSpMkLst>
            <pc:docMk/>
            <pc:sldMk cId="1433419664" sldId="394"/>
            <ac:grpSpMk id="5" creationId="{976C02DE-0A2C-5BDC-6383-BE5F9F8F3B57}"/>
          </ac:grpSpMkLst>
        </pc:grpChg>
      </pc:sldChg>
      <pc:sldChg chg="modSp mod">
        <pc:chgData name="Mejia Likosova, Elena" userId="fce14b71-a689-4633-a7f3-24d96a49b215" providerId="ADAL" clId="{5F7F4B91-98FB-4956-A2AF-C5B313A001FC}" dt="2023-02-08T11:52:34.906" v="55" actId="122"/>
        <pc:sldMkLst>
          <pc:docMk/>
          <pc:sldMk cId="3175189599" sldId="1998"/>
        </pc:sldMkLst>
        <pc:spChg chg="mod">
          <ac:chgData name="Mejia Likosova, Elena" userId="fce14b71-a689-4633-a7f3-24d96a49b215" providerId="ADAL" clId="{5F7F4B91-98FB-4956-A2AF-C5B313A001FC}" dt="2023-02-08T11:52:34.906" v="55" actId="122"/>
          <ac:spMkLst>
            <pc:docMk/>
            <pc:sldMk cId="3175189599" sldId="1998"/>
            <ac:spMk id="4" creationId="{00000000-0000-0000-0000-000000000000}"/>
          </ac:spMkLst>
        </pc:spChg>
      </pc:sldChg>
      <pc:sldChg chg="add">
        <pc:chgData name="Mejia Likosova, Elena" userId="fce14b71-a689-4633-a7f3-24d96a49b215" providerId="ADAL" clId="{5F7F4B91-98FB-4956-A2AF-C5B313A001FC}" dt="2023-02-06T23:41:08.609" v="0"/>
        <pc:sldMkLst>
          <pc:docMk/>
          <pc:sldMk cId="2089124311" sldId="2003"/>
        </pc:sldMkLst>
      </pc:sldChg>
      <pc:sldChg chg="add">
        <pc:chgData name="Mejia Likosova, Elena" userId="fce14b71-a689-4633-a7f3-24d96a49b215" providerId="ADAL" clId="{5F7F4B91-98FB-4956-A2AF-C5B313A001FC}" dt="2023-02-06T23:41:17.309" v="1"/>
        <pc:sldMkLst>
          <pc:docMk/>
          <pc:sldMk cId="3105551678" sldId="2004"/>
        </pc:sldMkLst>
      </pc:sldChg>
      <pc:sldChg chg="add">
        <pc:chgData name="Mejia Likosova, Elena" userId="fce14b71-a689-4633-a7f3-24d96a49b215" providerId="ADAL" clId="{5F7F4B91-98FB-4956-A2AF-C5B313A001FC}" dt="2023-02-06T23:41:25.801" v="2"/>
        <pc:sldMkLst>
          <pc:docMk/>
          <pc:sldMk cId="2285917065" sldId="2005"/>
        </pc:sldMkLst>
      </pc:sldChg>
      <pc:sldChg chg="add">
        <pc:chgData name="Mejia Likosova, Elena" userId="fce14b71-a689-4633-a7f3-24d96a49b215" providerId="ADAL" clId="{5F7F4B91-98FB-4956-A2AF-C5B313A001FC}" dt="2023-02-06T23:41:52.353" v="3"/>
        <pc:sldMkLst>
          <pc:docMk/>
          <pc:sldMk cId="4059777309" sldId="2006"/>
        </pc:sldMkLst>
      </pc:sldChg>
    </pc:docChg>
  </pc:docChgLst>
</pc:chgInfo>
</file>

<file path=ppt/comments/modernComment_7CE_BD418C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C243FC-06C5-4A8E-B61F-E09239161500}" authorId="{1044B651-4CF3-A6F4-AAEC-36729899030D}" created="2023-01-23T02:10:49.3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75189599" sldId="1998"/>
      <ac:spMk id="4" creationId="{00000000-0000-0000-0000-000000000000}"/>
    </ac:deMkLst>
    <p188:txBody>
      <a:bodyPr/>
      <a:lstStyle/>
      <a:p>
        <a:r>
          <a:rPr lang="en-US"/>
          <a:t>Kelly please add a nice picture</a:t>
        </a:r>
      </a:p>
    </p188:txBody>
  </p188:cm>
</p188:cmLst>
</file>

<file path=ppt/comments/modernComment_7CF_F557FE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B02F8A-4117-4B90-986D-10F420E4FFD7}" authorId="{1044B651-4CF3-A6F4-AAEC-36729899030D}" created="2023-01-23T05:02:27.36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16184812" sldId="1999"/>
      <ac:spMk id="2" creationId="{57423D89-FFAD-3F69-2214-24F0B2E3BA19}"/>
      <ac:txMk cp="0" len="20">
        <ac:context len="21" hash="169856353"/>
      </ac:txMk>
    </ac:txMkLst>
    <p188:pos x="4955177" y="265176"/>
    <p188:txBody>
      <a:bodyPr/>
      <a:lstStyle/>
      <a:p>
        <a:r>
          <a:rPr lang="en-US"/>
          <a:t>Kelly and Cameron, what can we show in here to conclude and show current status?</a:t>
        </a:r>
      </a:p>
    </p188:txBody>
  </p188:cm>
  <p188:cm id="{C20A2721-28B4-4262-A4D0-6C06BC194D3A}" authorId="{1044B651-4CF3-A6F4-AAEC-36729899030D}" created="2023-01-24T04:01:45.659">
    <pc:sldMkLst xmlns:pc="http://schemas.microsoft.com/office/powerpoint/2013/main/command">
      <pc:docMk/>
      <pc:sldMk cId="4116184812" sldId="1999"/>
    </pc:sldMkLst>
    <p188:txBody>
      <a:bodyPr/>
      <a:lstStyle/>
      <a:p>
        <a:r>
          <a:rPr lang="en-US"/>
          <a:t>Add "Truck slide" 3 vs 25.
Best case is showing Advanced digestion. Still considering the role of gasification.
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5F00F-B18C-4514-BE0A-103B8C209BA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1AD6B2C-FC27-44F7-95AF-F5C9A0EA64F5}">
      <dgm:prSet phldrT="[Text]" custT="1"/>
      <dgm:spPr>
        <a:xfrm>
          <a:off x="3129" y="671324"/>
          <a:ext cx="2266353" cy="977382"/>
        </a:xfrm>
        <a:prstGeom prst="homePlate">
          <a:avLst/>
        </a:prstGeom>
        <a:solidFill>
          <a:srgbClr val="D71923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2007-2011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01BD87F7-8493-4F0A-8BCA-540F99E8132D}" type="parTrans" cxnId="{352616B2-D963-41C9-84EE-3EEEE673BFA9}">
      <dgm:prSet/>
      <dgm:spPr/>
      <dgm:t>
        <a:bodyPr/>
        <a:lstStyle/>
        <a:p>
          <a:endParaRPr lang="en-US"/>
        </a:p>
      </dgm:t>
    </dgm:pt>
    <dgm:pt modelId="{E2B1AB77-DC4D-4BC5-9789-27FE0418F1B8}" type="sibTrans" cxnId="{352616B2-D963-41C9-84EE-3EEEE673BFA9}">
      <dgm:prSet/>
      <dgm:spPr/>
      <dgm:t>
        <a:bodyPr/>
        <a:lstStyle/>
        <a:p>
          <a:endParaRPr lang="en-US"/>
        </a:p>
      </dgm:t>
    </dgm:pt>
    <dgm:pt modelId="{54093EE1-A47C-443F-8C25-45015D2272D7}">
      <dgm:prSet phldrT="[Text]" custT="1"/>
      <dgm:spPr>
        <a:xfrm>
          <a:off x="1778729" y="680199"/>
          <a:ext cx="2443455" cy="977382"/>
        </a:xfrm>
        <a:prstGeom prst="chevron">
          <a:avLst/>
        </a:prstGeom>
        <a:solidFill>
          <a:srgbClr val="D71923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2012-2016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46EBD5E-0076-44F5-9FCE-26AE553B5DD8}" type="parTrans" cxnId="{1F426574-9B64-4ADD-8174-96AF8FF06E7C}">
      <dgm:prSet/>
      <dgm:spPr/>
      <dgm:t>
        <a:bodyPr/>
        <a:lstStyle/>
        <a:p>
          <a:endParaRPr lang="en-US"/>
        </a:p>
      </dgm:t>
    </dgm:pt>
    <dgm:pt modelId="{E88AFC6B-AA70-452A-B7E7-ABA956BCAA50}" type="sibTrans" cxnId="{1F426574-9B64-4ADD-8174-96AF8FF06E7C}">
      <dgm:prSet/>
      <dgm:spPr/>
      <dgm:t>
        <a:bodyPr/>
        <a:lstStyle/>
        <a:p>
          <a:endParaRPr lang="en-US"/>
        </a:p>
      </dgm:t>
    </dgm:pt>
    <dgm:pt modelId="{FCC98622-1699-4E8D-9FE6-9F2BFD4B3A50}">
      <dgm:prSet phldrT="[Text]" custT="1"/>
      <dgm:spPr>
        <a:xfrm>
          <a:off x="3735555" y="671324"/>
          <a:ext cx="2443455" cy="977382"/>
        </a:xfrm>
        <a:prstGeom prst="chevron">
          <a:avLst/>
        </a:prstGeom>
        <a:solidFill>
          <a:srgbClr val="FFC90E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2017-2021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68260087-2784-449C-94FF-C1D1A5F8213D}" type="parTrans" cxnId="{8FD3C1AB-3563-4534-BBAF-CCED4EE61B6E}">
      <dgm:prSet/>
      <dgm:spPr/>
      <dgm:t>
        <a:bodyPr/>
        <a:lstStyle/>
        <a:p>
          <a:endParaRPr lang="en-US"/>
        </a:p>
      </dgm:t>
    </dgm:pt>
    <dgm:pt modelId="{104E6747-E110-49E8-92E0-F55EFAEE3466}" type="sibTrans" cxnId="{8FD3C1AB-3563-4534-BBAF-CCED4EE61B6E}">
      <dgm:prSet/>
      <dgm:spPr/>
      <dgm:t>
        <a:bodyPr/>
        <a:lstStyle/>
        <a:p>
          <a:endParaRPr lang="en-US"/>
        </a:p>
      </dgm:t>
    </dgm:pt>
    <dgm:pt modelId="{42A04EE8-4CB0-4A4C-BC48-BB8655DCA962}">
      <dgm:prSet phldrT="[Text]" custT="1"/>
      <dgm:spPr>
        <a:xfrm>
          <a:off x="5690319" y="671324"/>
          <a:ext cx="2443455" cy="9773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NOW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B8FB65A-DB72-4A35-8AE4-E92DDF90BFD2}" type="parTrans" cxnId="{3D571A14-7980-4048-BB46-F4A1C1C09633}">
      <dgm:prSet/>
      <dgm:spPr/>
      <dgm:t>
        <a:bodyPr/>
        <a:lstStyle/>
        <a:p>
          <a:endParaRPr lang="en-US"/>
        </a:p>
      </dgm:t>
    </dgm:pt>
    <dgm:pt modelId="{0DAAE03D-7CC6-4538-88C8-49A4A9BEB72B}" type="sibTrans" cxnId="{3D571A14-7980-4048-BB46-F4A1C1C09633}">
      <dgm:prSet/>
      <dgm:spPr/>
      <dgm:t>
        <a:bodyPr/>
        <a:lstStyle/>
        <a:p>
          <a:endParaRPr lang="en-US"/>
        </a:p>
      </dgm:t>
    </dgm:pt>
    <dgm:pt modelId="{4663EC97-DD7F-41C2-8208-C17DAAEA924B}" type="pres">
      <dgm:prSet presAssocID="{6725F00F-B18C-4514-BE0A-103B8C209BA3}" presName="Name0" presStyleCnt="0">
        <dgm:presLayoutVars>
          <dgm:dir/>
          <dgm:resizeHandles val="exact"/>
        </dgm:presLayoutVars>
      </dgm:prSet>
      <dgm:spPr/>
    </dgm:pt>
    <dgm:pt modelId="{1413E013-24D8-4897-9D42-64F51B5D347A}" type="pres">
      <dgm:prSet presAssocID="{D1AD6B2C-FC27-44F7-95AF-F5C9A0EA64F5}" presName="parTxOnly" presStyleLbl="node1" presStyleIdx="0" presStyleCnt="4" custScaleX="92752">
        <dgm:presLayoutVars>
          <dgm:bulletEnabled val="1"/>
        </dgm:presLayoutVars>
      </dgm:prSet>
      <dgm:spPr/>
    </dgm:pt>
    <dgm:pt modelId="{1A94F2E9-BE7C-444F-A55E-26EDF26376FD}" type="pres">
      <dgm:prSet presAssocID="{E2B1AB77-DC4D-4BC5-9789-27FE0418F1B8}" presName="parSpace" presStyleCnt="0"/>
      <dgm:spPr/>
    </dgm:pt>
    <dgm:pt modelId="{C0D9DF7E-EC6C-4D47-88A3-07A8EE877D6D}" type="pres">
      <dgm:prSet presAssocID="{54093EE1-A47C-443F-8C25-45015D2272D7}" presName="parTxOnly" presStyleLbl="node1" presStyleIdx="1" presStyleCnt="4" custLinFactNeighborX="-422" custLinFactNeighborY="908">
        <dgm:presLayoutVars>
          <dgm:bulletEnabled val="1"/>
        </dgm:presLayoutVars>
      </dgm:prSet>
      <dgm:spPr/>
    </dgm:pt>
    <dgm:pt modelId="{B1DCC1B6-51EC-4207-AD82-311105B50280}" type="pres">
      <dgm:prSet presAssocID="{E88AFC6B-AA70-452A-B7E7-ABA956BCAA50}" presName="parSpace" presStyleCnt="0"/>
      <dgm:spPr/>
    </dgm:pt>
    <dgm:pt modelId="{8383C0FC-9E7D-4BF4-8D12-EB50A49488E9}" type="pres">
      <dgm:prSet presAssocID="{FCC98622-1699-4E8D-9FE6-9F2BFD4B3A50}" presName="parTxOnly" presStyleLbl="node1" presStyleIdx="2" presStyleCnt="4">
        <dgm:presLayoutVars>
          <dgm:bulletEnabled val="1"/>
        </dgm:presLayoutVars>
      </dgm:prSet>
      <dgm:spPr/>
    </dgm:pt>
    <dgm:pt modelId="{BA885559-BFCC-4F5F-9889-159B9C6660EF}" type="pres">
      <dgm:prSet presAssocID="{104E6747-E110-49E8-92E0-F55EFAEE3466}" presName="parSpace" presStyleCnt="0"/>
      <dgm:spPr/>
    </dgm:pt>
    <dgm:pt modelId="{E006E929-CF50-4FC9-81D7-05C10464409B}" type="pres">
      <dgm:prSet presAssocID="{42A04EE8-4CB0-4A4C-BC48-BB8655DCA96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3D571A14-7980-4048-BB46-F4A1C1C09633}" srcId="{6725F00F-B18C-4514-BE0A-103B8C209BA3}" destId="{42A04EE8-4CB0-4A4C-BC48-BB8655DCA962}" srcOrd="3" destOrd="0" parTransId="{7B8FB65A-DB72-4A35-8AE4-E92DDF90BFD2}" sibTransId="{0DAAE03D-7CC6-4538-88C8-49A4A9BEB72B}"/>
    <dgm:cxn modelId="{1F426574-9B64-4ADD-8174-96AF8FF06E7C}" srcId="{6725F00F-B18C-4514-BE0A-103B8C209BA3}" destId="{54093EE1-A47C-443F-8C25-45015D2272D7}" srcOrd="1" destOrd="0" parTransId="{D46EBD5E-0076-44F5-9FCE-26AE553B5DD8}" sibTransId="{E88AFC6B-AA70-452A-B7E7-ABA956BCAA50}"/>
    <dgm:cxn modelId="{E2C9A0A4-DDE5-4535-97AB-EEA65F6AA305}" type="presOf" srcId="{FCC98622-1699-4E8D-9FE6-9F2BFD4B3A50}" destId="{8383C0FC-9E7D-4BF4-8D12-EB50A49488E9}" srcOrd="0" destOrd="0" presId="urn:microsoft.com/office/officeart/2005/8/layout/hChevron3"/>
    <dgm:cxn modelId="{8FD3C1AB-3563-4534-BBAF-CCED4EE61B6E}" srcId="{6725F00F-B18C-4514-BE0A-103B8C209BA3}" destId="{FCC98622-1699-4E8D-9FE6-9F2BFD4B3A50}" srcOrd="2" destOrd="0" parTransId="{68260087-2784-449C-94FF-C1D1A5F8213D}" sibTransId="{104E6747-E110-49E8-92E0-F55EFAEE3466}"/>
    <dgm:cxn modelId="{352616B2-D963-41C9-84EE-3EEEE673BFA9}" srcId="{6725F00F-B18C-4514-BE0A-103B8C209BA3}" destId="{D1AD6B2C-FC27-44F7-95AF-F5C9A0EA64F5}" srcOrd="0" destOrd="0" parTransId="{01BD87F7-8493-4F0A-8BCA-540F99E8132D}" sibTransId="{E2B1AB77-DC4D-4BC5-9789-27FE0418F1B8}"/>
    <dgm:cxn modelId="{263DD9C2-C3E5-4E9D-908C-EC58EFA6F788}" type="presOf" srcId="{42A04EE8-4CB0-4A4C-BC48-BB8655DCA962}" destId="{E006E929-CF50-4FC9-81D7-05C10464409B}" srcOrd="0" destOrd="0" presId="urn:microsoft.com/office/officeart/2005/8/layout/hChevron3"/>
    <dgm:cxn modelId="{C3D875C4-C39E-4310-9626-3917A5F070C5}" type="presOf" srcId="{6725F00F-B18C-4514-BE0A-103B8C209BA3}" destId="{4663EC97-DD7F-41C2-8208-C17DAAEA924B}" srcOrd="0" destOrd="0" presId="urn:microsoft.com/office/officeart/2005/8/layout/hChevron3"/>
    <dgm:cxn modelId="{C1CC97E2-1DA2-46CC-A280-A9AE1FC1184A}" type="presOf" srcId="{D1AD6B2C-FC27-44F7-95AF-F5C9A0EA64F5}" destId="{1413E013-24D8-4897-9D42-64F51B5D347A}" srcOrd="0" destOrd="0" presId="urn:microsoft.com/office/officeart/2005/8/layout/hChevron3"/>
    <dgm:cxn modelId="{8626F8FF-C113-4BCD-B211-1754596D7568}" type="presOf" srcId="{54093EE1-A47C-443F-8C25-45015D2272D7}" destId="{C0D9DF7E-EC6C-4D47-88A3-07A8EE877D6D}" srcOrd="0" destOrd="0" presId="urn:microsoft.com/office/officeart/2005/8/layout/hChevron3"/>
    <dgm:cxn modelId="{8A8BC496-A8A8-4062-8165-22C76544DE51}" type="presParOf" srcId="{4663EC97-DD7F-41C2-8208-C17DAAEA924B}" destId="{1413E013-24D8-4897-9D42-64F51B5D347A}" srcOrd="0" destOrd="0" presId="urn:microsoft.com/office/officeart/2005/8/layout/hChevron3"/>
    <dgm:cxn modelId="{45A86E47-36F0-4EE0-ACF6-5403A9E82F8E}" type="presParOf" srcId="{4663EC97-DD7F-41C2-8208-C17DAAEA924B}" destId="{1A94F2E9-BE7C-444F-A55E-26EDF26376FD}" srcOrd="1" destOrd="0" presId="urn:microsoft.com/office/officeart/2005/8/layout/hChevron3"/>
    <dgm:cxn modelId="{DDCA36C1-B7AE-4F28-AB88-5DBB97D0E8F8}" type="presParOf" srcId="{4663EC97-DD7F-41C2-8208-C17DAAEA924B}" destId="{C0D9DF7E-EC6C-4D47-88A3-07A8EE877D6D}" srcOrd="2" destOrd="0" presId="urn:microsoft.com/office/officeart/2005/8/layout/hChevron3"/>
    <dgm:cxn modelId="{A83F4F33-B1C4-4F0B-BB24-4C6E496147C1}" type="presParOf" srcId="{4663EC97-DD7F-41C2-8208-C17DAAEA924B}" destId="{B1DCC1B6-51EC-4207-AD82-311105B50280}" srcOrd="3" destOrd="0" presId="urn:microsoft.com/office/officeart/2005/8/layout/hChevron3"/>
    <dgm:cxn modelId="{CC7845C6-C570-4513-BDDA-C3E4C000812B}" type="presParOf" srcId="{4663EC97-DD7F-41C2-8208-C17DAAEA924B}" destId="{8383C0FC-9E7D-4BF4-8D12-EB50A49488E9}" srcOrd="4" destOrd="0" presId="urn:microsoft.com/office/officeart/2005/8/layout/hChevron3"/>
    <dgm:cxn modelId="{F1351FC1-504B-4C76-A17E-B2E68B6AAFD2}" type="presParOf" srcId="{4663EC97-DD7F-41C2-8208-C17DAAEA924B}" destId="{BA885559-BFCC-4F5F-9889-159B9C6660EF}" srcOrd="5" destOrd="0" presId="urn:microsoft.com/office/officeart/2005/8/layout/hChevron3"/>
    <dgm:cxn modelId="{1B6A7339-2B1B-4387-8E28-A0DD32BF24C2}" type="presParOf" srcId="{4663EC97-DD7F-41C2-8208-C17DAAEA924B}" destId="{E006E929-CF50-4FC9-81D7-05C10464409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5F00F-B18C-4514-BE0A-103B8C209BA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1AD6B2C-FC27-44F7-95AF-F5C9A0EA64F5}">
      <dgm:prSet phldrT="[Text]" custT="1"/>
      <dgm:spPr>
        <a:xfrm>
          <a:off x="3129" y="671324"/>
          <a:ext cx="2266353" cy="977382"/>
        </a:xfrm>
        <a:prstGeom prst="homePlate">
          <a:avLst/>
        </a:prstGeom>
        <a:solidFill>
          <a:srgbClr val="D71923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2007-2011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01BD87F7-8493-4F0A-8BCA-540F99E8132D}" type="parTrans" cxnId="{352616B2-D963-41C9-84EE-3EEEE673BFA9}">
      <dgm:prSet/>
      <dgm:spPr/>
      <dgm:t>
        <a:bodyPr/>
        <a:lstStyle/>
        <a:p>
          <a:endParaRPr lang="en-US"/>
        </a:p>
      </dgm:t>
    </dgm:pt>
    <dgm:pt modelId="{E2B1AB77-DC4D-4BC5-9789-27FE0418F1B8}" type="sibTrans" cxnId="{352616B2-D963-41C9-84EE-3EEEE673BFA9}">
      <dgm:prSet/>
      <dgm:spPr/>
      <dgm:t>
        <a:bodyPr/>
        <a:lstStyle/>
        <a:p>
          <a:endParaRPr lang="en-US"/>
        </a:p>
      </dgm:t>
    </dgm:pt>
    <dgm:pt modelId="{54093EE1-A47C-443F-8C25-45015D2272D7}">
      <dgm:prSet phldrT="[Text]" custT="1"/>
      <dgm:spPr>
        <a:xfrm>
          <a:off x="1778729" y="680199"/>
          <a:ext cx="2443455" cy="977382"/>
        </a:xfrm>
        <a:prstGeom prst="chevron">
          <a:avLst/>
        </a:prstGeom>
        <a:solidFill>
          <a:srgbClr val="D71923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2012-2016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46EBD5E-0076-44F5-9FCE-26AE553B5DD8}" type="parTrans" cxnId="{1F426574-9B64-4ADD-8174-96AF8FF06E7C}">
      <dgm:prSet/>
      <dgm:spPr/>
      <dgm:t>
        <a:bodyPr/>
        <a:lstStyle/>
        <a:p>
          <a:endParaRPr lang="en-US"/>
        </a:p>
      </dgm:t>
    </dgm:pt>
    <dgm:pt modelId="{E88AFC6B-AA70-452A-B7E7-ABA956BCAA50}" type="sibTrans" cxnId="{1F426574-9B64-4ADD-8174-96AF8FF06E7C}">
      <dgm:prSet/>
      <dgm:spPr/>
      <dgm:t>
        <a:bodyPr/>
        <a:lstStyle/>
        <a:p>
          <a:endParaRPr lang="en-US"/>
        </a:p>
      </dgm:t>
    </dgm:pt>
    <dgm:pt modelId="{FCC98622-1699-4E8D-9FE6-9F2BFD4B3A50}">
      <dgm:prSet phldrT="[Text]" custT="1"/>
      <dgm:spPr>
        <a:xfrm>
          <a:off x="3735555" y="671324"/>
          <a:ext cx="2443455" cy="977382"/>
        </a:xfrm>
        <a:prstGeom prst="chevron">
          <a:avLst/>
        </a:prstGeom>
        <a:solidFill>
          <a:srgbClr val="FFC90E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2017-2021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68260087-2784-449C-94FF-C1D1A5F8213D}" type="parTrans" cxnId="{8FD3C1AB-3563-4534-BBAF-CCED4EE61B6E}">
      <dgm:prSet/>
      <dgm:spPr/>
      <dgm:t>
        <a:bodyPr/>
        <a:lstStyle/>
        <a:p>
          <a:endParaRPr lang="en-US"/>
        </a:p>
      </dgm:t>
    </dgm:pt>
    <dgm:pt modelId="{104E6747-E110-49E8-92E0-F55EFAEE3466}" type="sibTrans" cxnId="{8FD3C1AB-3563-4534-BBAF-CCED4EE61B6E}">
      <dgm:prSet/>
      <dgm:spPr/>
      <dgm:t>
        <a:bodyPr/>
        <a:lstStyle/>
        <a:p>
          <a:endParaRPr lang="en-US"/>
        </a:p>
      </dgm:t>
    </dgm:pt>
    <dgm:pt modelId="{42A04EE8-4CB0-4A4C-BC48-BB8655DCA962}">
      <dgm:prSet phldrT="[Text]" custT="1"/>
      <dgm:spPr>
        <a:xfrm>
          <a:off x="5690319" y="671324"/>
          <a:ext cx="2443455" cy="9773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NOW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B8FB65A-DB72-4A35-8AE4-E92DDF90BFD2}" type="parTrans" cxnId="{3D571A14-7980-4048-BB46-F4A1C1C09633}">
      <dgm:prSet/>
      <dgm:spPr/>
      <dgm:t>
        <a:bodyPr/>
        <a:lstStyle/>
        <a:p>
          <a:endParaRPr lang="en-US"/>
        </a:p>
      </dgm:t>
    </dgm:pt>
    <dgm:pt modelId="{0DAAE03D-7CC6-4538-88C8-49A4A9BEB72B}" type="sibTrans" cxnId="{3D571A14-7980-4048-BB46-F4A1C1C09633}">
      <dgm:prSet/>
      <dgm:spPr/>
      <dgm:t>
        <a:bodyPr/>
        <a:lstStyle/>
        <a:p>
          <a:endParaRPr lang="en-US"/>
        </a:p>
      </dgm:t>
    </dgm:pt>
    <dgm:pt modelId="{4663EC97-DD7F-41C2-8208-C17DAAEA924B}" type="pres">
      <dgm:prSet presAssocID="{6725F00F-B18C-4514-BE0A-103B8C209BA3}" presName="Name0" presStyleCnt="0">
        <dgm:presLayoutVars>
          <dgm:dir/>
          <dgm:resizeHandles val="exact"/>
        </dgm:presLayoutVars>
      </dgm:prSet>
      <dgm:spPr/>
    </dgm:pt>
    <dgm:pt modelId="{1413E013-24D8-4897-9D42-64F51B5D347A}" type="pres">
      <dgm:prSet presAssocID="{D1AD6B2C-FC27-44F7-95AF-F5C9A0EA64F5}" presName="parTxOnly" presStyleLbl="node1" presStyleIdx="0" presStyleCnt="4" custScaleX="92752">
        <dgm:presLayoutVars>
          <dgm:bulletEnabled val="1"/>
        </dgm:presLayoutVars>
      </dgm:prSet>
      <dgm:spPr/>
    </dgm:pt>
    <dgm:pt modelId="{1A94F2E9-BE7C-444F-A55E-26EDF26376FD}" type="pres">
      <dgm:prSet presAssocID="{E2B1AB77-DC4D-4BC5-9789-27FE0418F1B8}" presName="parSpace" presStyleCnt="0"/>
      <dgm:spPr/>
    </dgm:pt>
    <dgm:pt modelId="{C0D9DF7E-EC6C-4D47-88A3-07A8EE877D6D}" type="pres">
      <dgm:prSet presAssocID="{54093EE1-A47C-443F-8C25-45015D2272D7}" presName="parTxOnly" presStyleLbl="node1" presStyleIdx="1" presStyleCnt="4" custLinFactNeighborX="-422" custLinFactNeighborY="908">
        <dgm:presLayoutVars>
          <dgm:bulletEnabled val="1"/>
        </dgm:presLayoutVars>
      </dgm:prSet>
      <dgm:spPr/>
    </dgm:pt>
    <dgm:pt modelId="{B1DCC1B6-51EC-4207-AD82-311105B50280}" type="pres">
      <dgm:prSet presAssocID="{E88AFC6B-AA70-452A-B7E7-ABA956BCAA50}" presName="parSpace" presStyleCnt="0"/>
      <dgm:spPr/>
    </dgm:pt>
    <dgm:pt modelId="{8383C0FC-9E7D-4BF4-8D12-EB50A49488E9}" type="pres">
      <dgm:prSet presAssocID="{FCC98622-1699-4E8D-9FE6-9F2BFD4B3A50}" presName="parTxOnly" presStyleLbl="node1" presStyleIdx="2" presStyleCnt="4">
        <dgm:presLayoutVars>
          <dgm:bulletEnabled val="1"/>
        </dgm:presLayoutVars>
      </dgm:prSet>
      <dgm:spPr/>
    </dgm:pt>
    <dgm:pt modelId="{BA885559-BFCC-4F5F-9889-159B9C6660EF}" type="pres">
      <dgm:prSet presAssocID="{104E6747-E110-49E8-92E0-F55EFAEE3466}" presName="parSpace" presStyleCnt="0"/>
      <dgm:spPr/>
    </dgm:pt>
    <dgm:pt modelId="{E006E929-CF50-4FC9-81D7-05C10464409B}" type="pres">
      <dgm:prSet presAssocID="{42A04EE8-4CB0-4A4C-BC48-BB8655DCA96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3D571A14-7980-4048-BB46-F4A1C1C09633}" srcId="{6725F00F-B18C-4514-BE0A-103B8C209BA3}" destId="{42A04EE8-4CB0-4A4C-BC48-BB8655DCA962}" srcOrd="3" destOrd="0" parTransId="{7B8FB65A-DB72-4A35-8AE4-E92DDF90BFD2}" sibTransId="{0DAAE03D-7CC6-4538-88C8-49A4A9BEB72B}"/>
    <dgm:cxn modelId="{1F426574-9B64-4ADD-8174-96AF8FF06E7C}" srcId="{6725F00F-B18C-4514-BE0A-103B8C209BA3}" destId="{54093EE1-A47C-443F-8C25-45015D2272D7}" srcOrd="1" destOrd="0" parTransId="{D46EBD5E-0076-44F5-9FCE-26AE553B5DD8}" sibTransId="{E88AFC6B-AA70-452A-B7E7-ABA956BCAA50}"/>
    <dgm:cxn modelId="{E2C9A0A4-DDE5-4535-97AB-EEA65F6AA305}" type="presOf" srcId="{FCC98622-1699-4E8D-9FE6-9F2BFD4B3A50}" destId="{8383C0FC-9E7D-4BF4-8D12-EB50A49488E9}" srcOrd="0" destOrd="0" presId="urn:microsoft.com/office/officeart/2005/8/layout/hChevron3"/>
    <dgm:cxn modelId="{8FD3C1AB-3563-4534-BBAF-CCED4EE61B6E}" srcId="{6725F00F-B18C-4514-BE0A-103B8C209BA3}" destId="{FCC98622-1699-4E8D-9FE6-9F2BFD4B3A50}" srcOrd="2" destOrd="0" parTransId="{68260087-2784-449C-94FF-C1D1A5F8213D}" sibTransId="{104E6747-E110-49E8-92E0-F55EFAEE3466}"/>
    <dgm:cxn modelId="{352616B2-D963-41C9-84EE-3EEEE673BFA9}" srcId="{6725F00F-B18C-4514-BE0A-103B8C209BA3}" destId="{D1AD6B2C-FC27-44F7-95AF-F5C9A0EA64F5}" srcOrd="0" destOrd="0" parTransId="{01BD87F7-8493-4F0A-8BCA-540F99E8132D}" sibTransId="{E2B1AB77-DC4D-4BC5-9789-27FE0418F1B8}"/>
    <dgm:cxn modelId="{263DD9C2-C3E5-4E9D-908C-EC58EFA6F788}" type="presOf" srcId="{42A04EE8-4CB0-4A4C-BC48-BB8655DCA962}" destId="{E006E929-CF50-4FC9-81D7-05C10464409B}" srcOrd="0" destOrd="0" presId="urn:microsoft.com/office/officeart/2005/8/layout/hChevron3"/>
    <dgm:cxn modelId="{C3D875C4-C39E-4310-9626-3917A5F070C5}" type="presOf" srcId="{6725F00F-B18C-4514-BE0A-103B8C209BA3}" destId="{4663EC97-DD7F-41C2-8208-C17DAAEA924B}" srcOrd="0" destOrd="0" presId="urn:microsoft.com/office/officeart/2005/8/layout/hChevron3"/>
    <dgm:cxn modelId="{C1CC97E2-1DA2-46CC-A280-A9AE1FC1184A}" type="presOf" srcId="{D1AD6B2C-FC27-44F7-95AF-F5C9A0EA64F5}" destId="{1413E013-24D8-4897-9D42-64F51B5D347A}" srcOrd="0" destOrd="0" presId="urn:microsoft.com/office/officeart/2005/8/layout/hChevron3"/>
    <dgm:cxn modelId="{8626F8FF-C113-4BCD-B211-1754596D7568}" type="presOf" srcId="{54093EE1-A47C-443F-8C25-45015D2272D7}" destId="{C0D9DF7E-EC6C-4D47-88A3-07A8EE877D6D}" srcOrd="0" destOrd="0" presId="urn:microsoft.com/office/officeart/2005/8/layout/hChevron3"/>
    <dgm:cxn modelId="{8A8BC496-A8A8-4062-8165-22C76544DE51}" type="presParOf" srcId="{4663EC97-DD7F-41C2-8208-C17DAAEA924B}" destId="{1413E013-24D8-4897-9D42-64F51B5D347A}" srcOrd="0" destOrd="0" presId="urn:microsoft.com/office/officeart/2005/8/layout/hChevron3"/>
    <dgm:cxn modelId="{45A86E47-36F0-4EE0-ACF6-5403A9E82F8E}" type="presParOf" srcId="{4663EC97-DD7F-41C2-8208-C17DAAEA924B}" destId="{1A94F2E9-BE7C-444F-A55E-26EDF26376FD}" srcOrd="1" destOrd="0" presId="urn:microsoft.com/office/officeart/2005/8/layout/hChevron3"/>
    <dgm:cxn modelId="{DDCA36C1-B7AE-4F28-AB88-5DBB97D0E8F8}" type="presParOf" srcId="{4663EC97-DD7F-41C2-8208-C17DAAEA924B}" destId="{C0D9DF7E-EC6C-4D47-88A3-07A8EE877D6D}" srcOrd="2" destOrd="0" presId="urn:microsoft.com/office/officeart/2005/8/layout/hChevron3"/>
    <dgm:cxn modelId="{A83F4F33-B1C4-4F0B-BB24-4C6E496147C1}" type="presParOf" srcId="{4663EC97-DD7F-41C2-8208-C17DAAEA924B}" destId="{B1DCC1B6-51EC-4207-AD82-311105B50280}" srcOrd="3" destOrd="0" presId="urn:microsoft.com/office/officeart/2005/8/layout/hChevron3"/>
    <dgm:cxn modelId="{CC7845C6-C570-4513-BDDA-C3E4C000812B}" type="presParOf" srcId="{4663EC97-DD7F-41C2-8208-C17DAAEA924B}" destId="{8383C0FC-9E7D-4BF4-8D12-EB50A49488E9}" srcOrd="4" destOrd="0" presId="urn:microsoft.com/office/officeart/2005/8/layout/hChevron3"/>
    <dgm:cxn modelId="{F1351FC1-504B-4C76-A17E-B2E68B6AAFD2}" type="presParOf" srcId="{4663EC97-DD7F-41C2-8208-C17DAAEA924B}" destId="{BA885559-BFCC-4F5F-9889-159B9C6660EF}" srcOrd="5" destOrd="0" presId="urn:microsoft.com/office/officeart/2005/8/layout/hChevron3"/>
    <dgm:cxn modelId="{1B6A7339-2B1B-4387-8E28-A0DD32BF24C2}" type="presParOf" srcId="{4663EC97-DD7F-41C2-8208-C17DAAEA924B}" destId="{E006E929-CF50-4FC9-81D7-05C10464409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25F00F-B18C-4514-BE0A-103B8C209BA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1AD6B2C-FC27-44F7-95AF-F5C9A0EA64F5}">
      <dgm:prSet phldrT="[Text]" custT="1"/>
      <dgm:spPr>
        <a:xfrm>
          <a:off x="3129" y="671324"/>
          <a:ext cx="2266353" cy="977382"/>
        </a:xfrm>
        <a:prstGeom prst="homePlate">
          <a:avLst/>
        </a:prstGeom>
        <a:solidFill>
          <a:srgbClr val="D71923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2007-2011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01BD87F7-8493-4F0A-8BCA-540F99E8132D}" type="parTrans" cxnId="{352616B2-D963-41C9-84EE-3EEEE673BFA9}">
      <dgm:prSet/>
      <dgm:spPr/>
      <dgm:t>
        <a:bodyPr/>
        <a:lstStyle/>
        <a:p>
          <a:endParaRPr lang="en-US"/>
        </a:p>
      </dgm:t>
    </dgm:pt>
    <dgm:pt modelId="{E2B1AB77-DC4D-4BC5-9789-27FE0418F1B8}" type="sibTrans" cxnId="{352616B2-D963-41C9-84EE-3EEEE673BFA9}">
      <dgm:prSet/>
      <dgm:spPr/>
      <dgm:t>
        <a:bodyPr/>
        <a:lstStyle/>
        <a:p>
          <a:endParaRPr lang="en-US"/>
        </a:p>
      </dgm:t>
    </dgm:pt>
    <dgm:pt modelId="{54093EE1-A47C-443F-8C25-45015D2272D7}">
      <dgm:prSet phldrT="[Text]" custT="1"/>
      <dgm:spPr>
        <a:xfrm>
          <a:off x="1778729" y="680199"/>
          <a:ext cx="2443455" cy="977382"/>
        </a:xfrm>
        <a:prstGeom prst="chevron">
          <a:avLst/>
        </a:prstGeom>
        <a:solidFill>
          <a:srgbClr val="D71923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2012-2016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46EBD5E-0076-44F5-9FCE-26AE553B5DD8}" type="parTrans" cxnId="{1F426574-9B64-4ADD-8174-96AF8FF06E7C}">
      <dgm:prSet/>
      <dgm:spPr/>
      <dgm:t>
        <a:bodyPr/>
        <a:lstStyle/>
        <a:p>
          <a:endParaRPr lang="en-US"/>
        </a:p>
      </dgm:t>
    </dgm:pt>
    <dgm:pt modelId="{E88AFC6B-AA70-452A-B7E7-ABA956BCAA50}" type="sibTrans" cxnId="{1F426574-9B64-4ADD-8174-96AF8FF06E7C}">
      <dgm:prSet/>
      <dgm:spPr/>
      <dgm:t>
        <a:bodyPr/>
        <a:lstStyle/>
        <a:p>
          <a:endParaRPr lang="en-US"/>
        </a:p>
      </dgm:t>
    </dgm:pt>
    <dgm:pt modelId="{FCC98622-1699-4E8D-9FE6-9F2BFD4B3A50}">
      <dgm:prSet phldrT="[Text]" custT="1"/>
      <dgm:spPr>
        <a:xfrm>
          <a:off x="3735555" y="671324"/>
          <a:ext cx="2443455" cy="977382"/>
        </a:xfrm>
        <a:prstGeom prst="chevron">
          <a:avLst/>
        </a:prstGeom>
        <a:solidFill>
          <a:srgbClr val="FFC90E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2017-2021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68260087-2784-449C-94FF-C1D1A5F8213D}" type="parTrans" cxnId="{8FD3C1AB-3563-4534-BBAF-CCED4EE61B6E}">
      <dgm:prSet/>
      <dgm:spPr/>
      <dgm:t>
        <a:bodyPr/>
        <a:lstStyle/>
        <a:p>
          <a:endParaRPr lang="en-US"/>
        </a:p>
      </dgm:t>
    </dgm:pt>
    <dgm:pt modelId="{104E6747-E110-49E8-92E0-F55EFAEE3466}" type="sibTrans" cxnId="{8FD3C1AB-3563-4534-BBAF-CCED4EE61B6E}">
      <dgm:prSet/>
      <dgm:spPr/>
      <dgm:t>
        <a:bodyPr/>
        <a:lstStyle/>
        <a:p>
          <a:endParaRPr lang="en-US"/>
        </a:p>
      </dgm:t>
    </dgm:pt>
    <dgm:pt modelId="{42A04EE8-4CB0-4A4C-BC48-BB8655DCA962}">
      <dgm:prSet phldrT="[Text]" custT="1"/>
      <dgm:spPr>
        <a:xfrm>
          <a:off x="5690319" y="671324"/>
          <a:ext cx="2443455" cy="9773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NOW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B8FB65A-DB72-4A35-8AE4-E92DDF90BFD2}" type="parTrans" cxnId="{3D571A14-7980-4048-BB46-F4A1C1C09633}">
      <dgm:prSet/>
      <dgm:spPr/>
      <dgm:t>
        <a:bodyPr/>
        <a:lstStyle/>
        <a:p>
          <a:endParaRPr lang="en-US"/>
        </a:p>
      </dgm:t>
    </dgm:pt>
    <dgm:pt modelId="{0DAAE03D-7CC6-4538-88C8-49A4A9BEB72B}" type="sibTrans" cxnId="{3D571A14-7980-4048-BB46-F4A1C1C09633}">
      <dgm:prSet/>
      <dgm:spPr/>
      <dgm:t>
        <a:bodyPr/>
        <a:lstStyle/>
        <a:p>
          <a:endParaRPr lang="en-US"/>
        </a:p>
      </dgm:t>
    </dgm:pt>
    <dgm:pt modelId="{4663EC97-DD7F-41C2-8208-C17DAAEA924B}" type="pres">
      <dgm:prSet presAssocID="{6725F00F-B18C-4514-BE0A-103B8C209BA3}" presName="Name0" presStyleCnt="0">
        <dgm:presLayoutVars>
          <dgm:dir/>
          <dgm:resizeHandles val="exact"/>
        </dgm:presLayoutVars>
      </dgm:prSet>
      <dgm:spPr/>
    </dgm:pt>
    <dgm:pt modelId="{1413E013-24D8-4897-9D42-64F51B5D347A}" type="pres">
      <dgm:prSet presAssocID="{D1AD6B2C-FC27-44F7-95AF-F5C9A0EA64F5}" presName="parTxOnly" presStyleLbl="node1" presStyleIdx="0" presStyleCnt="4" custScaleX="92752">
        <dgm:presLayoutVars>
          <dgm:bulletEnabled val="1"/>
        </dgm:presLayoutVars>
      </dgm:prSet>
      <dgm:spPr/>
    </dgm:pt>
    <dgm:pt modelId="{1A94F2E9-BE7C-444F-A55E-26EDF26376FD}" type="pres">
      <dgm:prSet presAssocID="{E2B1AB77-DC4D-4BC5-9789-27FE0418F1B8}" presName="parSpace" presStyleCnt="0"/>
      <dgm:spPr/>
    </dgm:pt>
    <dgm:pt modelId="{C0D9DF7E-EC6C-4D47-88A3-07A8EE877D6D}" type="pres">
      <dgm:prSet presAssocID="{54093EE1-A47C-443F-8C25-45015D2272D7}" presName="parTxOnly" presStyleLbl="node1" presStyleIdx="1" presStyleCnt="4" custLinFactNeighborX="-422" custLinFactNeighborY="908">
        <dgm:presLayoutVars>
          <dgm:bulletEnabled val="1"/>
        </dgm:presLayoutVars>
      </dgm:prSet>
      <dgm:spPr/>
    </dgm:pt>
    <dgm:pt modelId="{B1DCC1B6-51EC-4207-AD82-311105B50280}" type="pres">
      <dgm:prSet presAssocID="{E88AFC6B-AA70-452A-B7E7-ABA956BCAA50}" presName="parSpace" presStyleCnt="0"/>
      <dgm:spPr/>
    </dgm:pt>
    <dgm:pt modelId="{8383C0FC-9E7D-4BF4-8D12-EB50A49488E9}" type="pres">
      <dgm:prSet presAssocID="{FCC98622-1699-4E8D-9FE6-9F2BFD4B3A50}" presName="parTxOnly" presStyleLbl="node1" presStyleIdx="2" presStyleCnt="4">
        <dgm:presLayoutVars>
          <dgm:bulletEnabled val="1"/>
        </dgm:presLayoutVars>
      </dgm:prSet>
      <dgm:spPr/>
    </dgm:pt>
    <dgm:pt modelId="{BA885559-BFCC-4F5F-9889-159B9C6660EF}" type="pres">
      <dgm:prSet presAssocID="{104E6747-E110-49E8-92E0-F55EFAEE3466}" presName="parSpace" presStyleCnt="0"/>
      <dgm:spPr/>
    </dgm:pt>
    <dgm:pt modelId="{E006E929-CF50-4FC9-81D7-05C10464409B}" type="pres">
      <dgm:prSet presAssocID="{42A04EE8-4CB0-4A4C-BC48-BB8655DCA96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3D571A14-7980-4048-BB46-F4A1C1C09633}" srcId="{6725F00F-B18C-4514-BE0A-103B8C209BA3}" destId="{42A04EE8-4CB0-4A4C-BC48-BB8655DCA962}" srcOrd="3" destOrd="0" parTransId="{7B8FB65A-DB72-4A35-8AE4-E92DDF90BFD2}" sibTransId="{0DAAE03D-7CC6-4538-88C8-49A4A9BEB72B}"/>
    <dgm:cxn modelId="{1F426574-9B64-4ADD-8174-96AF8FF06E7C}" srcId="{6725F00F-B18C-4514-BE0A-103B8C209BA3}" destId="{54093EE1-A47C-443F-8C25-45015D2272D7}" srcOrd="1" destOrd="0" parTransId="{D46EBD5E-0076-44F5-9FCE-26AE553B5DD8}" sibTransId="{E88AFC6B-AA70-452A-B7E7-ABA956BCAA50}"/>
    <dgm:cxn modelId="{E2C9A0A4-DDE5-4535-97AB-EEA65F6AA305}" type="presOf" srcId="{FCC98622-1699-4E8D-9FE6-9F2BFD4B3A50}" destId="{8383C0FC-9E7D-4BF4-8D12-EB50A49488E9}" srcOrd="0" destOrd="0" presId="urn:microsoft.com/office/officeart/2005/8/layout/hChevron3"/>
    <dgm:cxn modelId="{8FD3C1AB-3563-4534-BBAF-CCED4EE61B6E}" srcId="{6725F00F-B18C-4514-BE0A-103B8C209BA3}" destId="{FCC98622-1699-4E8D-9FE6-9F2BFD4B3A50}" srcOrd="2" destOrd="0" parTransId="{68260087-2784-449C-94FF-C1D1A5F8213D}" sibTransId="{104E6747-E110-49E8-92E0-F55EFAEE3466}"/>
    <dgm:cxn modelId="{352616B2-D963-41C9-84EE-3EEEE673BFA9}" srcId="{6725F00F-B18C-4514-BE0A-103B8C209BA3}" destId="{D1AD6B2C-FC27-44F7-95AF-F5C9A0EA64F5}" srcOrd="0" destOrd="0" parTransId="{01BD87F7-8493-4F0A-8BCA-540F99E8132D}" sibTransId="{E2B1AB77-DC4D-4BC5-9789-27FE0418F1B8}"/>
    <dgm:cxn modelId="{263DD9C2-C3E5-4E9D-908C-EC58EFA6F788}" type="presOf" srcId="{42A04EE8-4CB0-4A4C-BC48-BB8655DCA962}" destId="{E006E929-CF50-4FC9-81D7-05C10464409B}" srcOrd="0" destOrd="0" presId="urn:microsoft.com/office/officeart/2005/8/layout/hChevron3"/>
    <dgm:cxn modelId="{C3D875C4-C39E-4310-9626-3917A5F070C5}" type="presOf" srcId="{6725F00F-B18C-4514-BE0A-103B8C209BA3}" destId="{4663EC97-DD7F-41C2-8208-C17DAAEA924B}" srcOrd="0" destOrd="0" presId="urn:microsoft.com/office/officeart/2005/8/layout/hChevron3"/>
    <dgm:cxn modelId="{C1CC97E2-1DA2-46CC-A280-A9AE1FC1184A}" type="presOf" srcId="{D1AD6B2C-FC27-44F7-95AF-F5C9A0EA64F5}" destId="{1413E013-24D8-4897-9D42-64F51B5D347A}" srcOrd="0" destOrd="0" presId="urn:microsoft.com/office/officeart/2005/8/layout/hChevron3"/>
    <dgm:cxn modelId="{8626F8FF-C113-4BCD-B211-1754596D7568}" type="presOf" srcId="{54093EE1-A47C-443F-8C25-45015D2272D7}" destId="{C0D9DF7E-EC6C-4D47-88A3-07A8EE877D6D}" srcOrd="0" destOrd="0" presId="urn:microsoft.com/office/officeart/2005/8/layout/hChevron3"/>
    <dgm:cxn modelId="{8A8BC496-A8A8-4062-8165-22C76544DE51}" type="presParOf" srcId="{4663EC97-DD7F-41C2-8208-C17DAAEA924B}" destId="{1413E013-24D8-4897-9D42-64F51B5D347A}" srcOrd="0" destOrd="0" presId="urn:microsoft.com/office/officeart/2005/8/layout/hChevron3"/>
    <dgm:cxn modelId="{45A86E47-36F0-4EE0-ACF6-5403A9E82F8E}" type="presParOf" srcId="{4663EC97-DD7F-41C2-8208-C17DAAEA924B}" destId="{1A94F2E9-BE7C-444F-A55E-26EDF26376FD}" srcOrd="1" destOrd="0" presId="urn:microsoft.com/office/officeart/2005/8/layout/hChevron3"/>
    <dgm:cxn modelId="{DDCA36C1-B7AE-4F28-AB88-5DBB97D0E8F8}" type="presParOf" srcId="{4663EC97-DD7F-41C2-8208-C17DAAEA924B}" destId="{C0D9DF7E-EC6C-4D47-88A3-07A8EE877D6D}" srcOrd="2" destOrd="0" presId="urn:microsoft.com/office/officeart/2005/8/layout/hChevron3"/>
    <dgm:cxn modelId="{A83F4F33-B1C4-4F0B-BB24-4C6E496147C1}" type="presParOf" srcId="{4663EC97-DD7F-41C2-8208-C17DAAEA924B}" destId="{B1DCC1B6-51EC-4207-AD82-311105B50280}" srcOrd="3" destOrd="0" presId="urn:microsoft.com/office/officeart/2005/8/layout/hChevron3"/>
    <dgm:cxn modelId="{CC7845C6-C570-4513-BDDA-C3E4C000812B}" type="presParOf" srcId="{4663EC97-DD7F-41C2-8208-C17DAAEA924B}" destId="{8383C0FC-9E7D-4BF4-8D12-EB50A49488E9}" srcOrd="4" destOrd="0" presId="urn:microsoft.com/office/officeart/2005/8/layout/hChevron3"/>
    <dgm:cxn modelId="{F1351FC1-504B-4C76-A17E-B2E68B6AAFD2}" type="presParOf" srcId="{4663EC97-DD7F-41C2-8208-C17DAAEA924B}" destId="{BA885559-BFCC-4F5F-9889-159B9C6660EF}" srcOrd="5" destOrd="0" presId="urn:microsoft.com/office/officeart/2005/8/layout/hChevron3"/>
    <dgm:cxn modelId="{1B6A7339-2B1B-4387-8E28-A0DD32BF24C2}" type="presParOf" srcId="{4663EC97-DD7F-41C2-8208-C17DAAEA924B}" destId="{E006E929-CF50-4FC9-81D7-05C10464409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25F00F-B18C-4514-BE0A-103B8C209BA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1AD6B2C-FC27-44F7-95AF-F5C9A0EA64F5}">
      <dgm:prSet phldrT="[Text]" custT="1"/>
      <dgm:spPr>
        <a:xfrm>
          <a:off x="3129" y="671324"/>
          <a:ext cx="2266353" cy="977382"/>
        </a:xfrm>
        <a:prstGeom prst="homePlate">
          <a:avLst/>
        </a:prstGeom>
        <a:solidFill>
          <a:srgbClr val="D71923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2007-2011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01BD87F7-8493-4F0A-8BCA-540F99E8132D}" type="parTrans" cxnId="{352616B2-D963-41C9-84EE-3EEEE673BFA9}">
      <dgm:prSet/>
      <dgm:spPr/>
      <dgm:t>
        <a:bodyPr/>
        <a:lstStyle/>
        <a:p>
          <a:endParaRPr lang="en-US"/>
        </a:p>
      </dgm:t>
    </dgm:pt>
    <dgm:pt modelId="{E2B1AB77-DC4D-4BC5-9789-27FE0418F1B8}" type="sibTrans" cxnId="{352616B2-D963-41C9-84EE-3EEEE673BFA9}">
      <dgm:prSet/>
      <dgm:spPr/>
      <dgm:t>
        <a:bodyPr/>
        <a:lstStyle/>
        <a:p>
          <a:endParaRPr lang="en-US"/>
        </a:p>
      </dgm:t>
    </dgm:pt>
    <dgm:pt modelId="{54093EE1-A47C-443F-8C25-45015D2272D7}">
      <dgm:prSet phldrT="[Text]" custT="1"/>
      <dgm:spPr>
        <a:xfrm>
          <a:off x="1778729" y="680199"/>
          <a:ext cx="2443455" cy="977382"/>
        </a:xfrm>
        <a:prstGeom prst="chevron">
          <a:avLst/>
        </a:prstGeom>
        <a:solidFill>
          <a:srgbClr val="D71923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2012-2016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46EBD5E-0076-44F5-9FCE-26AE553B5DD8}" type="parTrans" cxnId="{1F426574-9B64-4ADD-8174-96AF8FF06E7C}">
      <dgm:prSet/>
      <dgm:spPr/>
      <dgm:t>
        <a:bodyPr/>
        <a:lstStyle/>
        <a:p>
          <a:endParaRPr lang="en-US"/>
        </a:p>
      </dgm:t>
    </dgm:pt>
    <dgm:pt modelId="{E88AFC6B-AA70-452A-B7E7-ABA956BCAA50}" type="sibTrans" cxnId="{1F426574-9B64-4ADD-8174-96AF8FF06E7C}">
      <dgm:prSet/>
      <dgm:spPr/>
      <dgm:t>
        <a:bodyPr/>
        <a:lstStyle/>
        <a:p>
          <a:endParaRPr lang="en-US"/>
        </a:p>
      </dgm:t>
    </dgm:pt>
    <dgm:pt modelId="{FCC98622-1699-4E8D-9FE6-9F2BFD4B3A50}">
      <dgm:prSet phldrT="[Text]" custT="1"/>
      <dgm:spPr>
        <a:xfrm>
          <a:off x="3735555" y="671324"/>
          <a:ext cx="2443455" cy="977382"/>
        </a:xfrm>
        <a:prstGeom prst="chevron">
          <a:avLst/>
        </a:prstGeom>
        <a:solidFill>
          <a:srgbClr val="FFC90E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2017-2021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68260087-2784-449C-94FF-C1D1A5F8213D}" type="parTrans" cxnId="{8FD3C1AB-3563-4534-BBAF-CCED4EE61B6E}">
      <dgm:prSet/>
      <dgm:spPr/>
      <dgm:t>
        <a:bodyPr/>
        <a:lstStyle/>
        <a:p>
          <a:endParaRPr lang="en-US"/>
        </a:p>
      </dgm:t>
    </dgm:pt>
    <dgm:pt modelId="{104E6747-E110-49E8-92E0-F55EFAEE3466}" type="sibTrans" cxnId="{8FD3C1AB-3563-4534-BBAF-CCED4EE61B6E}">
      <dgm:prSet/>
      <dgm:spPr/>
      <dgm:t>
        <a:bodyPr/>
        <a:lstStyle/>
        <a:p>
          <a:endParaRPr lang="en-US"/>
        </a:p>
      </dgm:t>
    </dgm:pt>
    <dgm:pt modelId="{42A04EE8-4CB0-4A4C-BC48-BB8655DCA962}">
      <dgm:prSet phldrT="[Text]" custT="1"/>
      <dgm:spPr>
        <a:xfrm>
          <a:off x="5690319" y="671324"/>
          <a:ext cx="2443455" cy="9773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NOW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B8FB65A-DB72-4A35-8AE4-E92DDF90BFD2}" type="parTrans" cxnId="{3D571A14-7980-4048-BB46-F4A1C1C09633}">
      <dgm:prSet/>
      <dgm:spPr/>
      <dgm:t>
        <a:bodyPr/>
        <a:lstStyle/>
        <a:p>
          <a:endParaRPr lang="en-US"/>
        </a:p>
      </dgm:t>
    </dgm:pt>
    <dgm:pt modelId="{0DAAE03D-7CC6-4538-88C8-49A4A9BEB72B}" type="sibTrans" cxnId="{3D571A14-7980-4048-BB46-F4A1C1C09633}">
      <dgm:prSet/>
      <dgm:spPr/>
      <dgm:t>
        <a:bodyPr/>
        <a:lstStyle/>
        <a:p>
          <a:endParaRPr lang="en-US"/>
        </a:p>
      </dgm:t>
    </dgm:pt>
    <dgm:pt modelId="{4663EC97-DD7F-41C2-8208-C17DAAEA924B}" type="pres">
      <dgm:prSet presAssocID="{6725F00F-B18C-4514-BE0A-103B8C209BA3}" presName="Name0" presStyleCnt="0">
        <dgm:presLayoutVars>
          <dgm:dir/>
          <dgm:resizeHandles val="exact"/>
        </dgm:presLayoutVars>
      </dgm:prSet>
      <dgm:spPr/>
    </dgm:pt>
    <dgm:pt modelId="{1413E013-24D8-4897-9D42-64F51B5D347A}" type="pres">
      <dgm:prSet presAssocID="{D1AD6B2C-FC27-44F7-95AF-F5C9A0EA64F5}" presName="parTxOnly" presStyleLbl="node1" presStyleIdx="0" presStyleCnt="4" custScaleX="92752">
        <dgm:presLayoutVars>
          <dgm:bulletEnabled val="1"/>
        </dgm:presLayoutVars>
      </dgm:prSet>
      <dgm:spPr/>
    </dgm:pt>
    <dgm:pt modelId="{1A94F2E9-BE7C-444F-A55E-26EDF26376FD}" type="pres">
      <dgm:prSet presAssocID="{E2B1AB77-DC4D-4BC5-9789-27FE0418F1B8}" presName="parSpace" presStyleCnt="0"/>
      <dgm:spPr/>
    </dgm:pt>
    <dgm:pt modelId="{C0D9DF7E-EC6C-4D47-88A3-07A8EE877D6D}" type="pres">
      <dgm:prSet presAssocID="{54093EE1-A47C-443F-8C25-45015D2272D7}" presName="parTxOnly" presStyleLbl="node1" presStyleIdx="1" presStyleCnt="4" custLinFactNeighborX="-422" custLinFactNeighborY="908">
        <dgm:presLayoutVars>
          <dgm:bulletEnabled val="1"/>
        </dgm:presLayoutVars>
      </dgm:prSet>
      <dgm:spPr/>
    </dgm:pt>
    <dgm:pt modelId="{B1DCC1B6-51EC-4207-AD82-311105B50280}" type="pres">
      <dgm:prSet presAssocID="{E88AFC6B-AA70-452A-B7E7-ABA956BCAA50}" presName="parSpace" presStyleCnt="0"/>
      <dgm:spPr/>
    </dgm:pt>
    <dgm:pt modelId="{8383C0FC-9E7D-4BF4-8D12-EB50A49488E9}" type="pres">
      <dgm:prSet presAssocID="{FCC98622-1699-4E8D-9FE6-9F2BFD4B3A50}" presName="parTxOnly" presStyleLbl="node1" presStyleIdx="2" presStyleCnt="4">
        <dgm:presLayoutVars>
          <dgm:bulletEnabled val="1"/>
        </dgm:presLayoutVars>
      </dgm:prSet>
      <dgm:spPr/>
    </dgm:pt>
    <dgm:pt modelId="{BA885559-BFCC-4F5F-9889-159B9C6660EF}" type="pres">
      <dgm:prSet presAssocID="{104E6747-E110-49E8-92E0-F55EFAEE3466}" presName="parSpace" presStyleCnt="0"/>
      <dgm:spPr/>
    </dgm:pt>
    <dgm:pt modelId="{E006E929-CF50-4FC9-81D7-05C10464409B}" type="pres">
      <dgm:prSet presAssocID="{42A04EE8-4CB0-4A4C-BC48-BB8655DCA96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3D571A14-7980-4048-BB46-F4A1C1C09633}" srcId="{6725F00F-B18C-4514-BE0A-103B8C209BA3}" destId="{42A04EE8-4CB0-4A4C-BC48-BB8655DCA962}" srcOrd="3" destOrd="0" parTransId="{7B8FB65A-DB72-4A35-8AE4-E92DDF90BFD2}" sibTransId="{0DAAE03D-7CC6-4538-88C8-49A4A9BEB72B}"/>
    <dgm:cxn modelId="{1F426574-9B64-4ADD-8174-96AF8FF06E7C}" srcId="{6725F00F-B18C-4514-BE0A-103B8C209BA3}" destId="{54093EE1-A47C-443F-8C25-45015D2272D7}" srcOrd="1" destOrd="0" parTransId="{D46EBD5E-0076-44F5-9FCE-26AE553B5DD8}" sibTransId="{E88AFC6B-AA70-452A-B7E7-ABA956BCAA50}"/>
    <dgm:cxn modelId="{E2C9A0A4-DDE5-4535-97AB-EEA65F6AA305}" type="presOf" srcId="{FCC98622-1699-4E8D-9FE6-9F2BFD4B3A50}" destId="{8383C0FC-9E7D-4BF4-8D12-EB50A49488E9}" srcOrd="0" destOrd="0" presId="urn:microsoft.com/office/officeart/2005/8/layout/hChevron3"/>
    <dgm:cxn modelId="{8FD3C1AB-3563-4534-BBAF-CCED4EE61B6E}" srcId="{6725F00F-B18C-4514-BE0A-103B8C209BA3}" destId="{FCC98622-1699-4E8D-9FE6-9F2BFD4B3A50}" srcOrd="2" destOrd="0" parTransId="{68260087-2784-449C-94FF-C1D1A5F8213D}" sibTransId="{104E6747-E110-49E8-92E0-F55EFAEE3466}"/>
    <dgm:cxn modelId="{352616B2-D963-41C9-84EE-3EEEE673BFA9}" srcId="{6725F00F-B18C-4514-BE0A-103B8C209BA3}" destId="{D1AD6B2C-FC27-44F7-95AF-F5C9A0EA64F5}" srcOrd="0" destOrd="0" parTransId="{01BD87F7-8493-4F0A-8BCA-540F99E8132D}" sibTransId="{E2B1AB77-DC4D-4BC5-9789-27FE0418F1B8}"/>
    <dgm:cxn modelId="{263DD9C2-C3E5-4E9D-908C-EC58EFA6F788}" type="presOf" srcId="{42A04EE8-4CB0-4A4C-BC48-BB8655DCA962}" destId="{E006E929-CF50-4FC9-81D7-05C10464409B}" srcOrd="0" destOrd="0" presId="urn:microsoft.com/office/officeart/2005/8/layout/hChevron3"/>
    <dgm:cxn modelId="{C3D875C4-C39E-4310-9626-3917A5F070C5}" type="presOf" srcId="{6725F00F-B18C-4514-BE0A-103B8C209BA3}" destId="{4663EC97-DD7F-41C2-8208-C17DAAEA924B}" srcOrd="0" destOrd="0" presId="urn:microsoft.com/office/officeart/2005/8/layout/hChevron3"/>
    <dgm:cxn modelId="{C1CC97E2-1DA2-46CC-A280-A9AE1FC1184A}" type="presOf" srcId="{D1AD6B2C-FC27-44F7-95AF-F5C9A0EA64F5}" destId="{1413E013-24D8-4897-9D42-64F51B5D347A}" srcOrd="0" destOrd="0" presId="urn:microsoft.com/office/officeart/2005/8/layout/hChevron3"/>
    <dgm:cxn modelId="{8626F8FF-C113-4BCD-B211-1754596D7568}" type="presOf" srcId="{54093EE1-A47C-443F-8C25-45015D2272D7}" destId="{C0D9DF7E-EC6C-4D47-88A3-07A8EE877D6D}" srcOrd="0" destOrd="0" presId="urn:microsoft.com/office/officeart/2005/8/layout/hChevron3"/>
    <dgm:cxn modelId="{8A8BC496-A8A8-4062-8165-22C76544DE51}" type="presParOf" srcId="{4663EC97-DD7F-41C2-8208-C17DAAEA924B}" destId="{1413E013-24D8-4897-9D42-64F51B5D347A}" srcOrd="0" destOrd="0" presId="urn:microsoft.com/office/officeart/2005/8/layout/hChevron3"/>
    <dgm:cxn modelId="{45A86E47-36F0-4EE0-ACF6-5403A9E82F8E}" type="presParOf" srcId="{4663EC97-DD7F-41C2-8208-C17DAAEA924B}" destId="{1A94F2E9-BE7C-444F-A55E-26EDF26376FD}" srcOrd="1" destOrd="0" presId="urn:microsoft.com/office/officeart/2005/8/layout/hChevron3"/>
    <dgm:cxn modelId="{DDCA36C1-B7AE-4F28-AB88-5DBB97D0E8F8}" type="presParOf" srcId="{4663EC97-DD7F-41C2-8208-C17DAAEA924B}" destId="{C0D9DF7E-EC6C-4D47-88A3-07A8EE877D6D}" srcOrd="2" destOrd="0" presId="urn:microsoft.com/office/officeart/2005/8/layout/hChevron3"/>
    <dgm:cxn modelId="{A83F4F33-B1C4-4F0B-BB24-4C6E496147C1}" type="presParOf" srcId="{4663EC97-DD7F-41C2-8208-C17DAAEA924B}" destId="{B1DCC1B6-51EC-4207-AD82-311105B50280}" srcOrd="3" destOrd="0" presId="urn:microsoft.com/office/officeart/2005/8/layout/hChevron3"/>
    <dgm:cxn modelId="{CC7845C6-C570-4513-BDDA-C3E4C000812B}" type="presParOf" srcId="{4663EC97-DD7F-41C2-8208-C17DAAEA924B}" destId="{8383C0FC-9E7D-4BF4-8D12-EB50A49488E9}" srcOrd="4" destOrd="0" presId="urn:microsoft.com/office/officeart/2005/8/layout/hChevron3"/>
    <dgm:cxn modelId="{F1351FC1-504B-4C76-A17E-B2E68B6AAFD2}" type="presParOf" srcId="{4663EC97-DD7F-41C2-8208-C17DAAEA924B}" destId="{BA885559-BFCC-4F5F-9889-159B9C6660EF}" srcOrd="5" destOrd="0" presId="urn:microsoft.com/office/officeart/2005/8/layout/hChevron3"/>
    <dgm:cxn modelId="{1B6A7339-2B1B-4387-8E28-A0DD32BF24C2}" type="presParOf" srcId="{4663EC97-DD7F-41C2-8208-C17DAAEA924B}" destId="{E006E929-CF50-4FC9-81D7-05C10464409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25F00F-B18C-4514-BE0A-103B8C209BA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1AD6B2C-FC27-44F7-95AF-F5C9A0EA64F5}">
      <dgm:prSet phldrT="[Text]" custT="1"/>
      <dgm:spPr>
        <a:xfrm>
          <a:off x="3129" y="671324"/>
          <a:ext cx="2266353" cy="977382"/>
        </a:xfrm>
        <a:prstGeom prst="homePlate">
          <a:avLst/>
        </a:prstGeom>
        <a:solidFill>
          <a:srgbClr val="D71923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2007-2011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01BD87F7-8493-4F0A-8BCA-540F99E8132D}" type="parTrans" cxnId="{352616B2-D963-41C9-84EE-3EEEE673BFA9}">
      <dgm:prSet/>
      <dgm:spPr/>
      <dgm:t>
        <a:bodyPr/>
        <a:lstStyle/>
        <a:p>
          <a:endParaRPr lang="en-US"/>
        </a:p>
      </dgm:t>
    </dgm:pt>
    <dgm:pt modelId="{E2B1AB77-DC4D-4BC5-9789-27FE0418F1B8}" type="sibTrans" cxnId="{352616B2-D963-41C9-84EE-3EEEE673BFA9}">
      <dgm:prSet/>
      <dgm:spPr/>
      <dgm:t>
        <a:bodyPr/>
        <a:lstStyle/>
        <a:p>
          <a:endParaRPr lang="en-US"/>
        </a:p>
      </dgm:t>
    </dgm:pt>
    <dgm:pt modelId="{54093EE1-A47C-443F-8C25-45015D2272D7}">
      <dgm:prSet phldrT="[Text]" custT="1"/>
      <dgm:spPr>
        <a:xfrm>
          <a:off x="1778729" y="680199"/>
          <a:ext cx="2443455" cy="977382"/>
        </a:xfrm>
        <a:prstGeom prst="chevron">
          <a:avLst/>
        </a:prstGeom>
        <a:solidFill>
          <a:srgbClr val="D71923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2012-2016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46EBD5E-0076-44F5-9FCE-26AE553B5DD8}" type="parTrans" cxnId="{1F426574-9B64-4ADD-8174-96AF8FF06E7C}">
      <dgm:prSet/>
      <dgm:spPr/>
      <dgm:t>
        <a:bodyPr/>
        <a:lstStyle/>
        <a:p>
          <a:endParaRPr lang="en-US"/>
        </a:p>
      </dgm:t>
    </dgm:pt>
    <dgm:pt modelId="{E88AFC6B-AA70-452A-B7E7-ABA956BCAA50}" type="sibTrans" cxnId="{1F426574-9B64-4ADD-8174-96AF8FF06E7C}">
      <dgm:prSet/>
      <dgm:spPr/>
      <dgm:t>
        <a:bodyPr/>
        <a:lstStyle/>
        <a:p>
          <a:endParaRPr lang="en-US"/>
        </a:p>
      </dgm:t>
    </dgm:pt>
    <dgm:pt modelId="{FCC98622-1699-4E8D-9FE6-9F2BFD4B3A50}">
      <dgm:prSet phldrT="[Text]" custT="1"/>
      <dgm:spPr>
        <a:xfrm>
          <a:off x="3735555" y="671324"/>
          <a:ext cx="2443455" cy="977382"/>
        </a:xfrm>
        <a:prstGeom prst="chevron">
          <a:avLst/>
        </a:prstGeom>
        <a:solidFill>
          <a:srgbClr val="FFC90E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2017-2021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68260087-2784-449C-94FF-C1D1A5F8213D}" type="parTrans" cxnId="{8FD3C1AB-3563-4534-BBAF-CCED4EE61B6E}">
      <dgm:prSet/>
      <dgm:spPr/>
      <dgm:t>
        <a:bodyPr/>
        <a:lstStyle/>
        <a:p>
          <a:endParaRPr lang="en-US"/>
        </a:p>
      </dgm:t>
    </dgm:pt>
    <dgm:pt modelId="{104E6747-E110-49E8-92E0-F55EFAEE3466}" type="sibTrans" cxnId="{8FD3C1AB-3563-4534-BBAF-CCED4EE61B6E}">
      <dgm:prSet/>
      <dgm:spPr/>
      <dgm:t>
        <a:bodyPr/>
        <a:lstStyle/>
        <a:p>
          <a:endParaRPr lang="en-US"/>
        </a:p>
      </dgm:t>
    </dgm:pt>
    <dgm:pt modelId="{42A04EE8-4CB0-4A4C-BC48-BB8655DCA962}">
      <dgm:prSet phldrT="[Text]" custT="1"/>
      <dgm:spPr>
        <a:xfrm>
          <a:off x="5690319" y="671324"/>
          <a:ext cx="2443455" cy="9773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6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NOW</a:t>
          </a:r>
          <a:endParaRPr lang="en-US" sz="1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B8FB65A-DB72-4A35-8AE4-E92DDF90BFD2}" type="parTrans" cxnId="{3D571A14-7980-4048-BB46-F4A1C1C09633}">
      <dgm:prSet/>
      <dgm:spPr/>
      <dgm:t>
        <a:bodyPr/>
        <a:lstStyle/>
        <a:p>
          <a:endParaRPr lang="en-US"/>
        </a:p>
      </dgm:t>
    </dgm:pt>
    <dgm:pt modelId="{0DAAE03D-7CC6-4538-88C8-49A4A9BEB72B}" type="sibTrans" cxnId="{3D571A14-7980-4048-BB46-F4A1C1C09633}">
      <dgm:prSet/>
      <dgm:spPr/>
      <dgm:t>
        <a:bodyPr/>
        <a:lstStyle/>
        <a:p>
          <a:endParaRPr lang="en-US"/>
        </a:p>
      </dgm:t>
    </dgm:pt>
    <dgm:pt modelId="{4663EC97-DD7F-41C2-8208-C17DAAEA924B}" type="pres">
      <dgm:prSet presAssocID="{6725F00F-B18C-4514-BE0A-103B8C209BA3}" presName="Name0" presStyleCnt="0">
        <dgm:presLayoutVars>
          <dgm:dir/>
          <dgm:resizeHandles val="exact"/>
        </dgm:presLayoutVars>
      </dgm:prSet>
      <dgm:spPr/>
    </dgm:pt>
    <dgm:pt modelId="{1413E013-24D8-4897-9D42-64F51B5D347A}" type="pres">
      <dgm:prSet presAssocID="{D1AD6B2C-FC27-44F7-95AF-F5C9A0EA64F5}" presName="parTxOnly" presStyleLbl="node1" presStyleIdx="0" presStyleCnt="4" custScaleX="92752">
        <dgm:presLayoutVars>
          <dgm:bulletEnabled val="1"/>
        </dgm:presLayoutVars>
      </dgm:prSet>
      <dgm:spPr/>
    </dgm:pt>
    <dgm:pt modelId="{1A94F2E9-BE7C-444F-A55E-26EDF26376FD}" type="pres">
      <dgm:prSet presAssocID="{E2B1AB77-DC4D-4BC5-9789-27FE0418F1B8}" presName="parSpace" presStyleCnt="0"/>
      <dgm:spPr/>
    </dgm:pt>
    <dgm:pt modelId="{C0D9DF7E-EC6C-4D47-88A3-07A8EE877D6D}" type="pres">
      <dgm:prSet presAssocID="{54093EE1-A47C-443F-8C25-45015D2272D7}" presName="parTxOnly" presStyleLbl="node1" presStyleIdx="1" presStyleCnt="4" custLinFactNeighborX="-422" custLinFactNeighborY="908">
        <dgm:presLayoutVars>
          <dgm:bulletEnabled val="1"/>
        </dgm:presLayoutVars>
      </dgm:prSet>
      <dgm:spPr/>
    </dgm:pt>
    <dgm:pt modelId="{B1DCC1B6-51EC-4207-AD82-311105B50280}" type="pres">
      <dgm:prSet presAssocID="{E88AFC6B-AA70-452A-B7E7-ABA956BCAA50}" presName="parSpace" presStyleCnt="0"/>
      <dgm:spPr/>
    </dgm:pt>
    <dgm:pt modelId="{8383C0FC-9E7D-4BF4-8D12-EB50A49488E9}" type="pres">
      <dgm:prSet presAssocID="{FCC98622-1699-4E8D-9FE6-9F2BFD4B3A50}" presName="parTxOnly" presStyleLbl="node1" presStyleIdx="2" presStyleCnt="4">
        <dgm:presLayoutVars>
          <dgm:bulletEnabled val="1"/>
        </dgm:presLayoutVars>
      </dgm:prSet>
      <dgm:spPr/>
    </dgm:pt>
    <dgm:pt modelId="{BA885559-BFCC-4F5F-9889-159B9C6660EF}" type="pres">
      <dgm:prSet presAssocID="{104E6747-E110-49E8-92E0-F55EFAEE3466}" presName="parSpace" presStyleCnt="0"/>
      <dgm:spPr/>
    </dgm:pt>
    <dgm:pt modelId="{E006E929-CF50-4FC9-81D7-05C10464409B}" type="pres">
      <dgm:prSet presAssocID="{42A04EE8-4CB0-4A4C-BC48-BB8655DCA96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3D571A14-7980-4048-BB46-F4A1C1C09633}" srcId="{6725F00F-B18C-4514-BE0A-103B8C209BA3}" destId="{42A04EE8-4CB0-4A4C-BC48-BB8655DCA962}" srcOrd="3" destOrd="0" parTransId="{7B8FB65A-DB72-4A35-8AE4-E92DDF90BFD2}" sibTransId="{0DAAE03D-7CC6-4538-88C8-49A4A9BEB72B}"/>
    <dgm:cxn modelId="{1F426574-9B64-4ADD-8174-96AF8FF06E7C}" srcId="{6725F00F-B18C-4514-BE0A-103B8C209BA3}" destId="{54093EE1-A47C-443F-8C25-45015D2272D7}" srcOrd="1" destOrd="0" parTransId="{D46EBD5E-0076-44F5-9FCE-26AE553B5DD8}" sibTransId="{E88AFC6B-AA70-452A-B7E7-ABA956BCAA50}"/>
    <dgm:cxn modelId="{E2C9A0A4-DDE5-4535-97AB-EEA65F6AA305}" type="presOf" srcId="{FCC98622-1699-4E8D-9FE6-9F2BFD4B3A50}" destId="{8383C0FC-9E7D-4BF4-8D12-EB50A49488E9}" srcOrd="0" destOrd="0" presId="urn:microsoft.com/office/officeart/2005/8/layout/hChevron3"/>
    <dgm:cxn modelId="{8FD3C1AB-3563-4534-BBAF-CCED4EE61B6E}" srcId="{6725F00F-B18C-4514-BE0A-103B8C209BA3}" destId="{FCC98622-1699-4E8D-9FE6-9F2BFD4B3A50}" srcOrd="2" destOrd="0" parTransId="{68260087-2784-449C-94FF-C1D1A5F8213D}" sibTransId="{104E6747-E110-49E8-92E0-F55EFAEE3466}"/>
    <dgm:cxn modelId="{352616B2-D963-41C9-84EE-3EEEE673BFA9}" srcId="{6725F00F-B18C-4514-BE0A-103B8C209BA3}" destId="{D1AD6B2C-FC27-44F7-95AF-F5C9A0EA64F5}" srcOrd="0" destOrd="0" parTransId="{01BD87F7-8493-4F0A-8BCA-540F99E8132D}" sibTransId="{E2B1AB77-DC4D-4BC5-9789-27FE0418F1B8}"/>
    <dgm:cxn modelId="{263DD9C2-C3E5-4E9D-908C-EC58EFA6F788}" type="presOf" srcId="{42A04EE8-4CB0-4A4C-BC48-BB8655DCA962}" destId="{E006E929-CF50-4FC9-81D7-05C10464409B}" srcOrd="0" destOrd="0" presId="urn:microsoft.com/office/officeart/2005/8/layout/hChevron3"/>
    <dgm:cxn modelId="{C3D875C4-C39E-4310-9626-3917A5F070C5}" type="presOf" srcId="{6725F00F-B18C-4514-BE0A-103B8C209BA3}" destId="{4663EC97-DD7F-41C2-8208-C17DAAEA924B}" srcOrd="0" destOrd="0" presId="urn:microsoft.com/office/officeart/2005/8/layout/hChevron3"/>
    <dgm:cxn modelId="{C1CC97E2-1DA2-46CC-A280-A9AE1FC1184A}" type="presOf" srcId="{D1AD6B2C-FC27-44F7-95AF-F5C9A0EA64F5}" destId="{1413E013-24D8-4897-9D42-64F51B5D347A}" srcOrd="0" destOrd="0" presId="urn:microsoft.com/office/officeart/2005/8/layout/hChevron3"/>
    <dgm:cxn modelId="{8626F8FF-C113-4BCD-B211-1754596D7568}" type="presOf" srcId="{54093EE1-A47C-443F-8C25-45015D2272D7}" destId="{C0D9DF7E-EC6C-4D47-88A3-07A8EE877D6D}" srcOrd="0" destOrd="0" presId="urn:microsoft.com/office/officeart/2005/8/layout/hChevron3"/>
    <dgm:cxn modelId="{8A8BC496-A8A8-4062-8165-22C76544DE51}" type="presParOf" srcId="{4663EC97-DD7F-41C2-8208-C17DAAEA924B}" destId="{1413E013-24D8-4897-9D42-64F51B5D347A}" srcOrd="0" destOrd="0" presId="urn:microsoft.com/office/officeart/2005/8/layout/hChevron3"/>
    <dgm:cxn modelId="{45A86E47-36F0-4EE0-ACF6-5403A9E82F8E}" type="presParOf" srcId="{4663EC97-DD7F-41C2-8208-C17DAAEA924B}" destId="{1A94F2E9-BE7C-444F-A55E-26EDF26376FD}" srcOrd="1" destOrd="0" presId="urn:microsoft.com/office/officeart/2005/8/layout/hChevron3"/>
    <dgm:cxn modelId="{DDCA36C1-B7AE-4F28-AB88-5DBB97D0E8F8}" type="presParOf" srcId="{4663EC97-DD7F-41C2-8208-C17DAAEA924B}" destId="{C0D9DF7E-EC6C-4D47-88A3-07A8EE877D6D}" srcOrd="2" destOrd="0" presId="urn:microsoft.com/office/officeart/2005/8/layout/hChevron3"/>
    <dgm:cxn modelId="{A83F4F33-B1C4-4F0B-BB24-4C6E496147C1}" type="presParOf" srcId="{4663EC97-DD7F-41C2-8208-C17DAAEA924B}" destId="{B1DCC1B6-51EC-4207-AD82-311105B50280}" srcOrd="3" destOrd="0" presId="urn:microsoft.com/office/officeart/2005/8/layout/hChevron3"/>
    <dgm:cxn modelId="{CC7845C6-C570-4513-BDDA-C3E4C000812B}" type="presParOf" srcId="{4663EC97-DD7F-41C2-8208-C17DAAEA924B}" destId="{8383C0FC-9E7D-4BF4-8D12-EB50A49488E9}" srcOrd="4" destOrd="0" presId="urn:microsoft.com/office/officeart/2005/8/layout/hChevron3"/>
    <dgm:cxn modelId="{F1351FC1-504B-4C76-A17E-B2E68B6AAFD2}" type="presParOf" srcId="{4663EC97-DD7F-41C2-8208-C17DAAEA924B}" destId="{BA885559-BFCC-4F5F-9889-159B9C6660EF}" srcOrd="5" destOrd="0" presId="urn:microsoft.com/office/officeart/2005/8/layout/hChevron3"/>
    <dgm:cxn modelId="{1B6A7339-2B1B-4387-8E28-A0DD32BF24C2}" type="presParOf" srcId="{4663EC97-DD7F-41C2-8208-C17DAAEA924B}" destId="{E006E929-CF50-4FC9-81D7-05C10464409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3E013-24D8-4897-9D42-64F51B5D347A}">
      <dsp:nvSpPr>
        <dsp:cNvPr id="0" name=""/>
        <dsp:cNvSpPr/>
      </dsp:nvSpPr>
      <dsp:spPr>
        <a:xfrm>
          <a:off x="3129" y="671324"/>
          <a:ext cx="2266353" cy="977382"/>
        </a:xfrm>
        <a:prstGeom prst="homePlate">
          <a:avLst/>
        </a:prstGeom>
        <a:solidFill>
          <a:srgbClr val="D71923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2007-2011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3129" y="671324"/>
        <a:ext cx="2022008" cy="977382"/>
      </dsp:txXfrm>
    </dsp:sp>
    <dsp:sp modelId="{C0D9DF7E-EC6C-4D47-88A3-07A8EE877D6D}">
      <dsp:nvSpPr>
        <dsp:cNvPr id="0" name=""/>
        <dsp:cNvSpPr/>
      </dsp:nvSpPr>
      <dsp:spPr>
        <a:xfrm>
          <a:off x="1778729" y="680199"/>
          <a:ext cx="2443455" cy="977382"/>
        </a:xfrm>
        <a:prstGeom prst="chevron">
          <a:avLst/>
        </a:prstGeom>
        <a:solidFill>
          <a:srgbClr val="D71923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2012-2016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2267420" y="680199"/>
        <a:ext cx="1466073" cy="977382"/>
      </dsp:txXfrm>
    </dsp:sp>
    <dsp:sp modelId="{8383C0FC-9E7D-4BF4-8D12-EB50A49488E9}">
      <dsp:nvSpPr>
        <dsp:cNvPr id="0" name=""/>
        <dsp:cNvSpPr/>
      </dsp:nvSpPr>
      <dsp:spPr>
        <a:xfrm>
          <a:off x="3735555" y="671324"/>
          <a:ext cx="2443455" cy="977382"/>
        </a:xfrm>
        <a:prstGeom prst="chevron">
          <a:avLst/>
        </a:prstGeom>
        <a:solidFill>
          <a:srgbClr val="FFC90E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2017-2021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4224246" y="671324"/>
        <a:ext cx="1466073" cy="977382"/>
      </dsp:txXfrm>
    </dsp:sp>
    <dsp:sp modelId="{E006E929-CF50-4FC9-81D7-05C10464409B}">
      <dsp:nvSpPr>
        <dsp:cNvPr id="0" name=""/>
        <dsp:cNvSpPr/>
      </dsp:nvSpPr>
      <dsp:spPr>
        <a:xfrm>
          <a:off x="5690319" y="671324"/>
          <a:ext cx="2443455" cy="9773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NOW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6179010" y="671324"/>
        <a:ext cx="1466073" cy="977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3E013-24D8-4897-9D42-64F51B5D347A}">
      <dsp:nvSpPr>
        <dsp:cNvPr id="0" name=""/>
        <dsp:cNvSpPr/>
      </dsp:nvSpPr>
      <dsp:spPr>
        <a:xfrm>
          <a:off x="3129" y="671324"/>
          <a:ext cx="2266353" cy="977382"/>
        </a:xfrm>
        <a:prstGeom prst="homePlate">
          <a:avLst/>
        </a:prstGeom>
        <a:solidFill>
          <a:srgbClr val="D71923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2007-2011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3129" y="671324"/>
        <a:ext cx="2022008" cy="977382"/>
      </dsp:txXfrm>
    </dsp:sp>
    <dsp:sp modelId="{C0D9DF7E-EC6C-4D47-88A3-07A8EE877D6D}">
      <dsp:nvSpPr>
        <dsp:cNvPr id="0" name=""/>
        <dsp:cNvSpPr/>
      </dsp:nvSpPr>
      <dsp:spPr>
        <a:xfrm>
          <a:off x="1778729" y="680199"/>
          <a:ext cx="2443455" cy="977382"/>
        </a:xfrm>
        <a:prstGeom prst="chevron">
          <a:avLst/>
        </a:prstGeom>
        <a:solidFill>
          <a:srgbClr val="D71923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2012-2016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2267420" y="680199"/>
        <a:ext cx="1466073" cy="977382"/>
      </dsp:txXfrm>
    </dsp:sp>
    <dsp:sp modelId="{8383C0FC-9E7D-4BF4-8D12-EB50A49488E9}">
      <dsp:nvSpPr>
        <dsp:cNvPr id="0" name=""/>
        <dsp:cNvSpPr/>
      </dsp:nvSpPr>
      <dsp:spPr>
        <a:xfrm>
          <a:off x="3735555" y="671324"/>
          <a:ext cx="2443455" cy="977382"/>
        </a:xfrm>
        <a:prstGeom prst="chevron">
          <a:avLst/>
        </a:prstGeom>
        <a:solidFill>
          <a:srgbClr val="FFC90E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2017-2021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4224246" y="671324"/>
        <a:ext cx="1466073" cy="977382"/>
      </dsp:txXfrm>
    </dsp:sp>
    <dsp:sp modelId="{E006E929-CF50-4FC9-81D7-05C10464409B}">
      <dsp:nvSpPr>
        <dsp:cNvPr id="0" name=""/>
        <dsp:cNvSpPr/>
      </dsp:nvSpPr>
      <dsp:spPr>
        <a:xfrm>
          <a:off x="5690319" y="671324"/>
          <a:ext cx="2443455" cy="9773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NOW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6179010" y="671324"/>
        <a:ext cx="1466073" cy="977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3E013-24D8-4897-9D42-64F51B5D347A}">
      <dsp:nvSpPr>
        <dsp:cNvPr id="0" name=""/>
        <dsp:cNvSpPr/>
      </dsp:nvSpPr>
      <dsp:spPr>
        <a:xfrm>
          <a:off x="3129" y="671324"/>
          <a:ext cx="2266353" cy="977382"/>
        </a:xfrm>
        <a:prstGeom prst="homePlate">
          <a:avLst/>
        </a:prstGeom>
        <a:solidFill>
          <a:srgbClr val="D71923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2007-2011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3129" y="671324"/>
        <a:ext cx="2022008" cy="977382"/>
      </dsp:txXfrm>
    </dsp:sp>
    <dsp:sp modelId="{C0D9DF7E-EC6C-4D47-88A3-07A8EE877D6D}">
      <dsp:nvSpPr>
        <dsp:cNvPr id="0" name=""/>
        <dsp:cNvSpPr/>
      </dsp:nvSpPr>
      <dsp:spPr>
        <a:xfrm>
          <a:off x="1778729" y="680199"/>
          <a:ext cx="2443455" cy="977382"/>
        </a:xfrm>
        <a:prstGeom prst="chevron">
          <a:avLst/>
        </a:prstGeom>
        <a:solidFill>
          <a:srgbClr val="D71923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2012-2016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2267420" y="680199"/>
        <a:ext cx="1466073" cy="977382"/>
      </dsp:txXfrm>
    </dsp:sp>
    <dsp:sp modelId="{8383C0FC-9E7D-4BF4-8D12-EB50A49488E9}">
      <dsp:nvSpPr>
        <dsp:cNvPr id="0" name=""/>
        <dsp:cNvSpPr/>
      </dsp:nvSpPr>
      <dsp:spPr>
        <a:xfrm>
          <a:off x="3735555" y="671324"/>
          <a:ext cx="2443455" cy="977382"/>
        </a:xfrm>
        <a:prstGeom prst="chevron">
          <a:avLst/>
        </a:prstGeom>
        <a:solidFill>
          <a:srgbClr val="FFC90E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2017-2021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4224246" y="671324"/>
        <a:ext cx="1466073" cy="977382"/>
      </dsp:txXfrm>
    </dsp:sp>
    <dsp:sp modelId="{E006E929-CF50-4FC9-81D7-05C10464409B}">
      <dsp:nvSpPr>
        <dsp:cNvPr id="0" name=""/>
        <dsp:cNvSpPr/>
      </dsp:nvSpPr>
      <dsp:spPr>
        <a:xfrm>
          <a:off x="5690319" y="671324"/>
          <a:ext cx="2443455" cy="9773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NOW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6179010" y="671324"/>
        <a:ext cx="1466073" cy="977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3E013-24D8-4897-9D42-64F51B5D347A}">
      <dsp:nvSpPr>
        <dsp:cNvPr id="0" name=""/>
        <dsp:cNvSpPr/>
      </dsp:nvSpPr>
      <dsp:spPr>
        <a:xfrm>
          <a:off x="3129" y="671324"/>
          <a:ext cx="2266353" cy="977382"/>
        </a:xfrm>
        <a:prstGeom prst="homePlate">
          <a:avLst/>
        </a:prstGeom>
        <a:solidFill>
          <a:srgbClr val="D71923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2007-2011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3129" y="671324"/>
        <a:ext cx="2022008" cy="977382"/>
      </dsp:txXfrm>
    </dsp:sp>
    <dsp:sp modelId="{C0D9DF7E-EC6C-4D47-88A3-07A8EE877D6D}">
      <dsp:nvSpPr>
        <dsp:cNvPr id="0" name=""/>
        <dsp:cNvSpPr/>
      </dsp:nvSpPr>
      <dsp:spPr>
        <a:xfrm>
          <a:off x="1778729" y="680199"/>
          <a:ext cx="2443455" cy="977382"/>
        </a:xfrm>
        <a:prstGeom prst="chevron">
          <a:avLst/>
        </a:prstGeom>
        <a:solidFill>
          <a:srgbClr val="D71923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2012-2016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2267420" y="680199"/>
        <a:ext cx="1466073" cy="977382"/>
      </dsp:txXfrm>
    </dsp:sp>
    <dsp:sp modelId="{8383C0FC-9E7D-4BF4-8D12-EB50A49488E9}">
      <dsp:nvSpPr>
        <dsp:cNvPr id="0" name=""/>
        <dsp:cNvSpPr/>
      </dsp:nvSpPr>
      <dsp:spPr>
        <a:xfrm>
          <a:off x="3735555" y="671324"/>
          <a:ext cx="2443455" cy="977382"/>
        </a:xfrm>
        <a:prstGeom prst="chevron">
          <a:avLst/>
        </a:prstGeom>
        <a:solidFill>
          <a:srgbClr val="FFC90E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2017-2021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4224246" y="671324"/>
        <a:ext cx="1466073" cy="977382"/>
      </dsp:txXfrm>
    </dsp:sp>
    <dsp:sp modelId="{E006E929-CF50-4FC9-81D7-05C10464409B}">
      <dsp:nvSpPr>
        <dsp:cNvPr id="0" name=""/>
        <dsp:cNvSpPr/>
      </dsp:nvSpPr>
      <dsp:spPr>
        <a:xfrm>
          <a:off x="5690319" y="671324"/>
          <a:ext cx="2443455" cy="9773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NOW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6179010" y="671324"/>
        <a:ext cx="1466073" cy="9773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3E013-24D8-4897-9D42-64F51B5D347A}">
      <dsp:nvSpPr>
        <dsp:cNvPr id="0" name=""/>
        <dsp:cNvSpPr/>
      </dsp:nvSpPr>
      <dsp:spPr>
        <a:xfrm>
          <a:off x="3129" y="671324"/>
          <a:ext cx="2266353" cy="977382"/>
        </a:xfrm>
        <a:prstGeom prst="homePlate">
          <a:avLst/>
        </a:prstGeom>
        <a:solidFill>
          <a:srgbClr val="D71923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2007-2011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3129" y="671324"/>
        <a:ext cx="2022008" cy="977382"/>
      </dsp:txXfrm>
    </dsp:sp>
    <dsp:sp modelId="{C0D9DF7E-EC6C-4D47-88A3-07A8EE877D6D}">
      <dsp:nvSpPr>
        <dsp:cNvPr id="0" name=""/>
        <dsp:cNvSpPr/>
      </dsp:nvSpPr>
      <dsp:spPr>
        <a:xfrm>
          <a:off x="1778729" y="680199"/>
          <a:ext cx="2443455" cy="977382"/>
        </a:xfrm>
        <a:prstGeom prst="chevron">
          <a:avLst/>
        </a:prstGeom>
        <a:solidFill>
          <a:srgbClr val="D71923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2012-2016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2267420" y="680199"/>
        <a:ext cx="1466073" cy="977382"/>
      </dsp:txXfrm>
    </dsp:sp>
    <dsp:sp modelId="{8383C0FC-9E7D-4BF4-8D12-EB50A49488E9}">
      <dsp:nvSpPr>
        <dsp:cNvPr id="0" name=""/>
        <dsp:cNvSpPr/>
      </dsp:nvSpPr>
      <dsp:spPr>
        <a:xfrm>
          <a:off x="3735555" y="671324"/>
          <a:ext cx="2443455" cy="977382"/>
        </a:xfrm>
        <a:prstGeom prst="chevron">
          <a:avLst/>
        </a:prstGeom>
        <a:solidFill>
          <a:srgbClr val="FFC90E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2017-2021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4224246" y="671324"/>
        <a:ext cx="1466073" cy="977382"/>
      </dsp:txXfrm>
    </dsp:sp>
    <dsp:sp modelId="{E006E929-CF50-4FC9-81D7-05C10464409B}">
      <dsp:nvSpPr>
        <dsp:cNvPr id="0" name=""/>
        <dsp:cNvSpPr/>
      </dsp:nvSpPr>
      <dsp:spPr>
        <a:xfrm>
          <a:off x="5690319" y="671324"/>
          <a:ext cx="2443455" cy="97738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NOW</a:t>
          </a:r>
          <a:endParaRPr lang="en-US" sz="1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>
        <a:off x="6179010" y="671324"/>
        <a:ext cx="1466073" cy="977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1621-690C-4A3F-89DF-A63F9F01156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FA5A-5B3A-4636-8971-52344041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7A200-BCBE-4E38-8F30-4AEB6F9D05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5C21F-68E8-4A22-BBF5-9CD63F18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would like to begin by acknowledging the Jagera, Turrbul, </a:t>
            </a:r>
            <a:r>
              <a:rPr lang="en-N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Kombumerri</a:t>
            </a:r>
            <a:r>
              <a:rPr lang="en-N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Gadigal of the </a:t>
            </a:r>
            <a:r>
              <a:rPr lang="en-NZ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Eora Nation </a:t>
            </a:r>
            <a:r>
              <a:rPr lang="en-N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people, Traditional Custodians of the land on which we meet today, and pay my respects to their Elders past and present. I extend that respect to the Aboriginal and Torres Strait Islander peoples here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modified by Stantec Graphics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4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_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42736" cy="68580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4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2104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36412"/>
            <a:ext cx="4800600" cy="4742506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indent="0">
              <a:buNone/>
            </a:pPr>
            <a:r>
              <a:rPr lang="en-US" sz="2000" dirty="0"/>
              <a:t>Short description or sentence can go here.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ED7000"/>
                </a:solidFill>
              </a:rPr>
              <a:t>Subtitle</a:t>
            </a:r>
          </a:p>
          <a:p>
            <a:r>
              <a:rPr lang="en-US" sz="2000" dirty="0">
                <a:solidFill>
                  <a:srgbClr val="413E3D"/>
                </a:solidFill>
              </a:rPr>
              <a:t>We can’t completely avoid bullet points</a:t>
            </a:r>
          </a:p>
          <a:p>
            <a:r>
              <a:rPr lang="en-US" sz="2000" dirty="0">
                <a:solidFill>
                  <a:srgbClr val="413E3D"/>
                </a:solidFill>
              </a:rPr>
              <a:t>So if we must </a:t>
            </a:r>
            <a:r>
              <a:rPr lang="en-US" sz="2000" dirty="0"/>
              <a:t>use them, this is the layout </a:t>
            </a:r>
            <a:br>
              <a:rPr lang="en-US" sz="2000" dirty="0"/>
            </a:br>
            <a:r>
              <a:rPr lang="en-US" sz="2000" dirty="0"/>
              <a:t>to use</a:t>
            </a:r>
          </a:p>
          <a:p>
            <a:r>
              <a:rPr lang="en-US" sz="2000" dirty="0"/>
              <a:t>Notice that there is no more than 5 bullet points on the slide.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ED7000"/>
                </a:solidFill>
              </a:rPr>
              <a:t>More Tips</a:t>
            </a:r>
          </a:p>
          <a:p>
            <a:r>
              <a:rPr lang="en-US" sz="2000" dirty="0"/>
              <a:t>Keep them brief and supportive of what you’re saying</a:t>
            </a:r>
          </a:p>
          <a:p>
            <a:r>
              <a:rPr lang="en-US" sz="2000" dirty="0"/>
              <a:t>We want the audience to watch/listen to you, not read the screen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71831" y="1699783"/>
            <a:ext cx="3474720" cy="347472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Title Only-White Type">
    <p:bg>
      <p:bgPr>
        <a:solidFill>
          <a:srgbClr val="8B83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419491"/>
            <a:ext cx="2288873" cy="2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77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Section Title #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419491"/>
            <a:ext cx="2288873" cy="2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7026B2-091A-48AA-9603-A42AFD050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1"/>
            <a:ext cx="914222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93B2C-17DA-4314-A50F-EB996B4A5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97C7C-9A42-4235-B4B0-2BD1823CF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A9DE-CAA9-4A72-B387-76FFEF26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0AF2-B27C-45C6-8FF9-AE211DF132EF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8DED-2A41-4414-B578-EFD13350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FC217-2938-4DCB-9708-468BB45C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7A76-8165-453C-8D83-AB14F7C0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2A02-4BA2-4A62-B43A-31D7C6C0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11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14400"/>
            <a:ext cx="3200400" cy="3200400"/>
          </a:xfrm>
          <a:prstGeom prst="rect">
            <a:avLst/>
          </a:prstGeom>
          <a:solidFill>
            <a:srgbClr val="22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41756" y="2362200"/>
            <a:ext cx="2099913" cy="142615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375" dirty="0">
                <a:solidFill>
                  <a:srgbClr val="ED7000"/>
                </a:solidFill>
              </a:rPr>
              <a:t>Safety</a:t>
            </a:r>
            <a:r>
              <a:rPr lang="en-US" sz="3375" dirty="0">
                <a:solidFill>
                  <a:schemeClr val="bg1"/>
                </a:solidFill>
              </a:rPr>
              <a:t> </a:t>
            </a:r>
            <a:br>
              <a:rPr lang="en-US" sz="3375" dirty="0">
                <a:solidFill>
                  <a:schemeClr val="bg1"/>
                </a:solidFill>
              </a:rPr>
            </a:br>
            <a:r>
              <a:rPr lang="en-US" sz="3375" dirty="0">
                <a:solidFill>
                  <a:schemeClr val="bg1"/>
                </a:solidFill>
              </a:rPr>
              <a:t>Moment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00400" y="914400"/>
            <a:ext cx="5943600" cy="59436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1524000"/>
            <a:ext cx="2428875" cy="8001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000">
                <a:solidFill>
                  <a:srgbClr val="ED7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886450" y="2590800"/>
            <a:ext cx="2428875" cy="2819400"/>
          </a:xfrm>
        </p:spPr>
        <p:txBody>
          <a:bodyPr>
            <a:noAutofit/>
          </a:bodyPr>
          <a:lstStyle>
            <a:lvl1pPr marL="300038" indent="-300038">
              <a:buFont typeface="+mj-lt"/>
              <a:buAutoNum type="arabicPeriod"/>
              <a:defRPr sz="1500"/>
            </a:lvl1pPr>
          </a:lstStyle>
          <a:p>
            <a:pPr lvl="0"/>
            <a:r>
              <a:rPr lang="en-US" dirty="0"/>
              <a:t>Section title one basic charts and graphs</a:t>
            </a:r>
          </a:p>
          <a:p>
            <a:pPr lvl="0"/>
            <a:r>
              <a:rPr lang="en-US" dirty="0"/>
              <a:t>Section title two bullet points and images</a:t>
            </a:r>
          </a:p>
          <a:p>
            <a:pPr lvl="0"/>
            <a:r>
              <a:rPr lang="en-US" dirty="0"/>
              <a:t>Section title three</a:t>
            </a:r>
          </a:p>
          <a:p>
            <a:pPr lvl="0"/>
            <a:r>
              <a:rPr lang="en-US" dirty="0"/>
              <a:t>Section title four</a:t>
            </a:r>
          </a:p>
          <a:p>
            <a:pPr lvl="0"/>
            <a:r>
              <a:rPr lang="en-US" dirty="0"/>
              <a:t>Section title five</a:t>
            </a:r>
          </a:p>
        </p:txBody>
      </p:sp>
    </p:spTree>
    <p:extLst>
      <p:ext uri="{BB962C8B-B14F-4D97-AF65-F5344CB8AC3E}">
        <p14:creationId xmlns:p14="http://schemas.microsoft.com/office/powerpoint/2010/main" val="19102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2600"/>
            <a:ext cx="7772400" cy="546212"/>
          </a:xfrm>
        </p:spPr>
        <p:txBody>
          <a:bodyPr anchor="b"/>
          <a:lstStyle>
            <a:lvl1pPr algn="l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5029200"/>
            <a:ext cx="7772400" cy="444500"/>
          </a:xfrm>
        </p:spPr>
        <p:txBody>
          <a:bodyPr lIns="0" tIns="0" rIns="0" bIns="0" anchor="b"/>
          <a:lstStyle>
            <a:lvl1pPr marL="0" indent="0">
              <a:buNone/>
              <a:defRPr sz="1500" baseline="0">
                <a:solidFill>
                  <a:srgbClr val="ED700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832104"/>
            <a:ext cx="6781800" cy="563562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28800" y="1640188"/>
            <a:ext cx="6781800" cy="4525963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rgbClr val="222222"/>
                </a:solidFill>
              </a:defRPr>
            </a:lvl1pPr>
            <a:lvl2pPr marL="480060" indent="-214313">
              <a:buFont typeface="Arial" panose="020B0604020202020204" pitchFamily="34" charset="0"/>
              <a:buChar char="•"/>
              <a:defRPr sz="1500" baseline="0"/>
            </a:lvl2pPr>
            <a:lvl3pPr marL="688181" indent="-214313">
              <a:buSzPct val="100000"/>
              <a:buFont typeface="Century Gothic" panose="020B0502020202020204" pitchFamily="34" charset="0"/>
              <a:buChar char="◦"/>
              <a:defRPr sz="1350"/>
            </a:lvl3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0"/>
            <a:r>
              <a:rPr lang="en-US" dirty="0"/>
              <a:t>Keep them brief and supportive of what you’re saying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371600" cy="13716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95250"/>
            <a:ext cx="1109455" cy="11811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371600" cy="13716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28799" y="1636776"/>
            <a:ext cx="3273552" cy="4525963"/>
          </a:xfrm>
        </p:spPr>
        <p:txBody>
          <a:bodyPr lIns="0" tIns="0" rIns="0" bIns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</a:defRPr>
            </a:lvl1pPr>
            <a:lvl2pPr marL="480060" indent="-214313">
              <a:buFont typeface="Arial" panose="020B0604020202020204" pitchFamily="34" charset="0"/>
              <a:buChar char="•"/>
              <a:defRPr sz="1800" baseline="0">
                <a:solidFill>
                  <a:srgbClr val="222222"/>
                </a:solidFill>
              </a:defRPr>
            </a:lvl2pPr>
            <a:lvl3pPr marL="688181" indent="-214313">
              <a:buSzPct val="100000"/>
              <a:buFont typeface="Century Gothic" panose="020B0502020202020204" pitchFamily="34" charset="0"/>
              <a:buChar char="◦"/>
              <a:defRPr sz="1350"/>
            </a:lvl3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/>
              <a:t>Notice that there is no more than 5 bullet points on the slide.</a:t>
            </a:r>
          </a:p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95250"/>
            <a:ext cx="1109455" cy="11811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0" y="1636776"/>
            <a:ext cx="3276600" cy="4525963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rgbClr val="222222"/>
                </a:solidFill>
              </a:defRPr>
            </a:lvl1pPr>
            <a:lvl2pPr>
              <a:defRPr sz="1600">
                <a:solidFill>
                  <a:srgbClr val="222222"/>
                </a:solidFill>
              </a:defRPr>
            </a:lvl2pPr>
          </a:lstStyle>
          <a:p>
            <a:pPr lvl="0"/>
            <a:r>
              <a:rPr lang="en-US" dirty="0"/>
              <a:t>Keep them brief and supportive of what you’re saying</a:t>
            </a:r>
          </a:p>
          <a:p>
            <a:pPr lvl="1"/>
            <a:r>
              <a:rPr lang="en-US" dirty="0"/>
              <a:t>Secondary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830757"/>
            <a:ext cx="6781800" cy="563562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411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832104"/>
            <a:ext cx="76581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636776"/>
            <a:ext cx="7658100" cy="4742506"/>
          </a:xfrm>
        </p:spPr>
        <p:txBody>
          <a:bodyPr wrap="square" lIns="0" tIns="0" rIns="0" bIns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20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We can’t completely avoid bullet points</a:t>
            </a:r>
          </a:p>
          <a:p>
            <a:pPr lvl="0"/>
            <a:r>
              <a:rPr lang="en-US" dirty="0"/>
              <a:t>So if we must use them, this is the layout to use</a:t>
            </a:r>
          </a:p>
          <a:p>
            <a:pPr lvl="0"/>
            <a:r>
              <a:rPr lang="en-US" dirty="0"/>
              <a:t>Keep them brief </a:t>
            </a:r>
          </a:p>
          <a:p>
            <a:pPr lvl="0"/>
            <a:r>
              <a:rPr lang="en-US" dirty="0"/>
              <a:t>We want the audience to watch/listen to you, </a:t>
            </a:r>
            <a:br>
              <a:rPr lang="en-US" dirty="0"/>
            </a:br>
            <a:r>
              <a:rPr lang="en-US" dirty="0"/>
              <a:t>not read the screen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832104"/>
            <a:ext cx="6781800" cy="563562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ED7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71600" cy="13716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95250"/>
            <a:ext cx="1109455" cy="11811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2400" y="832104"/>
            <a:ext cx="489585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636412"/>
            <a:ext cx="4895850" cy="4742506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Short description. We want the audience to watch/listen to you, not read the screen.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699783"/>
            <a:ext cx="3474720" cy="347472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270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2" r:id="rId3"/>
    <p:sldLayoutId id="2147483651" r:id="rId4"/>
    <p:sldLayoutId id="2147483650" r:id="rId5"/>
    <p:sldLayoutId id="2147483663" r:id="rId6"/>
    <p:sldLayoutId id="2147483665" r:id="rId7"/>
    <p:sldLayoutId id="2147483654" r:id="rId8"/>
    <p:sldLayoutId id="2147483664" r:id="rId9"/>
    <p:sldLayoutId id="2147483666" r:id="rId10"/>
    <p:sldLayoutId id="2147483661" r:id="rId11"/>
    <p:sldLayoutId id="2147483655" r:id="rId12"/>
    <p:sldLayoutId id="2147483668" r:id="rId13"/>
    <p:sldLayoutId id="2147483671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>
          <a:solidFill>
            <a:srgbClr val="ED7000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2000" kern="1200">
          <a:solidFill>
            <a:srgbClr val="22222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rgbClr val="22222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22222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.xml"/><Relationship Id="rId3" Type="http://schemas.openxmlformats.org/officeDocument/2006/relationships/diagramLayout" Target="../diagrams/layout3.xml"/><Relationship Id="rId7" Type="http://schemas.openxmlformats.org/officeDocument/2006/relationships/slide" Target="slide5.xml"/><Relationship Id="rId12" Type="http://schemas.openxmlformats.org/officeDocument/2006/relationships/slide" Target="slide19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openxmlformats.org/officeDocument/2006/relationships/slide" Target="slide17.xml"/><Relationship Id="rId5" Type="http://schemas.openxmlformats.org/officeDocument/2006/relationships/diagramColors" Target="../diagrams/colors3.xml"/><Relationship Id="rId10" Type="http://schemas.openxmlformats.org/officeDocument/2006/relationships/slide" Target="slide15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.xml"/><Relationship Id="rId3" Type="http://schemas.openxmlformats.org/officeDocument/2006/relationships/diagramLayout" Target="../diagrams/layout4.xml"/><Relationship Id="rId7" Type="http://schemas.openxmlformats.org/officeDocument/2006/relationships/slide" Target="slide5.xml"/><Relationship Id="rId12" Type="http://schemas.openxmlformats.org/officeDocument/2006/relationships/slide" Target="slide19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openxmlformats.org/officeDocument/2006/relationships/slide" Target="slide17.xml"/><Relationship Id="rId5" Type="http://schemas.openxmlformats.org/officeDocument/2006/relationships/diagramColors" Target="../diagrams/colors4.xml"/><Relationship Id="rId10" Type="http://schemas.openxmlformats.org/officeDocument/2006/relationships/slide" Target="slide15.xml"/><Relationship Id="rId4" Type="http://schemas.openxmlformats.org/officeDocument/2006/relationships/diagramQuickStyle" Target="../diagrams/quickStyle4.xml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microsoft.com/office/2018/10/relationships/comments" Target="../comments/modernComment_7CE_BD418C5F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.xml"/><Relationship Id="rId3" Type="http://schemas.openxmlformats.org/officeDocument/2006/relationships/diagramLayout" Target="../diagrams/layout5.xml"/><Relationship Id="rId7" Type="http://schemas.openxmlformats.org/officeDocument/2006/relationships/slide" Target="slide5.xml"/><Relationship Id="rId12" Type="http://schemas.openxmlformats.org/officeDocument/2006/relationships/slide" Target="slide19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openxmlformats.org/officeDocument/2006/relationships/slide" Target="slide17.xml"/><Relationship Id="rId5" Type="http://schemas.openxmlformats.org/officeDocument/2006/relationships/diagramColors" Target="../diagrams/colors5.xml"/><Relationship Id="rId10" Type="http://schemas.openxmlformats.org/officeDocument/2006/relationships/slide" Target="slide15.xml"/><Relationship Id="rId4" Type="http://schemas.openxmlformats.org/officeDocument/2006/relationships/diagramQuickStyle" Target="../diagrams/quickStyle5.xml"/><Relationship Id="rId9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microsoft.com/office/2018/10/relationships/comments" Target="../comments/modernComment_7CF_F557FEEC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.xml"/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12" Type="http://schemas.openxmlformats.org/officeDocument/2006/relationships/slide" Target="slide1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slide" Target="slide17.xml"/><Relationship Id="rId5" Type="http://schemas.openxmlformats.org/officeDocument/2006/relationships/diagramColors" Target="../diagrams/colors1.xml"/><Relationship Id="rId10" Type="http://schemas.openxmlformats.org/officeDocument/2006/relationships/slide" Target="slide15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.xml"/><Relationship Id="rId3" Type="http://schemas.openxmlformats.org/officeDocument/2006/relationships/diagramLayout" Target="../diagrams/layout2.xml"/><Relationship Id="rId7" Type="http://schemas.openxmlformats.org/officeDocument/2006/relationships/slide" Target="slide5.xml"/><Relationship Id="rId12" Type="http://schemas.openxmlformats.org/officeDocument/2006/relationships/slide" Target="slide19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slide" Target="slide17.xml"/><Relationship Id="rId5" Type="http://schemas.openxmlformats.org/officeDocument/2006/relationships/diagramColors" Target="../diagrams/colors2.xml"/><Relationship Id="rId10" Type="http://schemas.openxmlformats.org/officeDocument/2006/relationships/slide" Target="slide15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045970" cy="1620180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City of Gold Coast</a:t>
            </a:r>
            <a:br>
              <a:rPr lang="en-US" sz="256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Provision of Professional </a:t>
            </a:r>
            <a:br>
              <a:rPr lang="en-US" sz="2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Services</a:t>
            </a:r>
            <a:endParaRPr lang="en-US" sz="256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3568" y="2888940"/>
            <a:ext cx="7344816" cy="468052"/>
          </a:xfrm>
        </p:spPr>
        <p:txBody>
          <a:bodyPr vert="horz" lIns="0" tIns="0" rIns="0" bIns="0" rtlCol="0">
            <a:noAutofit/>
          </a:bodyPr>
          <a:lstStyle/>
          <a:p>
            <a:pPr algn="l"/>
            <a:r>
              <a:rPr lang="en-AU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IT’S NOT ALL ABOUT TECHNOLOGY – A JOURNEY OBTAINING ORGANISATIONAL SUPPORT FOR BIOSOLIDS MANAGEMENT INNOVATION</a:t>
            </a:r>
          </a:p>
          <a:p>
            <a:pPr algn="l"/>
            <a:r>
              <a:rPr lang="en-AU" sz="1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Elena Mejia Likosova</a:t>
            </a:r>
            <a:r>
              <a:rPr lang="en-A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AU" sz="1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Kelly Hopewell</a:t>
            </a:r>
            <a:r>
              <a:rPr lang="en-AU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Graham Gloag, Cameron Staib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3F96161C-B215-4FEF-93E1-8627B5E92157}"/>
              </a:ext>
            </a:extLst>
          </p:cNvPr>
          <p:cNvSpPr/>
          <p:nvPr/>
        </p:nvSpPr>
        <p:spPr>
          <a:xfrm>
            <a:off x="5292080" y="116632"/>
            <a:ext cx="1609471" cy="629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A76EE0-A62E-691C-4115-FD280E583B21}"/>
              </a:ext>
            </a:extLst>
          </p:cNvPr>
          <p:cNvSpPr txBox="1">
            <a:spLocks/>
          </p:cNvSpPr>
          <p:nvPr/>
        </p:nvSpPr>
        <p:spPr>
          <a:xfrm>
            <a:off x="683568" y="4365104"/>
            <a:ext cx="7344816" cy="468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ANZBP National Biosolids Conference</a:t>
            </a:r>
          </a:p>
          <a:p>
            <a:pPr algn="l"/>
            <a:r>
              <a:rPr lang="en-A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8-9 February, 2023 Sydney</a:t>
            </a:r>
            <a:endParaRPr lang="en-US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AB6970-7E6D-DEBA-95D5-A4E96FC17718}"/>
              </a:ext>
            </a:extLst>
          </p:cNvPr>
          <p:cNvGrpSpPr>
            <a:grpSpLocks noChangeAspect="1"/>
          </p:cNvGrpSpPr>
          <p:nvPr/>
        </p:nvGrpSpPr>
        <p:grpSpPr>
          <a:xfrm>
            <a:off x="6918698" y="299785"/>
            <a:ext cx="1728192" cy="446792"/>
            <a:chOff x="8586623" y="265923"/>
            <a:chExt cx="3175432" cy="6668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FB062E-ACD8-29A2-7481-36883BB1B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880" y="265923"/>
              <a:ext cx="1774175" cy="4714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FA645C-2D00-2609-D98D-B056AA22E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623" y="417977"/>
              <a:ext cx="1048837" cy="514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05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260D-CE94-269F-41BE-C6072B0C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32104"/>
            <a:ext cx="6919664" cy="563562"/>
          </a:xfrm>
        </p:spPr>
        <p:txBody>
          <a:bodyPr>
            <a:normAutofit/>
          </a:bodyPr>
          <a:lstStyle/>
          <a:p>
            <a:r>
              <a:rPr lang="en-AU" dirty="0"/>
              <a:t>Other Technology Trials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9C90E-6D2C-F878-E09E-58B83299F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 Trials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48748-D396-7C53-D9CF-7DD7A0A50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423"/>
          <a:stretch/>
        </p:blipFill>
        <p:spPr>
          <a:xfrm>
            <a:off x="412903" y="2220738"/>
            <a:ext cx="3621585" cy="25103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E1296F-56ED-2F49-12D3-7D13BB8F2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220738"/>
            <a:ext cx="4107904" cy="2510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A1494-89AB-5624-964C-6817CB6F8E5F}"/>
              </a:ext>
            </a:extLst>
          </p:cNvPr>
          <p:cNvSpPr txBox="1"/>
          <p:nvPr/>
        </p:nvSpPr>
        <p:spPr>
          <a:xfrm>
            <a:off x="4716016" y="48691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err="1">
                <a:latin typeface="+mj-lt"/>
              </a:rPr>
              <a:t>Dehydris</a:t>
            </a:r>
            <a:r>
              <a:rPr lang="en-AU" sz="1200" baseline="30000" dirty="0" err="1">
                <a:latin typeface="+mj-lt"/>
              </a:rPr>
              <a:t>TM</a:t>
            </a:r>
            <a:r>
              <a:rPr lang="en-AU" sz="1200" baseline="30000" dirty="0">
                <a:latin typeface="+mj-lt"/>
              </a:rPr>
              <a:t> </a:t>
            </a:r>
            <a:r>
              <a:rPr lang="en-AU" sz="1200" dirty="0">
                <a:latin typeface="+mj-lt"/>
              </a:rPr>
              <a:t>Twist Pilot Unit at Merrimac STP (2018-2019)</a:t>
            </a:r>
            <a:endParaRPr lang="en-US" sz="12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2E928-DA86-CC4E-3C78-41D1C0B9F42F}"/>
              </a:ext>
            </a:extLst>
          </p:cNvPr>
          <p:cNvSpPr txBox="1"/>
          <p:nvPr/>
        </p:nvSpPr>
        <p:spPr>
          <a:xfrm>
            <a:off x="323528" y="4869160"/>
            <a:ext cx="405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+mj-lt"/>
              </a:rPr>
              <a:t>Pimpama Sludge Treatment Reed Beds Pilot Facility (2018-2019)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87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D134E5-E04C-9F5E-0D14-251249DEE7B3}"/>
              </a:ext>
            </a:extLst>
          </p:cNvPr>
          <p:cNvSpPr/>
          <p:nvPr/>
        </p:nvSpPr>
        <p:spPr>
          <a:xfrm>
            <a:off x="6200575" y="2133024"/>
            <a:ext cx="2414035" cy="3534627"/>
          </a:xfrm>
          <a:prstGeom prst="roundRect">
            <a:avLst>
              <a:gd name="adj" fmla="val 9122"/>
            </a:avLst>
          </a:prstGeom>
          <a:solidFill>
            <a:schemeClr val="accent2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326" y="671314"/>
            <a:ext cx="7020146" cy="669454"/>
          </a:xfrm>
        </p:spPr>
        <p:txBody>
          <a:bodyPr>
            <a:normAutofit fontScale="90000"/>
          </a:bodyPr>
          <a:lstStyle/>
          <a:p>
            <a:r>
              <a:rPr lang="en-AU" dirty="0"/>
              <a:t>C</a:t>
            </a:r>
            <a:r>
              <a:rPr lang="en-US" dirty="0" err="1"/>
              <a:t>oGC</a:t>
            </a:r>
            <a:r>
              <a:rPr lang="en-US" dirty="0"/>
              <a:t> Biosolids Management Journey Timeline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2874" y="95250"/>
            <a:ext cx="1109455" cy="669454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A819B95-4E2C-4601-87A2-F300EB282A7A}"/>
              </a:ext>
            </a:extLst>
          </p:cNvPr>
          <p:cNvSpPr txBox="1">
            <a:spLocks/>
          </p:cNvSpPr>
          <p:nvPr/>
        </p:nvSpPr>
        <p:spPr>
          <a:xfrm>
            <a:off x="139114" y="959178"/>
            <a:ext cx="1109455" cy="309414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CoGC Biosolids Timeline</a:t>
            </a:r>
          </a:p>
        </p:txBody>
      </p:sp>
      <p:graphicFrame>
        <p:nvGraphicFramePr>
          <p:cNvPr id="90" name="Diagram 89">
            <a:extLst>
              <a:ext uri="{FF2B5EF4-FFF2-40B4-BE49-F238E27FC236}">
                <a16:creationId xmlns:a16="http://schemas.microsoft.com/office/drawing/2014/main" id="{8FED9442-4188-2553-3AB4-FEA0C9BE3AF3}"/>
              </a:ext>
            </a:extLst>
          </p:cNvPr>
          <p:cNvGraphicFramePr/>
          <p:nvPr/>
        </p:nvGraphicFramePr>
        <p:xfrm>
          <a:off x="496007" y="2780928"/>
          <a:ext cx="8136904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F4600C7B-8811-8DE9-50D0-CA446700B5FA}"/>
              </a:ext>
            </a:extLst>
          </p:cNvPr>
          <p:cNvGrpSpPr/>
          <p:nvPr/>
        </p:nvGrpSpPr>
        <p:grpSpPr>
          <a:xfrm>
            <a:off x="512007" y="2314269"/>
            <a:ext cx="1070077" cy="1255127"/>
            <a:chOff x="1512215" y="2863452"/>
            <a:chExt cx="1070077" cy="12551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3947958-C515-984D-EBDC-BEACA81194F9}"/>
                </a:ext>
              </a:extLst>
            </p:cNvPr>
            <p:cNvGrpSpPr/>
            <p:nvPr/>
          </p:nvGrpSpPr>
          <p:grpSpPr>
            <a:xfrm>
              <a:off x="1512215" y="2863452"/>
              <a:ext cx="1070077" cy="1019981"/>
              <a:chOff x="1489249" y="2599660"/>
              <a:chExt cx="1070077" cy="1019981"/>
            </a:xfrm>
          </p:grpSpPr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5BA40FA5-9D3B-AF6B-10A5-7E61A89AEB06}"/>
                  </a:ext>
                </a:extLst>
              </p:cNvPr>
              <p:cNvSpPr/>
              <p:nvPr/>
            </p:nvSpPr>
            <p:spPr>
              <a:xfrm>
                <a:off x="1498166" y="2599660"/>
                <a:ext cx="1061160" cy="101998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7378FFDB-BA92-DCBA-A19A-6698706473B6}"/>
                  </a:ext>
                </a:extLst>
              </p:cNvPr>
              <p:cNvSpPr txBox="1"/>
              <p:nvPr/>
            </p:nvSpPr>
            <p:spPr>
              <a:xfrm>
                <a:off x="1489249" y="2731759"/>
                <a:ext cx="10501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7" action="ppaction://hlinksldjump"/>
                  </a:rPr>
                  <a:t>Centralised Biosolids Facility Feasibility Study (2007</a:t>
                </a: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FCD5FE7-2A16-184D-3B34-059B757273D9}"/>
                </a:ext>
              </a:extLst>
            </p:cNvPr>
            <p:cNvSpPr/>
            <p:nvPr/>
          </p:nvSpPr>
          <p:spPr>
            <a:xfrm>
              <a:off x="1683360" y="4046579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E339E92-8AD5-63F7-C805-C1D1FB014F0B}"/>
                </a:ext>
              </a:extLst>
            </p:cNvPr>
            <p:cNvCxnSpPr>
              <a:cxnSpLocks/>
              <a:endCxn id="166" idx="0"/>
            </p:cNvCxnSpPr>
            <p:nvPr/>
          </p:nvCxnSpPr>
          <p:spPr>
            <a:xfrm>
              <a:off x="1719360" y="3883433"/>
              <a:ext cx="0" cy="16314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14C1053-537C-B35C-4912-F991B755C933}"/>
              </a:ext>
            </a:extLst>
          </p:cNvPr>
          <p:cNvGrpSpPr/>
          <p:nvPr/>
        </p:nvGrpSpPr>
        <p:grpSpPr>
          <a:xfrm>
            <a:off x="506757" y="4278995"/>
            <a:ext cx="999698" cy="1284118"/>
            <a:chOff x="1517991" y="4567755"/>
            <a:chExt cx="999698" cy="128411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0C4B825-7244-6661-E222-383E147145E7}"/>
                </a:ext>
              </a:extLst>
            </p:cNvPr>
            <p:cNvGrpSpPr/>
            <p:nvPr/>
          </p:nvGrpSpPr>
          <p:grpSpPr>
            <a:xfrm>
              <a:off x="1517991" y="4831892"/>
              <a:ext cx="999698" cy="1019981"/>
              <a:chOff x="1394462" y="2515635"/>
              <a:chExt cx="999698" cy="1019981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A9EF7796-5BD0-5D5A-7BF0-F34666358BBE}"/>
                  </a:ext>
                </a:extLst>
              </p:cNvPr>
              <p:cNvSpPr/>
              <p:nvPr/>
            </p:nvSpPr>
            <p:spPr>
              <a:xfrm>
                <a:off x="1408629" y="2515635"/>
                <a:ext cx="985531" cy="101998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3338DE12-E381-B6EE-FD33-9BDDD876C41B}"/>
                  </a:ext>
                </a:extLst>
              </p:cNvPr>
              <p:cNvSpPr txBox="1"/>
              <p:nvPr/>
            </p:nvSpPr>
            <p:spPr>
              <a:xfrm>
                <a:off x="1394462" y="2625639"/>
                <a:ext cx="985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Short Term Biosolids Management (2008)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C3D834C-7F7C-B9F2-03B0-A5404D7D4D88}"/>
                </a:ext>
              </a:extLst>
            </p:cNvPr>
            <p:cNvSpPr/>
            <p:nvPr/>
          </p:nvSpPr>
          <p:spPr>
            <a:xfrm>
              <a:off x="1988421" y="4567755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48F8352-B063-3966-A22B-C9EC2CBBEFB6}"/>
                </a:ext>
              </a:extLst>
            </p:cNvPr>
            <p:cNvCxnSpPr>
              <a:cxnSpLocks/>
              <a:stCxn id="161" idx="4"/>
              <a:endCxn id="163" idx="0"/>
            </p:cNvCxnSpPr>
            <p:nvPr/>
          </p:nvCxnSpPr>
          <p:spPr>
            <a:xfrm>
              <a:off x="2024421" y="4639755"/>
              <a:ext cx="503" cy="1921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7BDE99-027D-A96C-F379-D95AF077849B}"/>
              </a:ext>
            </a:extLst>
          </p:cNvPr>
          <p:cNvGrpSpPr/>
          <p:nvPr/>
        </p:nvGrpSpPr>
        <p:grpSpPr>
          <a:xfrm>
            <a:off x="1998673" y="2313622"/>
            <a:ext cx="1061159" cy="1259386"/>
            <a:chOff x="3131839" y="2555996"/>
            <a:chExt cx="1061159" cy="125938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E2CC9DF-9E69-7A31-B995-B510DC9F539E}"/>
                </a:ext>
              </a:extLst>
            </p:cNvPr>
            <p:cNvGrpSpPr/>
            <p:nvPr/>
          </p:nvGrpSpPr>
          <p:grpSpPr>
            <a:xfrm>
              <a:off x="3131839" y="2555996"/>
              <a:ext cx="1061159" cy="1003334"/>
              <a:chOff x="1763687" y="2285382"/>
              <a:chExt cx="1061159" cy="1003334"/>
            </a:xfrm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195B6B41-3F4A-4EAC-3382-77C1491F4587}"/>
                  </a:ext>
                </a:extLst>
              </p:cNvPr>
              <p:cNvSpPr/>
              <p:nvPr/>
            </p:nvSpPr>
            <p:spPr>
              <a:xfrm>
                <a:off x="1763687" y="2285382"/>
                <a:ext cx="1061159" cy="100333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91DB577-1094-07C6-5BF9-1BE09A68A688}"/>
                  </a:ext>
                </a:extLst>
              </p:cNvPr>
              <p:cNvSpPr txBox="1"/>
              <p:nvPr/>
            </p:nvSpPr>
            <p:spPr>
              <a:xfrm>
                <a:off x="1817885" y="2418129"/>
                <a:ext cx="95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Allconnex</a:t>
                </a: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 Water CBF Scoping Study (2012)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892395C-24D7-1F78-196C-480E04C7B19A}"/>
                </a:ext>
              </a:extLst>
            </p:cNvPr>
            <p:cNvSpPr/>
            <p:nvPr/>
          </p:nvSpPr>
          <p:spPr>
            <a:xfrm>
              <a:off x="3627196" y="3752762"/>
              <a:ext cx="72000" cy="626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A42BE0E-572E-D7CE-DD6A-47F83A65E23E}"/>
                </a:ext>
              </a:extLst>
            </p:cNvPr>
            <p:cNvCxnSpPr>
              <a:cxnSpLocks/>
              <a:stCxn id="158" idx="2"/>
              <a:endCxn id="156" idx="0"/>
            </p:cNvCxnSpPr>
            <p:nvPr/>
          </p:nvCxnSpPr>
          <p:spPr>
            <a:xfrm>
              <a:off x="3662419" y="3559330"/>
              <a:ext cx="777" cy="1934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0B1A072-555B-D477-3244-CFE3FCD19DE7}"/>
              </a:ext>
            </a:extLst>
          </p:cNvPr>
          <p:cNvGrpSpPr/>
          <p:nvPr/>
        </p:nvGrpSpPr>
        <p:grpSpPr>
          <a:xfrm>
            <a:off x="2807731" y="4279913"/>
            <a:ext cx="1044189" cy="1283200"/>
            <a:chOff x="1589098" y="4570369"/>
            <a:chExt cx="946641" cy="129977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17F8A42-8683-C023-F486-EA9BAAFA976A}"/>
                </a:ext>
              </a:extLst>
            </p:cNvPr>
            <p:cNvGrpSpPr/>
            <p:nvPr/>
          </p:nvGrpSpPr>
          <p:grpSpPr>
            <a:xfrm>
              <a:off x="1589098" y="4836988"/>
              <a:ext cx="946641" cy="1033153"/>
              <a:chOff x="1465569" y="2520731"/>
              <a:chExt cx="946641" cy="1033153"/>
            </a:xfrm>
          </p:grpSpPr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76A98EED-5FC0-D538-7FFE-7058408BFD1B}"/>
                  </a:ext>
                </a:extLst>
              </p:cNvPr>
              <p:cNvSpPr/>
              <p:nvPr/>
            </p:nvSpPr>
            <p:spPr>
              <a:xfrm>
                <a:off x="1465569" y="2520731"/>
                <a:ext cx="946641" cy="10331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7E0A864-FF71-99FF-D0D6-0FD8369EF91C}"/>
                  </a:ext>
                </a:extLst>
              </p:cNvPr>
              <p:cNvSpPr txBox="1"/>
              <p:nvPr/>
            </p:nvSpPr>
            <p:spPr>
              <a:xfrm>
                <a:off x="1467136" y="2632155"/>
                <a:ext cx="943946" cy="794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GCW Biosolids Management Options Finalization (2013)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8C0B0CE-D728-3BCF-4976-AE98D9F008AD}"/>
                </a:ext>
              </a:extLst>
            </p:cNvPr>
            <p:cNvSpPr/>
            <p:nvPr/>
          </p:nvSpPr>
          <p:spPr>
            <a:xfrm>
              <a:off x="1817648" y="4570369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3AF7E24-B171-2B0E-1B7B-4976AFCDBC92}"/>
                </a:ext>
              </a:extLst>
            </p:cNvPr>
            <p:cNvCxnSpPr>
              <a:cxnSpLocks/>
              <a:stCxn id="151" idx="4"/>
            </p:cNvCxnSpPr>
            <p:nvPr/>
          </p:nvCxnSpPr>
          <p:spPr>
            <a:xfrm>
              <a:off x="1853648" y="4642369"/>
              <a:ext cx="0" cy="186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B291FBC-B6C3-2105-9D35-CA12F9EDF986}"/>
              </a:ext>
            </a:extLst>
          </p:cNvPr>
          <p:cNvGrpSpPr/>
          <p:nvPr/>
        </p:nvGrpSpPr>
        <p:grpSpPr>
          <a:xfrm>
            <a:off x="3703441" y="2300658"/>
            <a:ext cx="1138385" cy="1277041"/>
            <a:chOff x="2848438" y="2907525"/>
            <a:chExt cx="1138385" cy="990686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97B5BBE-3A40-D397-4454-C29FFF092FDD}"/>
                </a:ext>
              </a:extLst>
            </p:cNvPr>
            <p:cNvGrpSpPr/>
            <p:nvPr/>
          </p:nvGrpSpPr>
          <p:grpSpPr>
            <a:xfrm>
              <a:off x="2848438" y="2907525"/>
              <a:ext cx="1138385" cy="788410"/>
              <a:chOff x="1480286" y="2636911"/>
              <a:chExt cx="1138385" cy="78841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0829674A-5F27-98DE-A223-15878B93EBDD}"/>
                  </a:ext>
                </a:extLst>
              </p:cNvPr>
              <p:cNvSpPr/>
              <p:nvPr/>
            </p:nvSpPr>
            <p:spPr>
              <a:xfrm>
                <a:off x="1521083" y="2636911"/>
                <a:ext cx="1059313" cy="78841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46E6FBD-87CC-B6AC-B914-FFB78CD70BAC}"/>
                  </a:ext>
                </a:extLst>
              </p:cNvPr>
              <p:cNvSpPr txBox="1"/>
              <p:nvPr/>
            </p:nvSpPr>
            <p:spPr>
              <a:xfrm>
                <a:off x="1480286" y="2787393"/>
                <a:ext cx="1138385" cy="50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Bioresources: Initial Product/ Market Review (2017)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5F4F5E7-DDAA-45CF-1F56-C207732E5F04}"/>
                </a:ext>
              </a:extLst>
            </p:cNvPr>
            <p:cNvSpPr/>
            <p:nvPr/>
          </p:nvSpPr>
          <p:spPr>
            <a:xfrm>
              <a:off x="3544949" y="3842356"/>
              <a:ext cx="72846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6CC2FDA-ACA5-B834-4554-4E306844DD89}"/>
                </a:ext>
              </a:extLst>
            </p:cNvPr>
            <p:cNvCxnSpPr>
              <a:cxnSpLocks/>
              <a:endCxn id="146" idx="0"/>
            </p:cNvCxnSpPr>
            <p:nvPr/>
          </p:nvCxnSpPr>
          <p:spPr>
            <a:xfrm>
              <a:off x="3581372" y="3692298"/>
              <a:ext cx="0" cy="1500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F21466-C925-7D8D-F7F9-9BD1D1602741}"/>
              </a:ext>
            </a:extLst>
          </p:cNvPr>
          <p:cNvGrpSpPr/>
          <p:nvPr/>
        </p:nvGrpSpPr>
        <p:grpSpPr>
          <a:xfrm>
            <a:off x="3908680" y="4282982"/>
            <a:ext cx="1138385" cy="1280131"/>
            <a:chOff x="1445570" y="4630823"/>
            <a:chExt cx="1032037" cy="1204293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078087D-7D25-6012-C821-691F628110F7}"/>
                </a:ext>
              </a:extLst>
            </p:cNvPr>
            <p:cNvGrpSpPr/>
            <p:nvPr/>
          </p:nvGrpSpPr>
          <p:grpSpPr>
            <a:xfrm>
              <a:off x="1445570" y="4875561"/>
              <a:ext cx="1032037" cy="959555"/>
              <a:chOff x="1322041" y="2559304"/>
              <a:chExt cx="1032037" cy="959555"/>
            </a:xfrm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C15140E2-BB8C-AA57-0F38-10A480313C22}"/>
                  </a:ext>
                </a:extLst>
              </p:cNvPr>
              <p:cNvSpPr/>
              <p:nvPr/>
            </p:nvSpPr>
            <p:spPr>
              <a:xfrm>
                <a:off x="1353757" y="2559304"/>
                <a:ext cx="893464" cy="95955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EA1BCB0-0F66-D418-69BA-11E033141E09}"/>
                  </a:ext>
                </a:extLst>
              </p:cNvPr>
              <p:cNvSpPr txBox="1"/>
              <p:nvPr/>
            </p:nvSpPr>
            <p:spPr>
              <a:xfrm>
                <a:off x="1322041" y="2662369"/>
                <a:ext cx="1032037" cy="73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 Stage 2: Preliminary Market Analysis (2017)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60ABADC-2231-DB33-DDF8-0AD6CE95DC96}"/>
                </a:ext>
              </a:extLst>
            </p:cNvPr>
            <p:cNvSpPr/>
            <p:nvPr/>
          </p:nvSpPr>
          <p:spPr>
            <a:xfrm>
              <a:off x="1887529" y="463082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B072BE5-5DAF-49F2-4C32-7DA19120BC07}"/>
                </a:ext>
              </a:extLst>
            </p:cNvPr>
            <p:cNvCxnSpPr>
              <a:cxnSpLocks/>
              <a:stCxn id="141" idx="4"/>
              <a:endCxn id="143" idx="0"/>
            </p:cNvCxnSpPr>
            <p:nvPr/>
          </p:nvCxnSpPr>
          <p:spPr>
            <a:xfrm>
              <a:off x="1923529" y="4702823"/>
              <a:ext cx="490" cy="1727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640E4FE-6D9D-7F51-3FD6-5147ED084795}"/>
              </a:ext>
            </a:extLst>
          </p:cNvPr>
          <p:cNvGrpSpPr/>
          <p:nvPr/>
        </p:nvGrpSpPr>
        <p:grpSpPr>
          <a:xfrm>
            <a:off x="4868023" y="2299101"/>
            <a:ext cx="1100591" cy="1283285"/>
            <a:chOff x="2886899" y="2974011"/>
            <a:chExt cx="1100591" cy="995530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2EB1563-CD72-C0D2-3E50-54C0A1373BEC}"/>
                </a:ext>
              </a:extLst>
            </p:cNvPr>
            <p:cNvGrpSpPr/>
            <p:nvPr/>
          </p:nvGrpSpPr>
          <p:grpSpPr>
            <a:xfrm>
              <a:off x="2886899" y="2974011"/>
              <a:ext cx="1100591" cy="803035"/>
              <a:chOff x="1518747" y="2703397"/>
              <a:chExt cx="1100591" cy="803035"/>
            </a:xfrm>
          </p:grpSpPr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D4BAF0F3-DCAD-1CB8-D217-CCA220230C2A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803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5587F01-437A-F82A-1029-761A24891F14}"/>
                  </a:ext>
                </a:extLst>
              </p:cNvPr>
              <p:cNvSpPr txBox="1"/>
              <p:nvPr/>
            </p:nvSpPr>
            <p:spPr>
              <a:xfrm>
                <a:off x="1536095" y="2747779"/>
                <a:ext cx="1083243" cy="71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 Stage 3: Detailed Market &amp; Strategy Analysis (2018)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70A4121-8A49-3FB3-E322-D4C1026B0454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98D1F3B-7089-305F-0C81-6BCBF514DF43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>
              <a:off x="2951841" y="3759992"/>
              <a:ext cx="0" cy="1536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CB6C917-55E9-07CC-3AB1-6CDFE83EA06B}"/>
              </a:ext>
            </a:extLst>
          </p:cNvPr>
          <p:cNvGrpSpPr/>
          <p:nvPr/>
        </p:nvGrpSpPr>
        <p:grpSpPr>
          <a:xfrm>
            <a:off x="5025165" y="4278994"/>
            <a:ext cx="1178749" cy="1284119"/>
            <a:chOff x="1612805" y="4560013"/>
            <a:chExt cx="1068632" cy="1208045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12AB6B-A55C-4E2B-1A58-2506C132214F}"/>
                </a:ext>
              </a:extLst>
            </p:cNvPr>
            <p:cNvGrpSpPr/>
            <p:nvPr/>
          </p:nvGrpSpPr>
          <p:grpSpPr>
            <a:xfrm>
              <a:off x="1612805" y="4808504"/>
              <a:ext cx="1068632" cy="959554"/>
              <a:chOff x="1489276" y="2492247"/>
              <a:chExt cx="1068632" cy="959554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ACBB635A-0D1B-627B-2A0F-150C733A7AEB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1BF146A-80B5-FA46-7703-4AE531156CC7}"/>
                  </a:ext>
                </a:extLst>
              </p:cNvPr>
              <p:cNvSpPr txBox="1"/>
              <p:nvPr/>
            </p:nvSpPr>
            <p:spPr>
              <a:xfrm>
                <a:off x="1489276" y="2550431"/>
                <a:ext cx="1068632" cy="8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hlinkClick r:id="rId8" action="ppaction://hlinksldjump"/>
                  </a:rPr>
                  <a:t>Coombabah STP Stage 6 – Additional Dewatering: Centrifuge Trial (2019)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202CCD3-992D-9B51-3B31-C0D997CC88A0}"/>
                </a:ext>
              </a:extLst>
            </p:cNvPr>
            <p:cNvSpPr/>
            <p:nvPr/>
          </p:nvSpPr>
          <p:spPr>
            <a:xfrm>
              <a:off x="2039399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B8931AA-22AA-6BD4-DFD1-B8C4B8621A04}"/>
                </a:ext>
              </a:extLst>
            </p:cNvPr>
            <p:cNvCxnSpPr>
              <a:cxnSpLocks/>
              <a:stCxn id="131" idx="4"/>
            </p:cNvCxnSpPr>
            <p:nvPr/>
          </p:nvCxnSpPr>
          <p:spPr>
            <a:xfrm>
              <a:off x="2075399" y="4632013"/>
              <a:ext cx="0" cy="1690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F0C21C9-9DF2-4729-7683-62E6C4D232A8}"/>
              </a:ext>
            </a:extLst>
          </p:cNvPr>
          <p:cNvGrpSpPr/>
          <p:nvPr/>
        </p:nvGrpSpPr>
        <p:grpSpPr>
          <a:xfrm>
            <a:off x="5961910" y="2317731"/>
            <a:ext cx="1190637" cy="1283285"/>
            <a:chOff x="2854066" y="2974011"/>
            <a:chExt cx="1190637" cy="99553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3F5D4E8-2AC2-9C84-1F39-CD47DF999790}"/>
                </a:ext>
              </a:extLst>
            </p:cNvPr>
            <p:cNvGrpSpPr/>
            <p:nvPr/>
          </p:nvGrpSpPr>
          <p:grpSpPr>
            <a:xfrm>
              <a:off x="2854066" y="2974011"/>
              <a:ext cx="1190637" cy="788583"/>
              <a:chOff x="1485914" y="2703397"/>
              <a:chExt cx="1190637" cy="788583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C5E2FA3D-FEEC-7DDE-AD99-CA2E9DE92AD2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788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D9B106C-C119-7269-0301-9B7B236C9C99}"/>
                  </a:ext>
                </a:extLst>
              </p:cNvPr>
              <p:cNvSpPr txBox="1"/>
              <p:nvPr/>
            </p:nvSpPr>
            <p:spPr>
              <a:xfrm>
                <a:off x="1485914" y="2753948"/>
                <a:ext cx="1190637" cy="71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9" action="ppaction://hlinksldjump"/>
                  </a:rPr>
                  <a:t>Integrated Waste Planning Program: Biosolids Stabilisation Masterplan (2020)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B8DCA0C-6112-FF9D-3B73-83E58D73D023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0336AFC-E3EB-9EC0-C3A8-9C7016DD4AF0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>
              <a:off x="2951841" y="3745539"/>
              <a:ext cx="0" cy="16814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D42D297-14E8-348B-85EA-708CDCD920E3}"/>
              </a:ext>
            </a:extLst>
          </p:cNvPr>
          <p:cNvGrpSpPr/>
          <p:nvPr/>
        </p:nvGrpSpPr>
        <p:grpSpPr>
          <a:xfrm>
            <a:off x="6214950" y="4273003"/>
            <a:ext cx="1138385" cy="1284118"/>
            <a:chOff x="1627221" y="4560013"/>
            <a:chExt cx="1032039" cy="120804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55B2064-2A27-22C6-4D18-246F65A15AFA}"/>
                </a:ext>
              </a:extLst>
            </p:cNvPr>
            <p:cNvGrpSpPr/>
            <p:nvPr/>
          </p:nvGrpSpPr>
          <p:grpSpPr>
            <a:xfrm>
              <a:off x="1627221" y="4808504"/>
              <a:ext cx="1032039" cy="959553"/>
              <a:chOff x="1503692" y="2492247"/>
              <a:chExt cx="1032039" cy="959553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D0A37F6-EE08-EE33-5977-0888B90A69D7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5520816-1861-F66C-8454-4AB55BCE2E49}"/>
                  </a:ext>
                </a:extLst>
              </p:cNvPr>
              <p:cNvSpPr txBox="1"/>
              <p:nvPr/>
            </p:nvSpPr>
            <p:spPr>
              <a:xfrm>
                <a:off x="1503692" y="2620966"/>
                <a:ext cx="1032039" cy="60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10" action="ppaction://hlinksldjump"/>
                  </a:rPr>
                  <a:t>Coombabah STP Covered Drying Beds Assessment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1AF1F80-CDD4-7E33-D962-08FA3ED36882}"/>
                </a:ext>
              </a:extLst>
            </p:cNvPr>
            <p:cNvSpPr/>
            <p:nvPr/>
          </p:nvSpPr>
          <p:spPr>
            <a:xfrm>
              <a:off x="2097064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028685-5419-9C35-7F26-A544C4B0749E}"/>
                </a:ext>
              </a:extLst>
            </p:cNvPr>
            <p:cNvCxnSpPr>
              <a:cxnSpLocks/>
              <a:stCxn id="121" idx="4"/>
              <a:endCxn id="123" idx="0"/>
            </p:cNvCxnSpPr>
            <p:nvPr/>
          </p:nvCxnSpPr>
          <p:spPr>
            <a:xfrm>
              <a:off x="2133065" y="4632013"/>
              <a:ext cx="1232" cy="176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A1FDE1-C599-D0FE-8F03-F7CE46E6441A}"/>
              </a:ext>
            </a:extLst>
          </p:cNvPr>
          <p:cNvSpPr/>
          <p:nvPr/>
        </p:nvSpPr>
        <p:spPr>
          <a:xfrm>
            <a:off x="395536" y="2060848"/>
            <a:ext cx="8280920" cy="367240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3C66098-FD27-8541-8DE2-A1CFE08FC22D}"/>
              </a:ext>
            </a:extLst>
          </p:cNvPr>
          <p:cNvGrpSpPr/>
          <p:nvPr/>
        </p:nvGrpSpPr>
        <p:grpSpPr>
          <a:xfrm>
            <a:off x="7133126" y="2300435"/>
            <a:ext cx="1138383" cy="1283285"/>
            <a:chOff x="2860771" y="2974011"/>
            <a:chExt cx="1138383" cy="99553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C614181-B9DA-2B23-841C-57088E9610A7}"/>
                </a:ext>
              </a:extLst>
            </p:cNvPr>
            <p:cNvGrpSpPr/>
            <p:nvPr/>
          </p:nvGrpSpPr>
          <p:grpSpPr>
            <a:xfrm>
              <a:off x="2860771" y="2974011"/>
              <a:ext cx="1138383" cy="788583"/>
              <a:chOff x="1492619" y="2703397"/>
              <a:chExt cx="1138383" cy="788583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400AF738-3289-03C7-694D-103EA73AA72F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788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C2A4CEF-12A5-8435-144A-F23B9468D334}"/>
                  </a:ext>
                </a:extLst>
              </p:cNvPr>
              <p:cNvSpPr txBox="1"/>
              <p:nvPr/>
            </p:nvSpPr>
            <p:spPr>
              <a:xfrm>
                <a:off x="1492619" y="2769223"/>
                <a:ext cx="1138383" cy="608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hlinkClick r:id="rId11" action="ppaction://hlinksldjump"/>
                  </a:rPr>
                  <a:t>Commissioning of COGEN 1 at Coombabah STP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5A1E248-66D5-768E-3BE9-EA26C229973E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FADF796-AA28-1294-B61C-8A6AB2442BFE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2951841" y="3737792"/>
              <a:ext cx="0" cy="1758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F365CC5-05B5-F6F0-506B-083CBC2C3FC7}"/>
              </a:ext>
            </a:extLst>
          </p:cNvPr>
          <p:cNvGrpSpPr/>
          <p:nvPr/>
        </p:nvGrpSpPr>
        <p:grpSpPr>
          <a:xfrm>
            <a:off x="7397075" y="4274941"/>
            <a:ext cx="1138385" cy="1284118"/>
            <a:chOff x="1627221" y="4560013"/>
            <a:chExt cx="1032039" cy="120804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02F4070-8B18-FAD7-6F70-C51477762689}"/>
                </a:ext>
              </a:extLst>
            </p:cNvPr>
            <p:cNvGrpSpPr/>
            <p:nvPr/>
          </p:nvGrpSpPr>
          <p:grpSpPr>
            <a:xfrm>
              <a:off x="1627221" y="4808504"/>
              <a:ext cx="1032039" cy="959553"/>
              <a:chOff x="1503692" y="2492247"/>
              <a:chExt cx="1032039" cy="959553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4D6D8641-751B-6840-9052-67F12B72BF5F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1CFC920-8B87-CFC0-CF11-4392DFEFDA73}"/>
                  </a:ext>
                </a:extLst>
              </p:cNvPr>
              <p:cNvSpPr txBox="1"/>
              <p:nvPr/>
            </p:nvSpPr>
            <p:spPr>
              <a:xfrm>
                <a:off x="1503692" y="2592066"/>
                <a:ext cx="1032039" cy="73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12" action="ppaction://hlinksldjump"/>
                  </a:rPr>
                  <a:t>Biosolids Masterplan Addendum and CBF Business Case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D61E0B4-C761-9D5E-12DB-07A3C7375C5D}"/>
                </a:ext>
              </a:extLst>
            </p:cNvPr>
            <p:cNvSpPr/>
            <p:nvPr/>
          </p:nvSpPr>
          <p:spPr>
            <a:xfrm>
              <a:off x="2104272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CC02806-AD9C-0C83-ADF4-CC5A382AF526}"/>
                </a:ext>
              </a:extLst>
            </p:cNvPr>
            <p:cNvCxnSpPr>
              <a:cxnSpLocks/>
              <a:stCxn id="111" idx="4"/>
              <a:endCxn id="113" idx="0"/>
            </p:cNvCxnSpPr>
            <p:nvPr/>
          </p:nvCxnSpPr>
          <p:spPr>
            <a:xfrm flipH="1">
              <a:off x="2134297" y="4632013"/>
              <a:ext cx="5976" cy="176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0E6DB7A-1872-5E99-9CF3-4588101D84B4}"/>
              </a:ext>
            </a:extLst>
          </p:cNvPr>
          <p:cNvGrpSpPr/>
          <p:nvPr/>
        </p:nvGrpSpPr>
        <p:grpSpPr>
          <a:xfrm>
            <a:off x="1680148" y="4543133"/>
            <a:ext cx="1044189" cy="1019980"/>
            <a:chOff x="1465569" y="2520731"/>
            <a:chExt cx="946641" cy="103315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1672B10-FBC8-C0B8-6563-51E9EDAF418C}"/>
                </a:ext>
              </a:extLst>
            </p:cNvPr>
            <p:cNvSpPr/>
            <p:nvPr/>
          </p:nvSpPr>
          <p:spPr>
            <a:xfrm>
              <a:off x="1465569" y="2520731"/>
              <a:ext cx="946641" cy="103315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TextBox 108">
              <a:hlinkClick r:id="rId13" action="ppaction://hlinksldjump"/>
              <a:extLst>
                <a:ext uri="{FF2B5EF4-FFF2-40B4-BE49-F238E27FC236}">
                  <a16:creationId xmlns:a16="http://schemas.microsoft.com/office/drawing/2014/main" id="{2A7F84A0-6F62-E52C-6114-EE1B6AA878E5}"/>
                </a:ext>
              </a:extLst>
            </p:cNvPr>
            <p:cNvSpPr txBox="1"/>
            <p:nvPr/>
          </p:nvSpPr>
          <p:spPr>
            <a:xfrm>
              <a:off x="1467136" y="2572156"/>
              <a:ext cx="943946" cy="93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rPr>
                <a:t>Commissioning of Anaerobic Digestion of WAS at Coombabah STP (2012)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106" name="Oval 105">
            <a:extLst>
              <a:ext uri="{FF2B5EF4-FFF2-40B4-BE49-F238E27FC236}">
                <a16:creationId xmlns:a16="http://schemas.microsoft.com/office/drawing/2014/main" id="{71F262E0-4F1B-433E-92B8-EEC9E2A06000}"/>
              </a:ext>
            </a:extLst>
          </p:cNvPr>
          <p:cNvSpPr/>
          <p:nvPr/>
        </p:nvSpPr>
        <p:spPr>
          <a:xfrm>
            <a:off x="2476357" y="4279913"/>
            <a:ext cx="79419" cy="7108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813A905-12E8-2A93-0425-F03046B19C44}"/>
              </a:ext>
            </a:extLst>
          </p:cNvPr>
          <p:cNvCxnSpPr>
            <a:cxnSpLocks/>
            <a:stCxn id="106" idx="4"/>
          </p:cNvCxnSpPr>
          <p:nvPr/>
        </p:nvCxnSpPr>
        <p:spPr>
          <a:xfrm>
            <a:off x="2516066" y="4350995"/>
            <a:ext cx="0" cy="18420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0967A53-2C31-1DF0-977D-041D27F0C63A}"/>
              </a:ext>
            </a:extLst>
          </p:cNvPr>
          <p:cNvSpPr/>
          <p:nvPr/>
        </p:nvSpPr>
        <p:spPr>
          <a:xfrm>
            <a:off x="6444209" y="1190349"/>
            <a:ext cx="2170402" cy="870499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accent1"/>
                </a:solidFill>
              </a:rPr>
              <a:t>Resilience…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5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A21D-F147-7ABC-CA10-152F92F0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2020 BSM Preferred Option: CBF at Coombabah STP without Elanora STP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DFF1-4C06-2FAE-53D1-CDBCC587C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hlinkClick r:id="rId2" action="ppaction://hlinksldjump"/>
              </a:rPr>
              <a:t>BSM 2020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6C02DE-0A2C-5BDC-6383-BE5F9F8F3B57}"/>
              </a:ext>
            </a:extLst>
          </p:cNvPr>
          <p:cNvGrpSpPr/>
          <p:nvPr/>
        </p:nvGrpSpPr>
        <p:grpSpPr>
          <a:xfrm>
            <a:off x="533400" y="2076292"/>
            <a:ext cx="8077200" cy="3036802"/>
            <a:chOff x="533400" y="1154198"/>
            <a:chExt cx="8077200" cy="303680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618D57-0263-EAB3-7841-985D5BF48519}"/>
                </a:ext>
              </a:extLst>
            </p:cNvPr>
            <p:cNvSpPr/>
            <p:nvPr/>
          </p:nvSpPr>
          <p:spPr>
            <a:xfrm>
              <a:off x="533400" y="1600200"/>
              <a:ext cx="1143000" cy="53340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Coombabah STP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992D13-973C-F976-6757-93A1C9A686AA}"/>
                </a:ext>
              </a:extLst>
            </p:cNvPr>
            <p:cNvSpPr/>
            <p:nvPr/>
          </p:nvSpPr>
          <p:spPr>
            <a:xfrm>
              <a:off x="533400" y="2286000"/>
              <a:ext cx="1143000" cy="53340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Merrimac    STP*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238788-C584-7FEF-089B-B3F6930E8C58}"/>
                </a:ext>
              </a:extLst>
            </p:cNvPr>
            <p:cNvSpPr/>
            <p:nvPr/>
          </p:nvSpPr>
          <p:spPr>
            <a:xfrm>
              <a:off x="533400" y="2971800"/>
              <a:ext cx="1143000" cy="53340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Pimpama    STP*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C20991-1915-53C1-8C88-7F2E8BFD911B}"/>
                </a:ext>
              </a:extLst>
            </p:cNvPr>
            <p:cNvSpPr/>
            <p:nvPr/>
          </p:nvSpPr>
          <p:spPr>
            <a:xfrm>
              <a:off x="533400" y="3657600"/>
              <a:ext cx="1143000" cy="53340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Elanora       STP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43870D-6C52-602D-DD22-170EF9C10316}"/>
                </a:ext>
              </a:extLst>
            </p:cNvPr>
            <p:cNvSpPr/>
            <p:nvPr/>
          </p:nvSpPr>
          <p:spPr>
            <a:xfrm>
              <a:off x="2175998" y="1632466"/>
              <a:ext cx="9906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Centrifuge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7A51B-95E2-410F-C71D-D0868BC124D1}"/>
                </a:ext>
              </a:extLst>
            </p:cNvPr>
            <p:cNvSpPr/>
            <p:nvPr/>
          </p:nvSpPr>
          <p:spPr>
            <a:xfrm>
              <a:off x="3666196" y="1633057"/>
              <a:ext cx="104982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Advanced digestion (based on THP)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6372DC-2B86-32EE-47B3-0F24104CD106}"/>
                </a:ext>
              </a:extLst>
            </p:cNvPr>
            <p:cNvSpPr/>
            <p:nvPr/>
          </p:nvSpPr>
          <p:spPr>
            <a:xfrm>
              <a:off x="5156394" y="1637360"/>
              <a:ext cx="9906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Centrifuge and BFP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3CFE82-F058-692A-0A52-183C0255CDCA}"/>
                </a:ext>
              </a:extLst>
            </p:cNvPr>
            <p:cNvSpPr/>
            <p:nvPr/>
          </p:nvSpPr>
          <p:spPr>
            <a:xfrm>
              <a:off x="6646592" y="1633057"/>
              <a:ext cx="9906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Partial drying bed or solar dryer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F9B3BC-A891-F305-DD75-4996506C39B9}"/>
                </a:ext>
              </a:extLst>
            </p:cNvPr>
            <p:cNvSpPr txBox="1"/>
            <p:nvPr/>
          </p:nvSpPr>
          <p:spPr>
            <a:xfrm>
              <a:off x="7932209" y="1751484"/>
              <a:ext cx="6783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+mj-lt"/>
                </a:rPr>
                <a:t>To Reuse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85FF89-57DD-51EA-8A8E-2276E7F74160}"/>
                </a:ext>
              </a:extLst>
            </p:cNvPr>
            <p:cNvSpPr/>
            <p:nvPr/>
          </p:nvSpPr>
          <p:spPr>
            <a:xfrm>
              <a:off x="2175998" y="3687190"/>
              <a:ext cx="9906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DAF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8812196-8BB7-01F2-D418-F357100D2954}"/>
                </a:ext>
              </a:extLst>
            </p:cNvPr>
            <p:cNvCxnSpPr>
              <a:cxnSpLocks/>
              <a:stCxn id="7" idx="6"/>
              <a:endCxn id="11" idx="1"/>
            </p:cNvCxnSpPr>
            <p:nvPr/>
          </p:nvCxnSpPr>
          <p:spPr>
            <a:xfrm flipV="1">
              <a:off x="1676400" y="1861066"/>
              <a:ext cx="499598" cy="5834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5F813E0-EA27-D1E8-52AF-DB206891D59A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3166598" y="1861066"/>
              <a:ext cx="499598" cy="591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1C0ED5F-D195-064D-6A26-F489B43FFFDC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4716016" y="1861657"/>
              <a:ext cx="440378" cy="4303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5F3A354-2E51-F415-6A8B-C743946809D4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6146994" y="1861657"/>
              <a:ext cx="499598" cy="4303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08B071A-7932-9B05-D85D-EAC77FD4A5A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7637192" y="1861657"/>
              <a:ext cx="295017" cy="5243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CC36F40-D3CA-2876-706A-254AF64E2E0B}"/>
                </a:ext>
              </a:extLst>
            </p:cNvPr>
            <p:cNvCxnSpPr>
              <a:cxnSpLocks/>
              <a:stCxn id="8" idx="6"/>
              <a:endCxn id="25" idx="1"/>
            </p:cNvCxnSpPr>
            <p:nvPr/>
          </p:nvCxnSpPr>
          <p:spPr>
            <a:xfrm flipV="1">
              <a:off x="1676400" y="2548855"/>
              <a:ext cx="495300" cy="3845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C3E6C59-3418-ED00-43A5-2E8FE7CB345F}"/>
                </a:ext>
              </a:extLst>
            </p:cNvPr>
            <p:cNvCxnSpPr>
              <a:cxnSpLocks/>
              <a:stCxn id="9" idx="6"/>
              <a:endCxn id="26" idx="1"/>
            </p:cNvCxnSpPr>
            <p:nvPr/>
          </p:nvCxnSpPr>
          <p:spPr>
            <a:xfrm>
              <a:off x="1676400" y="3238500"/>
              <a:ext cx="494419" cy="1857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AD76EEA-16EB-A74F-7D22-578C2FF157F7}"/>
                </a:ext>
              </a:extLst>
            </p:cNvPr>
            <p:cNvCxnSpPr>
              <a:cxnSpLocks/>
              <a:stCxn id="10" idx="6"/>
              <a:endCxn id="16" idx="1"/>
            </p:cNvCxnSpPr>
            <p:nvPr/>
          </p:nvCxnSpPr>
          <p:spPr>
            <a:xfrm flipV="1">
              <a:off x="1676400" y="3915790"/>
              <a:ext cx="499598" cy="8510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0CA418-3F5E-F8FD-5085-1E6286576C13}"/>
                </a:ext>
              </a:extLst>
            </p:cNvPr>
            <p:cNvSpPr/>
            <p:nvPr/>
          </p:nvSpPr>
          <p:spPr>
            <a:xfrm>
              <a:off x="2171700" y="2320255"/>
              <a:ext cx="9906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Centrifuge    (if onsite)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AA0F60-4836-B9FA-E4E5-2BF126914B4C}"/>
                </a:ext>
              </a:extLst>
            </p:cNvPr>
            <p:cNvSpPr/>
            <p:nvPr/>
          </p:nvSpPr>
          <p:spPr>
            <a:xfrm>
              <a:off x="2170819" y="3011757"/>
              <a:ext cx="9906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Centrifuge    (if onsite) 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5F479E8B-182A-F7BA-DD03-92D8DEF791AF}"/>
                </a:ext>
              </a:extLst>
            </p:cNvPr>
            <p:cNvCxnSpPr>
              <a:cxnSpLocks/>
              <a:stCxn id="25" idx="3"/>
              <a:endCxn id="12" idx="1"/>
            </p:cNvCxnSpPr>
            <p:nvPr/>
          </p:nvCxnSpPr>
          <p:spPr>
            <a:xfrm flipV="1">
              <a:off x="3162300" y="1861657"/>
              <a:ext cx="503896" cy="687198"/>
            </a:xfrm>
            <a:prstGeom prst="bentConnector3">
              <a:avLst/>
            </a:prstGeom>
            <a:ln w="952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B9918EF-2CF0-ADBA-4AC3-92A817CFEF25}"/>
                </a:ext>
              </a:extLst>
            </p:cNvPr>
            <p:cNvSpPr/>
            <p:nvPr/>
          </p:nvSpPr>
          <p:spPr>
            <a:xfrm>
              <a:off x="2175998" y="1154198"/>
              <a:ext cx="990600" cy="29360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THICKENING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86704C6-1D16-4BA2-AE6A-B5924CD7BD0D}"/>
                </a:ext>
              </a:extLst>
            </p:cNvPr>
            <p:cNvSpPr/>
            <p:nvPr/>
          </p:nvSpPr>
          <p:spPr>
            <a:xfrm>
              <a:off x="3666196" y="1154198"/>
              <a:ext cx="990600" cy="29360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STABILIZATION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31C5936-8ABD-998B-E5FC-45AE3E3900A0}"/>
                </a:ext>
              </a:extLst>
            </p:cNvPr>
            <p:cNvSpPr/>
            <p:nvPr/>
          </p:nvSpPr>
          <p:spPr>
            <a:xfrm>
              <a:off x="5156394" y="1154198"/>
              <a:ext cx="990600" cy="29360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DEWATERING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503E279-93DB-60F4-B1F9-0AFB58945A7C}"/>
                </a:ext>
              </a:extLst>
            </p:cNvPr>
            <p:cNvSpPr/>
            <p:nvPr/>
          </p:nvSpPr>
          <p:spPr>
            <a:xfrm>
              <a:off x="6646592" y="1154198"/>
              <a:ext cx="990600" cy="29360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DRYING</a:t>
              </a:r>
            </a:p>
          </p:txBody>
        </p: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134B2A05-AF34-70F5-51FA-9D6DDABE6C24}"/>
                </a:ext>
              </a:extLst>
            </p:cNvPr>
            <p:cNvCxnSpPr>
              <a:cxnSpLocks/>
              <a:stCxn id="26" idx="3"/>
              <a:endCxn id="12" idx="1"/>
            </p:cNvCxnSpPr>
            <p:nvPr/>
          </p:nvCxnSpPr>
          <p:spPr>
            <a:xfrm flipV="1">
              <a:off x="3161419" y="1861657"/>
              <a:ext cx="504777" cy="137870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8E8E70-8B3F-4649-FC70-2029005F9D3B}"/>
                </a:ext>
              </a:extLst>
            </p:cNvPr>
            <p:cNvSpPr/>
            <p:nvPr/>
          </p:nvSpPr>
          <p:spPr>
            <a:xfrm>
              <a:off x="3669097" y="3687190"/>
              <a:ext cx="9906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Anaerobic Digestion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731DCEA-9161-9059-FF4F-ED850CC067C9}"/>
                </a:ext>
              </a:extLst>
            </p:cNvPr>
            <p:cNvSpPr/>
            <p:nvPr/>
          </p:nvSpPr>
          <p:spPr>
            <a:xfrm>
              <a:off x="5163593" y="3687190"/>
              <a:ext cx="9906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+mj-lt"/>
                </a:rPr>
                <a:t>BFP, centrifuge or piston press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116789-DDAE-ED93-6437-890A7DFB8EE9}"/>
                </a:ext>
              </a:extLst>
            </p:cNvPr>
            <p:cNvSpPr txBox="1"/>
            <p:nvPr/>
          </p:nvSpPr>
          <p:spPr>
            <a:xfrm>
              <a:off x="7930811" y="3800374"/>
              <a:ext cx="6783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+mj-lt"/>
                </a:rPr>
                <a:t>To Reuse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004EE9C-5D92-6690-7037-D7C84FA685AF}"/>
                </a:ext>
              </a:extLst>
            </p:cNvPr>
            <p:cNvCxnSpPr>
              <a:cxnSpLocks/>
              <a:stCxn id="16" idx="3"/>
              <a:endCxn id="33" idx="1"/>
            </p:cNvCxnSpPr>
            <p:nvPr/>
          </p:nvCxnSpPr>
          <p:spPr>
            <a:xfrm>
              <a:off x="3166598" y="3915790"/>
              <a:ext cx="502499" cy="0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8CDBC0A-6A55-1C23-A3DF-79A92A5486B5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4659697" y="3915790"/>
              <a:ext cx="503896" cy="0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30104BA-103C-D182-7F5D-DDFE2F2FACA0}"/>
                </a:ext>
              </a:extLst>
            </p:cNvPr>
            <p:cNvCxnSpPr>
              <a:cxnSpLocks/>
              <a:stCxn id="34" idx="3"/>
              <a:endCxn id="35" idx="1"/>
            </p:cNvCxnSpPr>
            <p:nvPr/>
          </p:nvCxnSpPr>
          <p:spPr>
            <a:xfrm>
              <a:off x="6154193" y="3915790"/>
              <a:ext cx="1776618" cy="0"/>
            </a:xfrm>
            <a:prstGeom prst="straightConnector1">
              <a:avLst/>
            </a:prstGeom>
            <a:ln w="95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75D16CC-CEC3-5AC3-F312-442C615C2FF1}"/>
              </a:ext>
            </a:extLst>
          </p:cNvPr>
          <p:cNvSpPr txBox="1">
            <a:spLocks/>
          </p:cNvSpPr>
          <p:nvPr/>
        </p:nvSpPr>
        <p:spPr>
          <a:xfrm>
            <a:off x="142874" y="116632"/>
            <a:ext cx="1109455" cy="11811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BSM Preferred Option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341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A21D-F147-7ABC-CA10-152F92F0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Agreed Roadmap to CBF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DFF1-4C06-2FAE-53D1-CDBCC587C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hlinkClick r:id="rId2" action="ppaction://hlinksldjump"/>
              </a:rPr>
              <a:t>BSM 2020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75D16CC-CEC3-5AC3-F312-442C615C2FF1}"/>
              </a:ext>
            </a:extLst>
          </p:cNvPr>
          <p:cNvSpPr txBox="1">
            <a:spLocks/>
          </p:cNvSpPr>
          <p:nvPr/>
        </p:nvSpPr>
        <p:spPr>
          <a:xfrm>
            <a:off x="142874" y="116632"/>
            <a:ext cx="1109455" cy="11811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BSM Preferred Option</a:t>
            </a:r>
            <a:endParaRPr lang="en-US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07C4B2-870A-2417-491B-661908321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951864" cy="498178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9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D134E5-E04C-9F5E-0D14-251249DEE7B3}"/>
              </a:ext>
            </a:extLst>
          </p:cNvPr>
          <p:cNvSpPr/>
          <p:nvPr/>
        </p:nvSpPr>
        <p:spPr>
          <a:xfrm>
            <a:off x="6200575" y="2133024"/>
            <a:ext cx="2414035" cy="3534627"/>
          </a:xfrm>
          <a:prstGeom prst="roundRect">
            <a:avLst>
              <a:gd name="adj" fmla="val 9122"/>
            </a:avLst>
          </a:prstGeom>
          <a:solidFill>
            <a:schemeClr val="accent2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326" y="671314"/>
            <a:ext cx="7020146" cy="669454"/>
          </a:xfrm>
        </p:spPr>
        <p:txBody>
          <a:bodyPr>
            <a:normAutofit fontScale="90000"/>
          </a:bodyPr>
          <a:lstStyle/>
          <a:p>
            <a:r>
              <a:rPr lang="en-AU" dirty="0"/>
              <a:t>C</a:t>
            </a:r>
            <a:r>
              <a:rPr lang="en-US" dirty="0" err="1"/>
              <a:t>oGC</a:t>
            </a:r>
            <a:r>
              <a:rPr lang="en-US" dirty="0"/>
              <a:t> Biosolids Management Journey Timeline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2874" y="95250"/>
            <a:ext cx="1109455" cy="669454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A819B95-4E2C-4601-87A2-F300EB282A7A}"/>
              </a:ext>
            </a:extLst>
          </p:cNvPr>
          <p:cNvSpPr txBox="1">
            <a:spLocks/>
          </p:cNvSpPr>
          <p:nvPr/>
        </p:nvSpPr>
        <p:spPr>
          <a:xfrm>
            <a:off x="139114" y="959178"/>
            <a:ext cx="1109455" cy="309414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CoGC Biosolids Timeline</a:t>
            </a:r>
          </a:p>
        </p:txBody>
      </p:sp>
      <p:graphicFrame>
        <p:nvGraphicFramePr>
          <p:cNvPr id="90" name="Diagram 89">
            <a:extLst>
              <a:ext uri="{FF2B5EF4-FFF2-40B4-BE49-F238E27FC236}">
                <a16:creationId xmlns:a16="http://schemas.microsoft.com/office/drawing/2014/main" id="{8FED9442-4188-2553-3AB4-FEA0C9BE3AF3}"/>
              </a:ext>
            </a:extLst>
          </p:cNvPr>
          <p:cNvGraphicFramePr/>
          <p:nvPr/>
        </p:nvGraphicFramePr>
        <p:xfrm>
          <a:off x="496007" y="2780928"/>
          <a:ext cx="8136904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F4600C7B-8811-8DE9-50D0-CA446700B5FA}"/>
              </a:ext>
            </a:extLst>
          </p:cNvPr>
          <p:cNvGrpSpPr/>
          <p:nvPr/>
        </p:nvGrpSpPr>
        <p:grpSpPr>
          <a:xfrm>
            <a:off x="512007" y="2314269"/>
            <a:ext cx="1070077" cy="1255127"/>
            <a:chOff x="1512215" y="2863452"/>
            <a:chExt cx="1070077" cy="12551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3947958-C515-984D-EBDC-BEACA81194F9}"/>
                </a:ext>
              </a:extLst>
            </p:cNvPr>
            <p:cNvGrpSpPr/>
            <p:nvPr/>
          </p:nvGrpSpPr>
          <p:grpSpPr>
            <a:xfrm>
              <a:off x="1512215" y="2863452"/>
              <a:ext cx="1070077" cy="1019981"/>
              <a:chOff x="1489249" y="2599660"/>
              <a:chExt cx="1070077" cy="1019981"/>
            </a:xfrm>
          </p:grpSpPr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5BA40FA5-9D3B-AF6B-10A5-7E61A89AEB06}"/>
                  </a:ext>
                </a:extLst>
              </p:cNvPr>
              <p:cNvSpPr/>
              <p:nvPr/>
            </p:nvSpPr>
            <p:spPr>
              <a:xfrm>
                <a:off x="1498166" y="2599660"/>
                <a:ext cx="1061160" cy="101998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7378FFDB-BA92-DCBA-A19A-6698706473B6}"/>
                  </a:ext>
                </a:extLst>
              </p:cNvPr>
              <p:cNvSpPr txBox="1"/>
              <p:nvPr/>
            </p:nvSpPr>
            <p:spPr>
              <a:xfrm>
                <a:off x="1489249" y="2731759"/>
                <a:ext cx="10501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7" action="ppaction://hlinksldjump"/>
                  </a:rPr>
                  <a:t>Centralised Biosolids Facility Feasibility Study (2007</a:t>
                </a: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FCD5FE7-2A16-184D-3B34-059B757273D9}"/>
                </a:ext>
              </a:extLst>
            </p:cNvPr>
            <p:cNvSpPr/>
            <p:nvPr/>
          </p:nvSpPr>
          <p:spPr>
            <a:xfrm>
              <a:off x="1683360" y="4046579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E339E92-8AD5-63F7-C805-C1D1FB014F0B}"/>
                </a:ext>
              </a:extLst>
            </p:cNvPr>
            <p:cNvCxnSpPr>
              <a:cxnSpLocks/>
              <a:endCxn id="166" idx="0"/>
            </p:cNvCxnSpPr>
            <p:nvPr/>
          </p:nvCxnSpPr>
          <p:spPr>
            <a:xfrm>
              <a:off x="1719360" y="3883433"/>
              <a:ext cx="0" cy="16314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14C1053-537C-B35C-4912-F991B755C933}"/>
              </a:ext>
            </a:extLst>
          </p:cNvPr>
          <p:cNvGrpSpPr/>
          <p:nvPr/>
        </p:nvGrpSpPr>
        <p:grpSpPr>
          <a:xfrm>
            <a:off x="506757" y="4278995"/>
            <a:ext cx="999698" cy="1284118"/>
            <a:chOff x="1517991" y="4567755"/>
            <a:chExt cx="999698" cy="128411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0C4B825-7244-6661-E222-383E147145E7}"/>
                </a:ext>
              </a:extLst>
            </p:cNvPr>
            <p:cNvGrpSpPr/>
            <p:nvPr/>
          </p:nvGrpSpPr>
          <p:grpSpPr>
            <a:xfrm>
              <a:off x="1517991" y="4831892"/>
              <a:ext cx="999698" cy="1019981"/>
              <a:chOff x="1394462" y="2515635"/>
              <a:chExt cx="999698" cy="1019981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A9EF7796-5BD0-5D5A-7BF0-F34666358BBE}"/>
                  </a:ext>
                </a:extLst>
              </p:cNvPr>
              <p:cNvSpPr/>
              <p:nvPr/>
            </p:nvSpPr>
            <p:spPr>
              <a:xfrm>
                <a:off x="1408629" y="2515635"/>
                <a:ext cx="985531" cy="101998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3338DE12-E381-B6EE-FD33-9BDDD876C41B}"/>
                  </a:ext>
                </a:extLst>
              </p:cNvPr>
              <p:cNvSpPr txBox="1"/>
              <p:nvPr/>
            </p:nvSpPr>
            <p:spPr>
              <a:xfrm>
                <a:off x="1394462" y="2625639"/>
                <a:ext cx="985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Short Term Biosolids Management (2008)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C3D834C-7F7C-B9F2-03B0-A5404D7D4D88}"/>
                </a:ext>
              </a:extLst>
            </p:cNvPr>
            <p:cNvSpPr/>
            <p:nvPr/>
          </p:nvSpPr>
          <p:spPr>
            <a:xfrm>
              <a:off x="1988421" y="4567755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48F8352-B063-3966-A22B-C9EC2CBBEFB6}"/>
                </a:ext>
              </a:extLst>
            </p:cNvPr>
            <p:cNvCxnSpPr>
              <a:cxnSpLocks/>
              <a:stCxn id="161" idx="4"/>
              <a:endCxn id="163" idx="0"/>
            </p:cNvCxnSpPr>
            <p:nvPr/>
          </p:nvCxnSpPr>
          <p:spPr>
            <a:xfrm>
              <a:off x="2024421" y="4639755"/>
              <a:ext cx="503" cy="1921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7BDE99-027D-A96C-F379-D95AF077849B}"/>
              </a:ext>
            </a:extLst>
          </p:cNvPr>
          <p:cNvGrpSpPr/>
          <p:nvPr/>
        </p:nvGrpSpPr>
        <p:grpSpPr>
          <a:xfrm>
            <a:off x="1998673" y="2313622"/>
            <a:ext cx="1061159" cy="1259386"/>
            <a:chOff x="3131839" y="2555996"/>
            <a:chExt cx="1061159" cy="125938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E2CC9DF-9E69-7A31-B995-B510DC9F539E}"/>
                </a:ext>
              </a:extLst>
            </p:cNvPr>
            <p:cNvGrpSpPr/>
            <p:nvPr/>
          </p:nvGrpSpPr>
          <p:grpSpPr>
            <a:xfrm>
              <a:off x="3131839" y="2555996"/>
              <a:ext cx="1061159" cy="1003334"/>
              <a:chOff x="1763687" y="2285382"/>
              <a:chExt cx="1061159" cy="1003334"/>
            </a:xfrm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195B6B41-3F4A-4EAC-3382-77C1491F4587}"/>
                  </a:ext>
                </a:extLst>
              </p:cNvPr>
              <p:cNvSpPr/>
              <p:nvPr/>
            </p:nvSpPr>
            <p:spPr>
              <a:xfrm>
                <a:off x="1763687" y="2285382"/>
                <a:ext cx="1061159" cy="100333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91DB577-1094-07C6-5BF9-1BE09A68A688}"/>
                  </a:ext>
                </a:extLst>
              </p:cNvPr>
              <p:cNvSpPr txBox="1"/>
              <p:nvPr/>
            </p:nvSpPr>
            <p:spPr>
              <a:xfrm>
                <a:off x="1817885" y="2418129"/>
                <a:ext cx="95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Allconnex</a:t>
                </a: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 Water CBF Scoping Study (2012)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892395C-24D7-1F78-196C-480E04C7B19A}"/>
                </a:ext>
              </a:extLst>
            </p:cNvPr>
            <p:cNvSpPr/>
            <p:nvPr/>
          </p:nvSpPr>
          <p:spPr>
            <a:xfrm>
              <a:off x="3627196" y="3752762"/>
              <a:ext cx="72000" cy="626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A42BE0E-572E-D7CE-DD6A-47F83A65E23E}"/>
                </a:ext>
              </a:extLst>
            </p:cNvPr>
            <p:cNvCxnSpPr>
              <a:cxnSpLocks/>
              <a:stCxn id="158" idx="2"/>
              <a:endCxn id="156" idx="0"/>
            </p:cNvCxnSpPr>
            <p:nvPr/>
          </p:nvCxnSpPr>
          <p:spPr>
            <a:xfrm>
              <a:off x="3662419" y="3559330"/>
              <a:ext cx="777" cy="1934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0B1A072-555B-D477-3244-CFE3FCD19DE7}"/>
              </a:ext>
            </a:extLst>
          </p:cNvPr>
          <p:cNvGrpSpPr/>
          <p:nvPr/>
        </p:nvGrpSpPr>
        <p:grpSpPr>
          <a:xfrm>
            <a:off x="2807731" y="4279913"/>
            <a:ext cx="1044189" cy="1283200"/>
            <a:chOff x="1589098" y="4570369"/>
            <a:chExt cx="946641" cy="129977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17F8A42-8683-C023-F486-EA9BAAFA976A}"/>
                </a:ext>
              </a:extLst>
            </p:cNvPr>
            <p:cNvGrpSpPr/>
            <p:nvPr/>
          </p:nvGrpSpPr>
          <p:grpSpPr>
            <a:xfrm>
              <a:off x="1589098" y="4836988"/>
              <a:ext cx="946641" cy="1033153"/>
              <a:chOff x="1465569" y="2520731"/>
              <a:chExt cx="946641" cy="1033153"/>
            </a:xfrm>
          </p:grpSpPr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76A98EED-5FC0-D538-7FFE-7058408BFD1B}"/>
                  </a:ext>
                </a:extLst>
              </p:cNvPr>
              <p:cNvSpPr/>
              <p:nvPr/>
            </p:nvSpPr>
            <p:spPr>
              <a:xfrm>
                <a:off x="1465569" y="2520731"/>
                <a:ext cx="946641" cy="10331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7E0A864-FF71-99FF-D0D6-0FD8369EF91C}"/>
                  </a:ext>
                </a:extLst>
              </p:cNvPr>
              <p:cNvSpPr txBox="1"/>
              <p:nvPr/>
            </p:nvSpPr>
            <p:spPr>
              <a:xfrm>
                <a:off x="1467136" y="2632155"/>
                <a:ext cx="943946" cy="794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GCW Biosolids Management Options Finalization (2013)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8C0B0CE-D728-3BCF-4976-AE98D9F008AD}"/>
                </a:ext>
              </a:extLst>
            </p:cNvPr>
            <p:cNvSpPr/>
            <p:nvPr/>
          </p:nvSpPr>
          <p:spPr>
            <a:xfrm>
              <a:off x="1817648" y="4570369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3AF7E24-B171-2B0E-1B7B-4976AFCDBC92}"/>
                </a:ext>
              </a:extLst>
            </p:cNvPr>
            <p:cNvCxnSpPr>
              <a:cxnSpLocks/>
              <a:stCxn id="151" idx="4"/>
            </p:cNvCxnSpPr>
            <p:nvPr/>
          </p:nvCxnSpPr>
          <p:spPr>
            <a:xfrm>
              <a:off x="1853648" y="4642369"/>
              <a:ext cx="0" cy="186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B291FBC-B6C3-2105-9D35-CA12F9EDF986}"/>
              </a:ext>
            </a:extLst>
          </p:cNvPr>
          <p:cNvGrpSpPr/>
          <p:nvPr/>
        </p:nvGrpSpPr>
        <p:grpSpPr>
          <a:xfrm>
            <a:off x="3703441" y="2300658"/>
            <a:ext cx="1138385" cy="1277041"/>
            <a:chOff x="2848438" y="2907525"/>
            <a:chExt cx="1138385" cy="990686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97B5BBE-3A40-D397-4454-C29FFF092FDD}"/>
                </a:ext>
              </a:extLst>
            </p:cNvPr>
            <p:cNvGrpSpPr/>
            <p:nvPr/>
          </p:nvGrpSpPr>
          <p:grpSpPr>
            <a:xfrm>
              <a:off x="2848438" y="2907525"/>
              <a:ext cx="1138385" cy="788410"/>
              <a:chOff x="1480286" y="2636911"/>
              <a:chExt cx="1138385" cy="78841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0829674A-5F27-98DE-A223-15878B93EBDD}"/>
                  </a:ext>
                </a:extLst>
              </p:cNvPr>
              <p:cNvSpPr/>
              <p:nvPr/>
            </p:nvSpPr>
            <p:spPr>
              <a:xfrm>
                <a:off x="1521083" y="2636911"/>
                <a:ext cx="1059313" cy="78841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46E6FBD-87CC-B6AC-B914-FFB78CD70BAC}"/>
                  </a:ext>
                </a:extLst>
              </p:cNvPr>
              <p:cNvSpPr txBox="1"/>
              <p:nvPr/>
            </p:nvSpPr>
            <p:spPr>
              <a:xfrm>
                <a:off x="1480286" y="2787393"/>
                <a:ext cx="1138385" cy="50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Bioresources: Initial Product/ Market Review (2017)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5F4F5E7-DDAA-45CF-1F56-C207732E5F04}"/>
                </a:ext>
              </a:extLst>
            </p:cNvPr>
            <p:cNvSpPr/>
            <p:nvPr/>
          </p:nvSpPr>
          <p:spPr>
            <a:xfrm>
              <a:off x="3544949" y="3842356"/>
              <a:ext cx="72846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6CC2FDA-ACA5-B834-4554-4E306844DD89}"/>
                </a:ext>
              </a:extLst>
            </p:cNvPr>
            <p:cNvCxnSpPr>
              <a:cxnSpLocks/>
              <a:endCxn id="146" idx="0"/>
            </p:cNvCxnSpPr>
            <p:nvPr/>
          </p:nvCxnSpPr>
          <p:spPr>
            <a:xfrm>
              <a:off x="3581372" y="3692298"/>
              <a:ext cx="0" cy="1500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F21466-C925-7D8D-F7F9-9BD1D1602741}"/>
              </a:ext>
            </a:extLst>
          </p:cNvPr>
          <p:cNvGrpSpPr/>
          <p:nvPr/>
        </p:nvGrpSpPr>
        <p:grpSpPr>
          <a:xfrm>
            <a:off x="3908680" y="4282982"/>
            <a:ext cx="1138385" cy="1280131"/>
            <a:chOff x="1445570" y="4630823"/>
            <a:chExt cx="1032037" cy="1204293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078087D-7D25-6012-C821-691F628110F7}"/>
                </a:ext>
              </a:extLst>
            </p:cNvPr>
            <p:cNvGrpSpPr/>
            <p:nvPr/>
          </p:nvGrpSpPr>
          <p:grpSpPr>
            <a:xfrm>
              <a:off x="1445570" y="4875561"/>
              <a:ext cx="1032037" cy="959555"/>
              <a:chOff x="1322041" y="2559304"/>
              <a:chExt cx="1032037" cy="959555"/>
            </a:xfrm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C15140E2-BB8C-AA57-0F38-10A480313C22}"/>
                  </a:ext>
                </a:extLst>
              </p:cNvPr>
              <p:cNvSpPr/>
              <p:nvPr/>
            </p:nvSpPr>
            <p:spPr>
              <a:xfrm>
                <a:off x="1353757" y="2559304"/>
                <a:ext cx="893464" cy="95955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EA1BCB0-0F66-D418-69BA-11E033141E09}"/>
                  </a:ext>
                </a:extLst>
              </p:cNvPr>
              <p:cNvSpPr txBox="1"/>
              <p:nvPr/>
            </p:nvSpPr>
            <p:spPr>
              <a:xfrm>
                <a:off x="1322041" y="2662369"/>
                <a:ext cx="1032037" cy="73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 Stage 2: Preliminary Market Analysis (2017)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60ABADC-2231-DB33-DDF8-0AD6CE95DC96}"/>
                </a:ext>
              </a:extLst>
            </p:cNvPr>
            <p:cNvSpPr/>
            <p:nvPr/>
          </p:nvSpPr>
          <p:spPr>
            <a:xfrm>
              <a:off x="1887529" y="463082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B072BE5-5DAF-49F2-4C32-7DA19120BC07}"/>
                </a:ext>
              </a:extLst>
            </p:cNvPr>
            <p:cNvCxnSpPr>
              <a:cxnSpLocks/>
              <a:stCxn id="141" idx="4"/>
              <a:endCxn id="143" idx="0"/>
            </p:cNvCxnSpPr>
            <p:nvPr/>
          </p:nvCxnSpPr>
          <p:spPr>
            <a:xfrm>
              <a:off x="1923529" y="4702823"/>
              <a:ext cx="490" cy="1727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640E4FE-6D9D-7F51-3FD6-5147ED084795}"/>
              </a:ext>
            </a:extLst>
          </p:cNvPr>
          <p:cNvGrpSpPr/>
          <p:nvPr/>
        </p:nvGrpSpPr>
        <p:grpSpPr>
          <a:xfrm>
            <a:off x="4868023" y="2299101"/>
            <a:ext cx="1100591" cy="1283285"/>
            <a:chOff x="2886899" y="2974011"/>
            <a:chExt cx="1100591" cy="995530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2EB1563-CD72-C0D2-3E50-54C0A1373BEC}"/>
                </a:ext>
              </a:extLst>
            </p:cNvPr>
            <p:cNvGrpSpPr/>
            <p:nvPr/>
          </p:nvGrpSpPr>
          <p:grpSpPr>
            <a:xfrm>
              <a:off x="2886899" y="2974011"/>
              <a:ext cx="1100591" cy="803035"/>
              <a:chOff x="1518747" y="2703397"/>
              <a:chExt cx="1100591" cy="803035"/>
            </a:xfrm>
          </p:grpSpPr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D4BAF0F3-DCAD-1CB8-D217-CCA220230C2A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803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5587F01-437A-F82A-1029-761A24891F14}"/>
                  </a:ext>
                </a:extLst>
              </p:cNvPr>
              <p:cNvSpPr txBox="1"/>
              <p:nvPr/>
            </p:nvSpPr>
            <p:spPr>
              <a:xfrm>
                <a:off x="1536095" y="2747779"/>
                <a:ext cx="1083243" cy="71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 Stage 3: Detailed Market &amp; Strategy Analysis (2018)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70A4121-8A49-3FB3-E322-D4C1026B0454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98D1F3B-7089-305F-0C81-6BCBF514DF43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>
              <a:off x="2951841" y="3759992"/>
              <a:ext cx="0" cy="1536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CB6C917-55E9-07CC-3AB1-6CDFE83EA06B}"/>
              </a:ext>
            </a:extLst>
          </p:cNvPr>
          <p:cNvGrpSpPr/>
          <p:nvPr/>
        </p:nvGrpSpPr>
        <p:grpSpPr>
          <a:xfrm>
            <a:off x="5025165" y="4278994"/>
            <a:ext cx="1178749" cy="1284119"/>
            <a:chOff x="1612805" y="4560013"/>
            <a:chExt cx="1068632" cy="1208045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12AB6B-A55C-4E2B-1A58-2506C132214F}"/>
                </a:ext>
              </a:extLst>
            </p:cNvPr>
            <p:cNvGrpSpPr/>
            <p:nvPr/>
          </p:nvGrpSpPr>
          <p:grpSpPr>
            <a:xfrm>
              <a:off x="1612805" y="4808504"/>
              <a:ext cx="1068632" cy="959554"/>
              <a:chOff x="1489276" y="2492247"/>
              <a:chExt cx="1068632" cy="959554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ACBB635A-0D1B-627B-2A0F-150C733A7AEB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1BF146A-80B5-FA46-7703-4AE531156CC7}"/>
                  </a:ext>
                </a:extLst>
              </p:cNvPr>
              <p:cNvSpPr txBox="1"/>
              <p:nvPr/>
            </p:nvSpPr>
            <p:spPr>
              <a:xfrm>
                <a:off x="1489276" y="2550431"/>
                <a:ext cx="1068632" cy="8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hlinkClick r:id="rId8" action="ppaction://hlinksldjump"/>
                  </a:rPr>
                  <a:t>Coombabah STP Stage 6 – Additional Dewatering: Centrifuge Trial (2019)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202CCD3-992D-9B51-3B31-C0D997CC88A0}"/>
                </a:ext>
              </a:extLst>
            </p:cNvPr>
            <p:cNvSpPr/>
            <p:nvPr/>
          </p:nvSpPr>
          <p:spPr>
            <a:xfrm>
              <a:off x="2039399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B8931AA-22AA-6BD4-DFD1-B8C4B8621A04}"/>
                </a:ext>
              </a:extLst>
            </p:cNvPr>
            <p:cNvCxnSpPr>
              <a:cxnSpLocks/>
              <a:stCxn id="131" idx="4"/>
            </p:cNvCxnSpPr>
            <p:nvPr/>
          </p:nvCxnSpPr>
          <p:spPr>
            <a:xfrm>
              <a:off x="2075399" y="4632013"/>
              <a:ext cx="0" cy="1690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F0C21C9-9DF2-4729-7683-62E6C4D232A8}"/>
              </a:ext>
            </a:extLst>
          </p:cNvPr>
          <p:cNvGrpSpPr/>
          <p:nvPr/>
        </p:nvGrpSpPr>
        <p:grpSpPr>
          <a:xfrm>
            <a:off x="5961910" y="2317731"/>
            <a:ext cx="1190637" cy="1283285"/>
            <a:chOff x="2854066" y="2974011"/>
            <a:chExt cx="1190637" cy="99553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3F5D4E8-2AC2-9C84-1F39-CD47DF999790}"/>
                </a:ext>
              </a:extLst>
            </p:cNvPr>
            <p:cNvGrpSpPr/>
            <p:nvPr/>
          </p:nvGrpSpPr>
          <p:grpSpPr>
            <a:xfrm>
              <a:off x="2854066" y="2974011"/>
              <a:ext cx="1190637" cy="788583"/>
              <a:chOff x="1485914" y="2703397"/>
              <a:chExt cx="1190637" cy="788583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C5E2FA3D-FEEC-7DDE-AD99-CA2E9DE92AD2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788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D9B106C-C119-7269-0301-9B7B236C9C99}"/>
                  </a:ext>
                </a:extLst>
              </p:cNvPr>
              <p:cNvSpPr txBox="1"/>
              <p:nvPr/>
            </p:nvSpPr>
            <p:spPr>
              <a:xfrm>
                <a:off x="1485914" y="2753948"/>
                <a:ext cx="1190637" cy="71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9" action="ppaction://hlinksldjump"/>
                  </a:rPr>
                  <a:t>Integrated Waste Planning Program: Biosolids Stabilisation Masterplan (2020)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B8DCA0C-6112-FF9D-3B73-83E58D73D023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0336AFC-E3EB-9EC0-C3A8-9C7016DD4AF0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>
              <a:off x="2951841" y="3745539"/>
              <a:ext cx="0" cy="16814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D42D297-14E8-348B-85EA-708CDCD920E3}"/>
              </a:ext>
            </a:extLst>
          </p:cNvPr>
          <p:cNvGrpSpPr/>
          <p:nvPr/>
        </p:nvGrpSpPr>
        <p:grpSpPr>
          <a:xfrm>
            <a:off x="6214950" y="4273003"/>
            <a:ext cx="1138385" cy="1284118"/>
            <a:chOff x="1627221" y="4560013"/>
            <a:chExt cx="1032039" cy="120804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55B2064-2A27-22C6-4D18-246F65A15AFA}"/>
                </a:ext>
              </a:extLst>
            </p:cNvPr>
            <p:cNvGrpSpPr/>
            <p:nvPr/>
          </p:nvGrpSpPr>
          <p:grpSpPr>
            <a:xfrm>
              <a:off x="1627221" y="4808504"/>
              <a:ext cx="1032039" cy="959553"/>
              <a:chOff x="1503692" y="2492247"/>
              <a:chExt cx="1032039" cy="959553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D0A37F6-EE08-EE33-5977-0888B90A69D7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5520816-1861-F66C-8454-4AB55BCE2E49}"/>
                  </a:ext>
                </a:extLst>
              </p:cNvPr>
              <p:cNvSpPr txBox="1"/>
              <p:nvPr/>
            </p:nvSpPr>
            <p:spPr>
              <a:xfrm>
                <a:off x="1503692" y="2620966"/>
                <a:ext cx="1032039" cy="60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10" action="ppaction://hlinksldjump"/>
                  </a:rPr>
                  <a:t>Coombabah STP Covered Drying Beds Assessment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1AF1F80-CDD4-7E33-D962-08FA3ED36882}"/>
                </a:ext>
              </a:extLst>
            </p:cNvPr>
            <p:cNvSpPr/>
            <p:nvPr/>
          </p:nvSpPr>
          <p:spPr>
            <a:xfrm>
              <a:off x="2097064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028685-5419-9C35-7F26-A544C4B0749E}"/>
                </a:ext>
              </a:extLst>
            </p:cNvPr>
            <p:cNvCxnSpPr>
              <a:cxnSpLocks/>
              <a:stCxn id="121" idx="4"/>
              <a:endCxn id="123" idx="0"/>
            </p:cNvCxnSpPr>
            <p:nvPr/>
          </p:nvCxnSpPr>
          <p:spPr>
            <a:xfrm>
              <a:off x="2133065" y="4632013"/>
              <a:ext cx="1232" cy="176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A1FDE1-C599-D0FE-8F03-F7CE46E6441A}"/>
              </a:ext>
            </a:extLst>
          </p:cNvPr>
          <p:cNvSpPr/>
          <p:nvPr/>
        </p:nvSpPr>
        <p:spPr>
          <a:xfrm>
            <a:off x="395536" y="2060848"/>
            <a:ext cx="8280920" cy="367240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3C66098-FD27-8541-8DE2-A1CFE08FC22D}"/>
              </a:ext>
            </a:extLst>
          </p:cNvPr>
          <p:cNvGrpSpPr/>
          <p:nvPr/>
        </p:nvGrpSpPr>
        <p:grpSpPr>
          <a:xfrm>
            <a:off x="7133126" y="2300435"/>
            <a:ext cx="1138383" cy="1283285"/>
            <a:chOff x="2860771" y="2974011"/>
            <a:chExt cx="1138383" cy="99553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C614181-B9DA-2B23-841C-57088E9610A7}"/>
                </a:ext>
              </a:extLst>
            </p:cNvPr>
            <p:cNvGrpSpPr/>
            <p:nvPr/>
          </p:nvGrpSpPr>
          <p:grpSpPr>
            <a:xfrm>
              <a:off x="2860771" y="2974011"/>
              <a:ext cx="1138383" cy="788583"/>
              <a:chOff x="1492619" y="2703397"/>
              <a:chExt cx="1138383" cy="788583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400AF738-3289-03C7-694D-103EA73AA72F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788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C2A4CEF-12A5-8435-144A-F23B9468D334}"/>
                  </a:ext>
                </a:extLst>
              </p:cNvPr>
              <p:cNvSpPr txBox="1"/>
              <p:nvPr/>
            </p:nvSpPr>
            <p:spPr>
              <a:xfrm>
                <a:off x="1492619" y="2769223"/>
                <a:ext cx="1138383" cy="608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hlinkClick r:id="rId11" action="ppaction://hlinksldjump"/>
                  </a:rPr>
                  <a:t>Commissioning of COGEN 1 at Coombabah STP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5A1E248-66D5-768E-3BE9-EA26C229973E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FADF796-AA28-1294-B61C-8A6AB2442BFE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2951841" y="3737792"/>
              <a:ext cx="0" cy="1758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F365CC5-05B5-F6F0-506B-083CBC2C3FC7}"/>
              </a:ext>
            </a:extLst>
          </p:cNvPr>
          <p:cNvGrpSpPr/>
          <p:nvPr/>
        </p:nvGrpSpPr>
        <p:grpSpPr>
          <a:xfrm>
            <a:off x="7397075" y="4274941"/>
            <a:ext cx="1138385" cy="1284118"/>
            <a:chOff x="1627221" y="4560013"/>
            <a:chExt cx="1032039" cy="120804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02F4070-8B18-FAD7-6F70-C51477762689}"/>
                </a:ext>
              </a:extLst>
            </p:cNvPr>
            <p:cNvGrpSpPr/>
            <p:nvPr/>
          </p:nvGrpSpPr>
          <p:grpSpPr>
            <a:xfrm>
              <a:off x="1627221" y="4808504"/>
              <a:ext cx="1032039" cy="959553"/>
              <a:chOff x="1503692" y="2492247"/>
              <a:chExt cx="1032039" cy="959553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4D6D8641-751B-6840-9052-67F12B72BF5F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1CFC920-8B87-CFC0-CF11-4392DFEFDA73}"/>
                  </a:ext>
                </a:extLst>
              </p:cNvPr>
              <p:cNvSpPr txBox="1"/>
              <p:nvPr/>
            </p:nvSpPr>
            <p:spPr>
              <a:xfrm>
                <a:off x="1503692" y="2592066"/>
                <a:ext cx="1032039" cy="73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12" action="ppaction://hlinksldjump"/>
                  </a:rPr>
                  <a:t>Biosolids Masterplan Addendum and CBF Business Case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D61E0B4-C761-9D5E-12DB-07A3C7375C5D}"/>
                </a:ext>
              </a:extLst>
            </p:cNvPr>
            <p:cNvSpPr/>
            <p:nvPr/>
          </p:nvSpPr>
          <p:spPr>
            <a:xfrm>
              <a:off x="2104272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CC02806-AD9C-0C83-ADF4-CC5A382AF526}"/>
                </a:ext>
              </a:extLst>
            </p:cNvPr>
            <p:cNvCxnSpPr>
              <a:cxnSpLocks/>
              <a:stCxn id="111" idx="4"/>
              <a:endCxn id="113" idx="0"/>
            </p:cNvCxnSpPr>
            <p:nvPr/>
          </p:nvCxnSpPr>
          <p:spPr>
            <a:xfrm flipH="1">
              <a:off x="2134297" y="4632013"/>
              <a:ext cx="5976" cy="176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0E6DB7A-1872-5E99-9CF3-4588101D84B4}"/>
              </a:ext>
            </a:extLst>
          </p:cNvPr>
          <p:cNvGrpSpPr/>
          <p:nvPr/>
        </p:nvGrpSpPr>
        <p:grpSpPr>
          <a:xfrm>
            <a:off x="1680148" y="4543133"/>
            <a:ext cx="1044189" cy="1019980"/>
            <a:chOff x="1465569" y="2520731"/>
            <a:chExt cx="946641" cy="103315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1672B10-FBC8-C0B8-6563-51E9EDAF418C}"/>
                </a:ext>
              </a:extLst>
            </p:cNvPr>
            <p:cNvSpPr/>
            <p:nvPr/>
          </p:nvSpPr>
          <p:spPr>
            <a:xfrm>
              <a:off x="1465569" y="2520731"/>
              <a:ext cx="946641" cy="103315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TextBox 108">
              <a:hlinkClick r:id="rId13" action="ppaction://hlinksldjump"/>
              <a:extLst>
                <a:ext uri="{FF2B5EF4-FFF2-40B4-BE49-F238E27FC236}">
                  <a16:creationId xmlns:a16="http://schemas.microsoft.com/office/drawing/2014/main" id="{2A7F84A0-6F62-E52C-6114-EE1B6AA878E5}"/>
                </a:ext>
              </a:extLst>
            </p:cNvPr>
            <p:cNvSpPr txBox="1"/>
            <p:nvPr/>
          </p:nvSpPr>
          <p:spPr>
            <a:xfrm>
              <a:off x="1467136" y="2572156"/>
              <a:ext cx="943946" cy="93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rPr>
                <a:t>Commissioning of Anaerobic Digestion of WAS at Coombabah STP (2012)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106" name="Oval 105">
            <a:extLst>
              <a:ext uri="{FF2B5EF4-FFF2-40B4-BE49-F238E27FC236}">
                <a16:creationId xmlns:a16="http://schemas.microsoft.com/office/drawing/2014/main" id="{71F262E0-4F1B-433E-92B8-EEC9E2A06000}"/>
              </a:ext>
            </a:extLst>
          </p:cNvPr>
          <p:cNvSpPr/>
          <p:nvPr/>
        </p:nvSpPr>
        <p:spPr>
          <a:xfrm>
            <a:off x="2476357" y="4279913"/>
            <a:ext cx="79419" cy="7108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813A905-12E8-2A93-0425-F03046B19C44}"/>
              </a:ext>
            </a:extLst>
          </p:cNvPr>
          <p:cNvCxnSpPr>
            <a:cxnSpLocks/>
            <a:stCxn id="106" idx="4"/>
          </p:cNvCxnSpPr>
          <p:nvPr/>
        </p:nvCxnSpPr>
        <p:spPr>
          <a:xfrm>
            <a:off x="2516066" y="4350995"/>
            <a:ext cx="0" cy="18420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0967A53-2C31-1DF0-977D-041D27F0C63A}"/>
              </a:ext>
            </a:extLst>
          </p:cNvPr>
          <p:cNvSpPr/>
          <p:nvPr/>
        </p:nvSpPr>
        <p:spPr>
          <a:xfrm>
            <a:off x="6444209" y="1190349"/>
            <a:ext cx="2170402" cy="870499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accent1"/>
                </a:solidFill>
              </a:rPr>
              <a:t>Resilience…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1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705198"/>
            <a:ext cx="6781800" cy="563562"/>
          </a:xfrm>
        </p:spPr>
        <p:txBody>
          <a:bodyPr>
            <a:normAutofit fontScale="90000"/>
          </a:bodyPr>
          <a:lstStyle/>
          <a:p>
            <a:r>
              <a:rPr lang="en-AU" dirty="0"/>
              <a:t>2022 Floods: </a:t>
            </a:r>
            <a:r>
              <a:rPr lang="en-AU" dirty="0" err="1"/>
              <a:t>CoGC’s</a:t>
            </a:r>
            <a:r>
              <a:rPr lang="en-AU" dirty="0"/>
              <a:t> Current Biosolids Management Practice Resilience 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7A1F559-1180-4F25-A599-13CA86782C07}"/>
              </a:ext>
            </a:extLst>
          </p:cNvPr>
          <p:cNvSpPr txBox="1">
            <a:spLocks/>
          </p:cNvSpPr>
          <p:nvPr/>
        </p:nvSpPr>
        <p:spPr>
          <a:xfrm>
            <a:off x="139114" y="959178"/>
            <a:ext cx="1109455" cy="309414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Coombabah STP Drying Beds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B5CC7-798E-05E1-8F6D-D19D18A3D7F6}"/>
              </a:ext>
            </a:extLst>
          </p:cNvPr>
          <p:cNvSpPr txBox="1"/>
          <p:nvPr/>
        </p:nvSpPr>
        <p:spPr>
          <a:xfrm>
            <a:off x="395536" y="4983559"/>
            <a:ext cx="380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+mj-lt"/>
              </a:rPr>
              <a:t>Biosolids Unloaded from the truck directly onto the tip pad.</a:t>
            </a:r>
            <a:endParaRPr lang="en-US" sz="12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AA4D6-24FE-0A92-CA4C-9CEA3F9F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95414"/>
            <a:ext cx="3807283" cy="28327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DCDE44-B1D5-07B7-8228-19AD7D92E7B6}"/>
              </a:ext>
            </a:extLst>
          </p:cNvPr>
          <p:cNvSpPr txBox="1"/>
          <p:nvPr/>
        </p:nvSpPr>
        <p:spPr>
          <a:xfrm>
            <a:off x="4653149" y="4983559"/>
            <a:ext cx="380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+mj-lt"/>
              </a:rPr>
              <a:t>General Waste blended into the stockpile of biosolids</a:t>
            </a:r>
            <a:endParaRPr lang="en-US" sz="1200" dirty="0"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56607D-39BE-D19A-28D1-FB8378CE34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3"/>
          <a:stretch/>
        </p:blipFill>
        <p:spPr>
          <a:xfrm>
            <a:off x="4653149" y="1995414"/>
            <a:ext cx="3807283" cy="28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705198"/>
            <a:ext cx="6781800" cy="563562"/>
          </a:xfrm>
        </p:spPr>
        <p:txBody>
          <a:bodyPr>
            <a:normAutofit fontScale="90000"/>
          </a:bodyPr>
          <a:lstStyle/>
          <a:p>
            <a:r>
              <a:rPr lang="en-AU" dirty="0"/>
              <a:t>2022 Floods: </a:t>
            </a:r>
            <a:r>
              <a:rPr lang="en-AU" dirty="0" err="1"/>
              <a:t>CoGC’s</a:t>
            </a:r>
            <a:r>
              <a:rPr lang="en-AU" dirty="0"/>
              <a:t> Current Biosolids Management Practice Resilience 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7A1F559-1180-4F25-A599-13CA86782C07}"/>
              </a:ext>
            </a:extLst>
          </p:cNvPr>
          <p:cNvSpPr txBox="1">
            <a:spLocks/>
          </p:cNvSpPr>
          <p:nvPr/>
        </p:nvSpPr>
        <p:spPr>
          <a:xfrm>
            <a:off x="139114" y="959178"/>
            <a:ext cx="1109455" cy="309414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Coombabah STP Drying Beds</a:t>
            </a:r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63A51-65AA-7A79-CC56-50A95851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897" y="1700808"/>
            <a:ext cx="4669599" cy="342456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A7AA07D-E791-5C95-8630-FC6CD628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5187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43933-22F3-9359-1652-FD4F1A1E866F}"/>
              </a:ext>
            </a:extLst>
          </p:cNvPr>
          <p:cNvSpPr txBox="1"/>
          <p:nvPr/>
        </p:nvSpPr>
        <p:spPr>
          <a:xfrm>
            <a:off x="4572000" y="5130108"/>
            <a:ext cx="376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+mj-lt"/>
              </a:rPr>
              <a:t>Coombabah STP – Covering of Drying Beds NPV Assessment Sensitivity to Disposal Cost</a:t>
            </a:r>
            <a:endParaRPr lang="en-US" sz="1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B5CC7-798E-05E1-8F6D-D19D18A3D7F6}"/>
              </a:ext>
            </a:extLst>
          </p:cNvPr>
          <p:cNvSpPr txBox="1"/>
          <p:nvPr/>
        </p:nvSpPr>
        <p:spPr>
          <a:xfrm>
            <a:off x="938794" y="4437112"/>
            <a:ext cx="2872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+mj-lt"/>
              </a:rPr>
              <a:t>Coombabah STP Drying Beds</a:t>
            </a:r>
            <a:endParaRPr lang="en-US" sz="1200" dirty="0">
              <a:latin typeface="+mj-lt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F51DAA0-E497-3BB9-621A-4FEA8AC7C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" y="4797152"/>
            <a:ext cx="3192562" cy="19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6BCFDC1-C452-961C-1872-CED729141DFD}"/>
              </a:ext>
            </a:extLst>
          </p:cNvPr>
          <p:cNvSpPr/>
          <p:nvPr/>
        </p:nvSpPr>
        <p:spPr>
          <a:xfrm>
            <a:off x="3906433" y="6044790"/>
            <a:ext cx="504056" cy="216024"/>
          </a:xfrm>
          <a:prstGeom prst="rightArrow">
            <a:avLst/>
          </a:prstGeom>
          <a:solidFill>
            <a:schemeClr val="tx2"/>
          </a:solidFill>
          <a:ln>
            <a:solidFill>
              <a:srgbClr val="ED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578926-74A1-7A7F-637A-E4323FA1293C}"/>
              </a:ext>
            </a:extLst>
          </p:cNvPr>
          <p:cNvSpPr txBox="1"/>
          <p:nvPr/>
        </p:nvSpPr>
        <p:spPr>
          <a:xfrm>
            <a:off x="4535654" y="5664150"/>
            <a:ext cx="3766931" cy="10772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BC to design and construct greenhouse-like structure to cover 2 of the 18 existing sludge drying beds has been approved!</a:t>
            </a:r>
          </a:p>
        </p:txBody>
      </p:sp>
    </p:spTree>
    <p:extLst>
      <p:ext uri="{BB962C8B-B14F-4D97-AF65-F5344CB8AC3E}">
        <p14:creationId xmlns:p14="http://schemas.microsoft.com/office/powerpoint/2010/main" val="38985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777206"/>
            <a:ext cx="716919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Coombabah STP COGEN 1 Commissioned in 2022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7A1F559-1180-4F25-A599-13CA86782C07}"/>
              </a:ext>
            </a:extLst>
          </p:cNvPr>
          <p:cNvSpPr txBox="1">
            <a:spLocks/>
          </p:cNvSpPr>
          <p:nvPr/>
        </p:nvSpPr>
        <p:spPr>
          <a:xfrm>
            <a:off x="139114" y="959178"/>
            <a:ext cx="1109455" cy="309414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Coombabah STP COGEN 1</a:t>
            </a:r>
            <a:endParaRPr lang="en-US" dirty="0"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37B185-9E27-5BED-E5AF-58D2A37B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476246" cy="47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1895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D134E5-E04C-9F5E-0D14-251249DEE7B3}"/>
              </a:ext>
            </a:extLst>
          </p:cNvPr>
          <p:cNvSpPr/>
          <p:nvPr/>
        </p:nvSpPr>
        <p:spPr>
          <a:xfrm>
            <a:off x="6200575" y="2133024"/>
            <a:ext cx="2414035" cy="3534627"/>
          </a:xfrm>
          <a:prstGeom prst="roundRect">
            <a:avLst>
              <a:gd name="adj" fmla="val 9122"/>
            </a:avLst>
          </a:prstGeom>
          <a:solidFill>
            <a:schemeClr val="accent2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326" y="671314"/>
            <a:ext cx="7020146" cy="669454"/>
          </a:xfrm>
        </p:spPr>
        <p:txBody>
          <a:bodyPr>
            <a:normAutofit fontScale="90000"/>
          </a:bodyPr>
          <a:lstStyle/>
          <a:p>
            <a:r>
              <a:rPr lang="en-AU" dirty="0"/>
              <a:t>C</a:t>
            </a:r>
            <a:r>
              <a:rPr lang="en-US" dirty="0" err="1"/>
              <a:t>oGC</a:t>
            </a:r>
            <a:r>
              <a:rPr lang="en-US" dirty="0"/>
              <a:t> Biosolids Management Journey Timeline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2874" y="95250"/>
            <a:ext cx="1109455" cy="669454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A819B95-4E2C-4601-87A2-F300EB282A7A}"/>
              </a:ext>
            </a:extLst>
          </p:cNvPr>
          <p:cNvSpPr txBox="1">
            <a:spLocks/>
          </p:cNvSpPr>
          <p:nvPr/>
        </p:nvSpPr>
        <p:spPr>
          <a:xfrm>
            <a:off x="139114" y="959178"/>
            <a:ext cx="1109455" cy="309414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CoGC Biosolids Timeline</a:t>
            </a:r>
          </a:p>
        </p:txBody>
      </p:sp>
      <p:graphicFrame>
        <p:nvGraphicFramePr>
          <p:cNvPr id="90" name="Diagram 89">
            <a:extLst>
              <a:ext uri="{FF2B5EF4-FFF2-40B4-BE49-F238E27FC236}">
                <a16:creationId xmlns:a16="http://schemas.microsoft.com/office/drawing/2014/main" id="{8FED9442-4188-2553-3AB4-FEA0C9BE3AF3}"/>
              </a:ext>
            </a:extLst>
          </p:cNvPr>
          <p:cNvGraphicFramePr/>
          <p:nvPr/>
        </p:nvGraphicFramePr>
        <p:xfrm>
          <a:off x="496007" y="2780928"/>
          <a:ext cx="8136904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F4600C7B-8811-8DE9-50D0-CA446700B5FA}"/>
              </a:ext>
            </a:extLst>
          </p:cNvPr>
          <p:cNvGrpSpPr/>
          <p:nvPr/>
        </p:nvGrpSpPr>
        <p:grpSpPr>
          <a:xfrm>
            <a:off x="512007" y="2314269"/>
            <a:ext cx="1070077" cy="1255127"/>
            <a:chOff x="1512215" y="2863452"/>
            <a:chExt cx="1070077" cy="12551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3947958-C515-984D-EBDC-BEACA81194F9}"/>
                </a:ext>
              </a:extLst>
            </p:cNvPr>
            <p:cNvGrpSpPr/>
            <p:nvPr/>
          </p:nvGrpSpPr>
          <p:grpSpPr>
            <a:xfrm>
              <a:off x="1512215" y="2863452"/>
              <a:ext cx="1070077" cy="1019981"/>
              <a:chOff x="1489249" y="2599660"/>
              <a:chExt cx="1070077" cy="1019981"/>
            </a:xfrm>
          </p:grpSpPr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5BA40FA5-9D3B-AF6B-10A5-7E61A89AEB06}"/>
                  </a:ext>
                </a:extLst>
              </p:cNvPr>
              <p:cNvSpPr/>
              <p:nvPr/>
            </p:nvSpPr>
            <p:spPr>
              <a:xfrm>
                <a:off x="1498166" y="2599660"/>
                <a:ext cx="1061160" cy="101998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7378FFDB-BA92-DCBA-A19A-6698706473B6}"/>
                  </a:ext>
                </a:extLst>
              </p:cNvPr>
              <p:cNvSpPr txBox="1"/>
              <p:nvPr/>
            </p:nvSpPr>
            <p:spPr>
              <a:xfrm>
                <a:off x="1489249" y="2731759"/>
                <a:ext cx="10501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7" action="ppaction://hlinksldjump"/>
                  </a:rPr>
                  <a:t>Centralised Biosolids Facility Feasibility Study (2007</a:t>
                </a: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FCD5FE7-2A16-184D-3B34-059B757273D9}"/>
                </a:ext>
              </a:extLst>
            </p:cNvPr>
            <p:cNvSpPr/>
            <p:nvPr/>
          </p:nvSpPr>
          <p:spPr>
            <a:xfrm>
              <a:off x="1683360" y="4046579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E339E92-8AD5-63F7-C805-C1D1FB014F0B}"/>
                </a:ext>
              </a:extLst>
            </p:cNvPr>
            <p:cNvCxnSpPr>
              <a:cxnSpLocks/>
              <a:endCxn id="166" idx="0"/>
            </p:cNvCxnSpPr>
            <p:nvPr/>
          </p:nvCxnSpPr>
          <p:spPr>
            <a:xfrm>
              <a:off x="1719360" y="3883433"/>
              <a:ext cx="0" cy="16314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14C1053-537C-B35C-4912-F991B755C933}"/>
              </a:ext>
            </a:extLst>
          </p:cNvPr>
          <p:cNvGrpSpPr/>
          <p:nvPr/>
        </p:nvGrpSpPr>
        <p:grpSpPr>
          <a:xfrm>
            <a:off x="506757" y="4278995"/>
            <a:ext cx="999698" cy="1284118"/>
            <a:chOff x="1517991" y="4567755"/>
            <a:chExt cx="999698" cy="128411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0C4B825-7244-6661-E222-383E147145E7}"/>
                </a:ext>
              </a:extLst>
            </p:cNvPr>
            <p:cNvGrpSpPr/>
            <p:nvPr/>
          </p:nvGrpSpPr>
          <p:grpSpPr>
            <a:xfrm>
              <a:off x="1517991" y="4831892"/>
              <a:ext cx="999698" cy="1019981"/>
              <a:chOff x="1394462" y="2515635"/>
              <a:chExt cx="999698" cy="1019981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A9EF7796-5BD0-5D5A-7BF0-F34666358BBE}"/>
                  </a:ext>
                </a:extLst>
              </p:cNvPr>
              <p:cNvSpPr/>
              <p:nvPr/>
            </p:nvSpPr>
            <p:spPr>
              <a:xfrm>
                <a:off x="1408629" y="2515635"/>
                <a:ext cx="985531" cy="101998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3338DE12-E381-B6EE-FD33-9BDDD876C41B}"/>
                  </a:ext>
                </a:extLst>
              </p:cNvPr>
              <p:cNvSpPr txBox="1"/>
              <p:nvPr/>
            </p:nvSpPr>
            <p:spPr>
              <a:xfrm>
                <a:off x="1394462" y="2625639"/>
                <a:ext cx="985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Short Term Biosolids Management (2008)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C3D834C-7F7C-B9F2-03B0-A5404D7D4D88}"/>
                </a:ext>
              </a:extLst>
            </p:cNvPr>
            <p:cNvSpPr/>
            <p:nvPr/>
          </p:nvSpPr>
          <p:spPr>
            <a:xfrm>
              <a:off x="1988421" y="4567755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48F8352-B063-3966-A22B-C9EC2CBBEFB6}"/>
                </a:ext>
              </a:extLst>
            </p:cNvPr>
            <p:cNvCxnSpPr>
              <a:cxnSpLocks/>
              <a:stCxn id="161" idx="4"/>
              <a:endCxn id="163" idx="0"/>
            </p:cNvCxnSpPr>
            <p:nvPr/>
          </p:nvCxnSpPr>
          <p:spPr>
            <a:xfrm>
              <a:off x="2024421" y="4639755"/>
              <a:ext cx="503" cy="1921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7BDE99-027D-A96C-F379-D95AF077849B}"/>
              </a:ext>
            </a:extLst>
          </p:cNvPr>
          <p:cNvGrpSpPr/>
          <p:nvPr/>
        </p:nvGrpSpPr>
        <p:grpSpPr>
          <a:xfrm>
            <a:off x="1998673" y="2313622"/>
            <a:ext cx="1061159" cy="1259386"/>
            <a:chOff x="3131839" y="2555996"/>
            <a:chExt cx="1061159" cy="125938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E2CC9DF-9E69-7A31-B995-B510DC9F539E}"/>
                </a:ext>
              </a:extLst>
            </p:cNvPr>
            <p:cNvGrpSpPr/>
            <p:nvPr/>
          </p:nvGrpSpPr>
          <p:grpSpPr>
            <a:xfrm>
              <a:off x="3131839" y="2555996"/>
              <a:ext cx="1061159" cy="1003334"/>
              <a:chOff x="1763687" y="2285382"/>
              <a:chExt cx="1061159" cy="1003334"/>
            </a:xfrm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195B6B41-3F4A-4EAC-3382-77C1491F4587}"/>
                  </a:ext>
                </a:extLst>
              </p:cNvPr>
              <p:cNvSpPr/>
              <p:nvPr/>
            </p:nvSpPr>
            <p:spPr>
              <a:xfrm>
                <a:off x="1763687" y="2285382"/>
                <a:ext cx="1061159" cy="100333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91DB577-1094-07C6-5BF9-1BE09A68A688}"/>
                  </a:ext>
                </a:extLst>
              </p:cNvPr>
              <p:cNvSpPr txBox="1"/>
              <p:nvPr/>
            </p:nvSpPr>
            <p:spPr>
              <a:xfrm>
                <a:off x="1817885" y="2418129"/>
                <a:ext cx="95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Allconnex</a:t>
                </a: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 Water CBF Scoping Study (2012)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892395C-24D7-1F78-196C-480E04C7B19A}"/>
                </a:ext>
              </a:extLst>
            </p:cNvPr>
            <p:cNvSpPr/>
            <p:nvPr/>
          </p:nvSpPr>
          <p:spPr>
            <a:xfrm>
              <a:off x="3627196" y="3752762"/>
              <a:ext cx="72000" cy="626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A42BE0E-572E-D7CE-DD6A-47F83A65E23E}"/>
                </a:ext>
              </a:extLst>
            </p:cNvPr>
            <p:cNvCxnSpPr>
              <a:cxnSpLocks/>
              <a:stCxn id="158" idx="2"/>
              <a:endCxn id="156" idx="0"/>
            </p:cNvCxnSpPr>
            <p:nvPr/>
          </p:nvCxnSpPr>
          <p:spPr>
            <a:xfrm>
              <a:off x="3662419" y="3559330"/>
              <a:ext cx="777" cy="1934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0B1A072-555B-D477-3244-CFE3FCD19DE7}"/>
              </a:ext>
            </a:extLst>
          </p:cNvPr>
          <p:cNvGrpSpPr/>
          <p:nvPr/>
        </p:nvGrpSpPr>
        <p:grpSpPr>
          <a:xfrm>
            <a:off x="2807731" y="4279913"/>
            <a:ext cx="1044189" cy="1283200"/>
            <a:chOff x="1589098" y="4570369"/>
            <a:chExt cx="946641" cy="129977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17F8A42-8683-C023-F486-EA9BAAFA976A}"/>
                </a:ext>
              </a:extLst>
            </p:cNvPr>
            <p:cNvGrpSpPr/>
            <p:nvPr/>
          </p:nvGrpSpPr>
          <p:grpSpPr>
            <a:xfrm>
              <a:off x="1589098" y="4836988"/>
              <a:ext cx="946641" cy="1033153"/>
              <a:chOff x="1465569" y="2520731"/>
              <a:chExt cx="946641" cy="1033153"/>
            </a:xfrm>
          </p:grpSpPr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76A98EED-5FC0-D538-7FFE-7058408BFD1B}"/>
                  </a:ext>
                </a:extLst>
              </p:cNvPr>
              <p:cNvSpPr/>
              <p:nvPr/>
            </p:nvSpPr>
            <p:spPr>
              <a:xfrm>
                <a:off x="1465569" y="2520731"/>
                <a:ext cx="946641" cy="10331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7E0A864-FF71-99FF-D0D6-0FD8369EF91C}"/>
                  </a:ext>
                </a:extLst>
              </p:cNvPr>
              <p:cNvSpPr txBox="1"/>
              <p:nvPr/>
            </p:nvSpPr>
            <p:spPr>
              <a:xfrm>
                <a:off x="1467136" y="2632155"/>
                <a:ext cx="943946" cy="794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GCW Biosolids Management Options Finalization (2013)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8C0B0CE-D728-3BCF-4976-AE98D9F008AD}"/>
                </a:ext>
              </a:extLst>
            </p:cNvPr>
            <p:cNvSpPr/>
            <p:nvPr/>
          </p:nvSpPr>
          <p:spPr>
            <a:xfrm>
              <a:off x="1817648" y="4570369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3AF7E24-B171-2B0E-1B7B-4976AFCDBC92}"/>
                </a:ext>
              </a:extLst>
            </p:cNvPr>
            <p:cNvCxnSpPr>
              <a:cxnSpLocks/>
              <a:stCxn id="151" idx="4"/>
            </p:cNvCxnSpPr>
            <p:nvPr/>
          </p:nvCxnSpPr>
          <p:spPr>
            <a:xfrm>
              <a:off x="1853648" y="4642369"/>
              <a:ext cx="0" cy="186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B291FBC-B6C3-2105-9D35-CA12F9EDF986}"/>
              </a:ext>
            </a:extLst>
          </p:cNvPr>
          <p:cNvGrpSpPr/>
          <p:nvPr/>
        </p:nvGrpSpPr>
        <p:grpSpPr>
          <a:xfrm>
            <a:off x="3703441" y="2300658"/>
            <a:ext cx="1138385" cy="1277041"/>
            <a:chOff x="2848438" y="2907525"/>
            <a:chExt cx="1138385" cy="990686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97B5BBE-3A40-D397-4454-C29FFF092FDD}"/>
                </a:ext>
              </a:extLst>
            </p:cNvPr>
            <p:cNvGrpSpPr/>
            <p:nvPr/>
          </p:nvGrpSpPr>
          <p:grpSpPr>
            <a:xfrm>
              <a:off x="2848438" y="2907525"/>
              <a:ext cx="1138385" cy="788410"/>
              <a:chOff x="1480286" y="2636911"/>
              <a:chExt cx="1138385" cy="78841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0829674A-5F27-98DE-A223-15878B93EBDD}"/>
                  </a:ext>
                </a:extLst>
              </p:cNvPr>
              <p:cNvSpPr/>
              <p:nvPr/>
            </p:nvSpPr>
            <p:spPr>
              <a:xfrm>
                <a:off x="1521083" y="2636911"/>
                <a:ext cx="1059313" cy="78841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46E6FBD-87CC-B6AC-B914-FFB78CD70BAC}"/>
                  </a:ext>
                </a:extLst>
              </p:cNvPr>
              <p:cNvSpPr txBox="1"/>
              <p:nvPr/>
            </p:nvSpPr>
            <p:spPr>
              <a:xfrm>
                <a:off x="1480286" y="2787393"/>
                <a:ext cx="1138385" cy="50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Bioresources: Initial Product/ Market Review (2017)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5F4F5E7-DDAA-45CF-1F56-C207732E5F04}"/>
                </a:ext>
              </a:extLst>
            </p:cNvPr>
            <p:cNvSpPr/>
            <p:nvPr/>
          </p:nvSpPr>
          <p:spPr>
            <a:xfrm>
              <a:off x="3544949" y="3842356"/>
              <a:ext cx="72846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6CC2FDA-ACA5-B834-4554-4E306844DD89}"/>
                </a:ext>
              </a:extLst>
            </p:cNvPr>
            <p:cNvCxnSpPr>
              <a:cxnSpLocks/>
              <a:endCxn id="146" idx="0"/>
            </p:cNvCxnSpPr>
            <p:nvPr/>
          </p:nvCxnSpPr>
          <p:spPr>
            <a:xfrm>
              <a:off x="3581372" y="3692298"/>
              <a:ext cx="0" cy="1500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F21466-C925-7D8D-F7F9-9BD1D1602741}"/>
              </a:ext>
            </a:extLst>
          </p:cNvPr>
          <p:cNvGrpSpPr/>
          <p:nvPr/>
        </p:nvGrpSpPr>
        <p:grpSpPr>
          <a:xfrm>
            <a:off x="3908680" y="4282982"/>
            <a:ext cx="1138385" cy="1280131"/>
            <a:chOff x="1445570" y="4630823"/>
            <a:chExt cx="1032037" cy="1204293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078087D-7D25-6012-C821-691F628110F7}"/>
                </a:ext>
              </a:extLst>
            </p:cNvPr>
            <p:cNvGrpSpPr/>
            <p:nvPr/>
          </p:nvGrpSpPr>
          <p:grpSpPr>
            <a:xfrm>
              <a:off x="1445570" y="4875561"/>
              <a:ext cx="1032037" cy="959555"/>
              <a:chOff x="1322041" y="2559304"/>
              <a:chExt cx="1032037" cy="959555"/>
            </a:xfrm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C15140E2-BB8C-AA57-0F38-10A480313C22}"/>
                  </a:ext>
                </a:extLst>
              </p:cNvPr>
              <p:cNvSpPr/>
              <p:nvPr/>
            </p:nvSpPr>
            <p:spPr>
              <a:xfrm>
                <a:off x="1353757" y="2559304"/>
                <a:ext cx="893464" cy="95955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EA1BCB0-0F66-D418-69BA-11E033141E09}"/>
                  </a:ext>
                </a:extLst>
              </p:cNvPr>
              <p:cNvSpPr txBox="1"/>
              <p:nvPr/>
            </p:nvSpPr>
            <p:spPr>
              <a:xfrm>
                <a:off x="1322041" y="2662369"/>
                <a:ext cx="1032037" cy="73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 Stage 2: Preliminary Market Analysis (2017)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60ABADC-2231-DB33-DDF8-0AD6CE95DC96}"/>
                </a:ext>
              </a:extLst>
            </p:cNvPr>
            <p:cNvSpPr/>
            <p:nvPr/>
          </p:nvSpPr>
          <p:spPr>
            <a:xfrm>
              <a:off x="1887529" y="463082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B072BE5-5DAF-49F2-4C32-7DA19120BC07}"/>
                </a:ext>
              </a:extLst>
            </p:cNvPr>
            <p:cNvCxnSpPr>
              <a:cxnSpLocks/>
              <a:stCxn id="141" idx="4"/>
              <a:endCxn id="143" idx="0"/>
            </p:cNvCxnSpPr>
            <p:nvPr/>
          </p:nvCxnSpPr>
          <p:spPr>
            <a:xfrm>
              <a:off x="1923529" y="4702823"/>
              <a:ext cx="490" cy="1727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640E4FE-6D9D-7F51-3FD6-5147ED084795}"/>
              </a:ext>
            </a:extLst>
          </p:cNvPr>
          <p:cNvGrpSpPr/>
          <p:nvPr/>
        </p:nvGrpSpPr>
        <p:grpSpPr>
          <a:xfrm>
            <a:off x="4868023" y="2299101"/>
            <a:ext cx="1100591" cy="1283285"/>
            <a:chOff x="2886899" y="2974011"/>
            <a:chExt cx="1100591" cy="995530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2EB1563-CD72-C0D2-3E50-54C0A1373BEC}"/>
                </a:ext>
              </a:extLst>
            </p:cNvPr>
            <p:cNvGrpSpPr/>
            <p:nvPr/>
          </p:nvGrpSpPr>
          <p:grpSpPr>
            <a:xfrm>
              <a:off x="2886899" y="2974011"/>
              <a:ext cx="1100591" cy="803035"/>
              <a:chOff x="1518747" y="2703397"/>
              <a:chExt cx="1100591" cy="803035"/>
            </a:xfrm>
          </p:grpSpPr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D4BAF0F3-DCAD-1CB8-D217-CCA220230C2A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803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5587F01-437A-F82A-1029-761A24891F14}"/>
                  </a:ext>
                </a:extLst>
              </p:cNvPr>
              <p:cNvSpPr txBox="1"/>
              <p:nvPr/>
            </p:nvSpPr>
            <p:spPr>
              <a:xfrm>
                <a:off x="1536095" y="2747779"/>
                <a:ext cx="1083243" cy="71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 Stage 3: Detailed Market &amp; Strategy Analysis (2018)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70A4121-8A49-3FB3-E322-D4C1026B0454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98D1F3B-7089-305F-0C81-6BCBF514DF43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>
              <a:off x="2951841" y="3759992"/>
              <a:ext cx="0" cy="1536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CB6C917-55E9-07CC-3AB1-6CDFE83EA06B}"/>
              </a:ext>
            </a:extLst>
          </p:cNvPr>
          <p:cNvGrpSpPr/>
          <p:nvPr/>
        </p:nvGrpSpPr>
        <p:grpSpPr>
          <a:xfrm>
            <a:off x="5025165" y="4278994"/>
            <a:ext cx="1178749" cy="1284119"/>
            <a:chOff x="1612805" y="4560013"/>
            <a:chExt cx="1068632" cy="1208045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12AB6B-A55C-4E2B-1A58-2506C132214F}"/>
                </a:ext>
              </a:extLst>
            </p:cNvPr>
            <p:cNvGrpSpPr/>
            <p:nvPr/>
          </p:nvGrpSpPr>
          <p:grpSpPr>
            <a:xfrm>
              <a:off x="1612805" y="4808504"/>
              <a:ext cx="1068632" cy="959554"/>
              <a:chOff x="1489276" y="2492247"/>
              <a:chExt cx="1068632" cy="959554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ACBB635A-0D1B-627B-2A0F-150C733A7AEB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1BF146A-80B5-FA46-7703-4AE531156CC7}"/>
                  </a:ext>
                </a:extLst>
              </p:cNvPr>
              <p:cNvSpPr txBox="1"/>
              <p:nvPr/>
            </p:nvSpPr>
            <p:spPr>
              <a:xfrm>
                <a:off x="1489276" y="2550431"/>
                <a:ext cx="1068632" cy="8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hlinkClick r:id="rId8" action="ppaction://hlinksldjump"/>
                  </a:rPr>
                  <a:t>Coombabah STP Stage 6 – Additional Dewatering: Centrifuge Trial (2019)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202CCD3-992D-9B51-3B31-C0D997CC88A0}"/>
                </a:ext>
              </a:extLst>
            </p:cNvPr>
            <p:cNvSpPr/>
            <p:nvPr/>
          </p:nvSpPr>
          <p:spPr>
            <a:xfrm>
              <a:off x="2039399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B8931AA-22AA-6BD4-DFD1-B8C4B8621A04}"/>
                </a:ext>
              </a:extLst>
            </p:cNvPr>
            <p:cNvCxnSpPr>
              <a:cxnSpLocks/>
              <a:stCxn id="131" idx="4"/>
            </p:cNvCxnSpPr>
            <p:nvPr/>
          </p:nvCxnSpPr>
          <p:spPr>
            <a:xfrm>
              <a:off x="2075399" y="4632013"/>
              <a:ext cx="0" cy="1690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F0C21C9-9DF2-4729-7683-62E6C4D232A8}"/>
              </a:ext>
            </a:extLst>
          </p:cNvPr>
          <p:cNvGrpSpPr/>
          <p:nvPr/>
        </p:nvGrpSpPr>
        <p:grpSpPr>
          <a:xfrm>
            <a:off x="5961910" y="2317731"/>
            <a:ext cx="1190637" cy="1283285"/>
            <a:chOff x="2854066" y="2974011"/>
            <a:chExt cx="1190637" cy="99553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3F5D4E8-2AC2-9C84-1F39-CD47DF999790}"/>
                </a:ext>
              </a:extLst>
            </p:cNvPr>
            <p:cNvGrpSpPr/>
            <p:nvPr/>
          </p:nvGrpSpPr>
          <p:grpSpPr>
            <a:xfrm>
              <a:off x="2854066" y="2974011"/>
              <a:ext cx="1190637" cy="788583"/>
              <a:chOff x="1485914" y="2703397"/>
              <a:chExt cx="1190637" cy="788583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C5E2FA3D-FEEC-7DDE-AD99-CA2E9DE92AD2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788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D9B106C-C119-7269-0301-9B7B236C9C99}"/>
                  </a:ext>
                </a:extLst>
              </p:cNvPr>
              <p:cNvSpPr txBox="1"/>
              <p:nvPr/>
            </p:nvSpPr>
            <p:spPr>
              <a:xfrm>
                <a:off x="1485914" y="2753948"/>
                <a:ext cx="1190637" cy="71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9" action="ppaction://hlinksldjump"/>
                  </a:rPr>
                  <a:t>Integrated Waste Planning Program: Biosolids Stabilisation Masterplan (2020)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B8DCA0C-6112-FF9D-3B73-83E58D73D023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0336AFC-E3EB-9EC0-C3A8-9C7016DD4AF0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>
              <a:off x="2951841" y="3745539"/>
              <a:ext cx="0" cy="16814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D42D297-14E8-348B-85EA-708CDCD920E3}"/>
              </a:ext>
            </a:extLst>
          </p:cNvPr>
          <p:cNvGrpSpPr/>
          <p:nvPr/>
        </p:nvGrpSpPr>
        <p:grpSpPr>
          <a:xfrm>
            <a:off x="6214950" y="4273003"/>
            <a:ext cx="1138385" cy="1284118"/>
            <a:chOff x="1627221" y="4560013"/>
            <a:chExt cx="1032039" cy="120804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55B2064-2A27-22C6-4D18-246F65A15AFA}"/>
                </a:ext>
              </a:extLst>
            </p:cNvPr>
            <p:cNvGrpSpPr/>
            <p:nvPr/>
          </p:nvGrpSpPr>
          <p:grpSpPr>
            <a:xfrm>
              <a:off x="1627221" y="4808504"/>
              <a:ext cx="1032039" cy="959553"/>
              <a:chOff x="1503692" y="2492247"/>
              <a:chExt cx="1032039" cy="959553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D0A37F6-EE08-EE33-5977-0888B90A69D7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5520816-1861-F66C-8454-4AB55BCE2E49}"/>
                  </a:ext>
                </a:extLst>
              </p:cNvPr>
              <p:cNvSpPr txBox="1"/>
              <p:nvPr/>
            </p:nvSpPr>
            <p:spPr>
              <a:xfrm>
                <a:off x="1503692" y="2620966"/>
                <a:ext cx="1032039" cy="60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10" action="ppaction://hlinksldjump"/>
                  </a:rPr>
                  <a:t>Coombabah STP Covered Drying Beds Assessment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1AF1F80-CDD4-7E33-D962-08FA3ED36882}"/>
                </a:ext>
              </a:extLst>
            </p:cNvPr>
            <p:cNvSpPr/>
            <p:nvPr/>
          </p:nvSpPr>
          <p:spPr>
            <a:xfrm>
              <a:off x="2097064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028685-5419-9C35-7F26-A544C4B0749E}"/>
                </a:ext>
              </a:extLst>
            </p:cNvPr>
            <p:cNvCxnSpPr>
              <a:cxnSpLocks/>
              <a:stCxn id="121" idx="4"/>
              <a:endCxn id="123" idx="0"/>
            </p:cNvCxnSpPr>
            <p:nvPr/>
          </p:nvCxnSpPr>
          <p:spPr>
            <a:xfrm>
              <a:off x="2133065" y="4632013"/>
              <a:ext cx="1232" cy="176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A1FDE1-C599-D0FE-8F03-F7CE46E6441A}"/>
              </a:ext>
            </a:extLst>
          </p:cNvPr>
          <p:cNvSpPr/>
          <p:nvPr/>
        </p:nvSpPr>
        <p:spPr>
          <a:xfrm>
            <a:off x="395536" y="2060848"/>
            <a:ext cx="8280920" cy="367240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3C66098-FD27-8541-8DE2-A1CFE08FC22D}"/>
              </a:ext>
            </a:extLst>
          </p:cNvPr>
          <p:cNvGrpSpPr/>
          <p:nvPr/>
        </p:nvGrpSpPr>
        <p:grpSpPr>
          <a:xfrm>
            <a:off x="7133126" y="2300435"/>
            <a:ext cx="1138383" cy="1283285"/>
            <a:chOff x="2860771" y="2974011"/>
            <a:chExt cx="1138383" cy="99553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C614181-B9DA-2B23-841C-57088E9610A7}"/>
                </a:ext>
              </a:extLst>
            </p:cNvPr>
            <p:cNvGrpSpPr/>
            <p:nvPr/>
          </p:nvGrpSpPr>
          <p:grpSpPr>
            <a:xfrm>
              <a:off x="2860771" y="2974011"/>
              <a:ext cx="1138383" cy="788583"/>
              <a:chOff x="1492619" y="2703397"/>
              <a:chExt cx="1138383" cy="788583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400AF738-3289-03C7-694D-103EA73AA72F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788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C2A4CEF-12A5-8435-144A-F23B9468D334}"/>
                  </a:ext>
                </a:extLst>
              </p:cNvPr>
              <p:cNvSpPr txBox="1"/>
              <p:nvPr/>
            </p:nvSpPr>
            <p:spPr>
              <a:xfrm>
                <a:off x="1492619" y="2769223"/>
                <a:ext cx="1138383" cy="608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hlinkClick r:id="rId11" action="ppaction://hlinksldjump"/>
                  </a:rPr>
                  <a:t>Commissioning of COGEN 1 at Coombabah STP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5A1E248-66D5-768E-3BE9-EA26C229973E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FADF796-AA28-1294-B61C-8A6AB2442BFE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2951841" y="3737792"/>
              <a:ext cx="0" cy="1758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F365CC5-05B5-F6F0-506B-083CBC2C3FC7}"/>
              </a:ext>
            </a:extLst>
          </p:cNvPr>
          <p:cNvGrpSpPr/>
          <p:nvPr/>
        </p:nvGrpSpPr>
        <p:grpSpPr>
          <a:xfrm>
            <a:off x="7397075" y="4274941"/>
            <a:ext cx="1138385" cy="1284118"/>
            <a:chOff x="1627221" y="4560013"/>
            <a:chExt cx="1032039" cy="120804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02F4070-8B18-FAD7-6F70-C51477762689}"/>
                </a:ext>
              </a:extLst>
            </p:cNvPr>
            <p:cNvGrpSpPr/>
            <p:nvPr/>
          </p:nvGrpSpPr>
          <p:grpSpPr>
            <a:xfrm>
              <a:off x="1627221" y="4808504"/>
              <a:ext cx="1032039" cy="959553"/>
              <a:chOff x="1503692" y="2492247"/>
              <a:chExt cx="1032039" cy="959553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4D6D8641-751B-6840-9052-67F12B72BF5F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1CFC920-8B87-CFC0-CF11-4392DFEFDA73}"/>
                  </a:ext>
                </a:extLst>
              </p:cNvPr>
              <p:cNvSpPr txBox="1"/>
              <p:nvPr/>
            </p:nvSpPr>
            <p:spPr>
              <a:xfrm>
                <a:off x="1503692" y="2592066"/>
                <a:ext cx="1032039" cy="73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12" action="ppaction://hlinksldjump"/>
                  </a:rPr>
                  <a:t>Biosolids Masterplan Addendum and CBF Business Case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D61E0B4-C761-9D5E-12DB-07A3C7375C5D}"/>
                </a:ext>
              </a:extLst>
            </p:cNvPr>
            <p:cNvSpPr/>
            <p:nvPr/>
          </p:nvSpPr>
          <p:spPr>
            <a:xfrm>
              <a:off x="2104272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CC02806-AD9C-0C83-ADF4-CC5A382AF526}"/>
                </a:ext>
              </a:extLst>
            </p:cNvPr>
            <p:cNvCxnSpPr>
              <a:cxnSpLocks/>
              <a:stCxn id="111" idx="4"/>
              <a:endCxn id="113" idx="0"/>
            </p:cNvCxnSpPr>
            <p:nvPr/>
          </p:nvCxnSpPr>
          <p:spPr>
            <a:xfrm flipH="1">
              <a:off x="2134297" y="4632013"/>
              <a:ext cx="5976" cy="176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0E6DB7A-1872-5E99-9CF3-4588101D84B4}"/>
              </a:ext>
            </a:extLst>
          </p:cNvPr>
          <p:cNvGrpSpPr/>
          <p:nvPr/>
        </p:nvGrpSpPr>
        <p:grpSpPr>
          <a:xfrm>
            <a:off x="1680148" y="4543133"/>
            <a:ext cx="1044189" cy="1019980"/>
            <a:chOff x="1465569" y="2520731"/>
            <a:chExt cx="946641" cy="103315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1672B10-FBC8-C0B8-6563-51E9EDAF418C}"/>
                </a:ext>
              </a:extLst>
            </p:cNvPr>
            <p:cNvSpPr/>
            <p:nvPr/>
          </p:nvSpPr>
          <p:spPr>
            <a:xfrm>
              <a:off x="1465569" y="2520731"/>
              <a:ext cx="946641" cy="103315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TextBox 108">
              <a:hlinkClick r:id="rId13" action="ppaction://hlinksldjump"/>
              <a:extLst>
                <a:ext uri="{FF2B5EF4-FFF2-40B4-BE49-F238E27FC236}">
                  <a16:creationId xmlns:a16="http://schemas.microsoft.com/office/drawing/2014/main" id="{2A7F84A0-6F62-E52C-6114-EE1B6AA878E5}"/>
                </a:ext>
              </a:extLst>
            </p:cNvPr>
            <p:cNvSpPr txBox="1"/>
            <p:nvPr/>
          </p:nvSpPr>
          <p:spPr>
            <a:xfrm>
              <a:off x="1467136" y="2572156"/>
              <a:ext cx="943946" cy="93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rPr>
                <a:t>Commissioning of Anaerobic Digestion of WAS at Coombabah STP (2012)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106" name="Oval 105">
            <a:extLst>
              <a:ext uri="{FF2B5EF4-FFF2-40B4-BE49-F238E27FC236}">
                <a16:creationId xmlns:a16="http://schemas.microsoft.com/office/drawing/2014/main" id="{71F262E0-4F1B-433E-92B8-EEC9E2A06000}"/>
              </a:ext>
            </a:extLst>
          </p:cNvPr>
          <p:cNvSpPr/>
          <p:nvPr/>
        </p:nvSpPr>
        <p:spPr>
          <a:xfrm>
            <a:off x="2476357" y="4279913"/>
            <a:ext cx="79419" cy="7108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813A905-12E8-2A93-0425-F03046B19C44}"/>
              </a:ext>
            </a:extLst>
          </p:cNvPr>
          <p:cNvCxnSpPr>
            <a:cxnSpLocks/>
            <a:stCxn id="106" idx="4"/>
          </p:cNvCxnSpPr>
          <p:nvPr/>
        </p:nvCxnSpPr>
        <p:spPr>
          <a:xfrm>
            <a:off x="2516066" y="4350995"/>
            <a:ext cx="0" cy="18420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0967A53-2C31-1DF0-977D-041D27F0C63A}"/>
              </a:ext>
            </a:extLst>
          </p:cNvPr>
          <p:cNvSpPr/>
          <p:nvPr/>
        </p:nvSpPr>
        <p:spPr>
          <a:xfrm>
            <a:off x="6444209" y="1190349"/>
            <a:ext cx="2170402" cy="870499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accent1"/>
                </a:solidFill>
              </a:rPr>
              <a:t>Resilience…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7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3D89-FFAD-3F69-2214-24F0B2E3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BSM Addendum</a:t>
            </a:r>
            <a:r>
              <a:rPr lang="en-AU" dirty="0">
                <a:sym typeface="Wingdings" panose="05000000000000000000" pitchFamily="2" charset="2"/>
              </a:rPr>
              <a:t> CBF BC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734C-2049-A33F-7200-79567F2E2D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CBF Business Case</a:t>
            </a:r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BA092-7D23-FBE7-5388-042BF44DE1A0}"/>
              </a:ext>
            </a:extLst>
          </p:cNvPr>
          <p:cNvSpPr txBox="1"/>
          <p:nvPr/>
        </p:nvSpPr>
        <p:spPr>
          <a:xfrm>
            <a:off x="752823" y="1611153"/>
            <a:ext cx="770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i="1" dirty="0">
                <a:latin typeface="+mj-lt"/>
              </a:rPr>
              <a:t>Improved Digestion </a:t>
            </a:r>
            <a:r>
              <a:rPr lang="en-AU" sz="2000" i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AU" sz="2000" i="1" dirty="0">
                <a:latin typeface="+mj-lt"/>
              </a:rPr>
              <a:t>Reduces Mass and Volume of Biosolids</a:t>
            </a:r>
            <a:endParaRPr lang="en-US" sz="2000" i="1" dirty="0">
              <a:latin typeface="+mj-lt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383A866B-7CC2-B3D9-4E8A-C0E5F2AAF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7"/>
          <a:stretch/>
        </p:blipFill>
        <p:spPr bwMode="auto">
          <a:xfrm>
            <a:off x="1117650" y="2638425"/>
            <a:ext cx="647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73EB808-FF0B-995C-A91C-820771CD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50" y="2854325"/>
            <a:ext cx="13255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729270AC-A3E7-1E51-5B90-25ADC3DB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50" y="3070225"/>
            <a:ext cx="13255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9381ECD0-D5E2-A6B1-D985-B7A18916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50" y="3286125"/>
            <a:ext cx="13255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8D7D11F7-A43E-CF3F-94C4-75781CD8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50" y="3500438"/>
            <a:ext cx="13255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08430492-A8C8-EC11-19F9-BF0FF5AC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50" y="3717925"/>
            <a:ext cx="13255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4AA591DF-7630-0CD2-D510-329ACCC40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50" y="3933825"/>
            <a:ext cx="13255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E5E9A820-EA19-EFE3-BEFA-18D9C52A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50" y="4149725"/>
            <a:ext cx="13255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F1DDA40B-98BC-8A9B-C569-81B62801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50" y="4365625"/>
            <a:ext cx="13255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838E1C3D-F820-43AB-19A9-4967A69BE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37" y="3933825"/>
            <a:ext cx="13255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DBDA883A-A6DB-9D88-1115-FFA975D4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00" y="4149725"/>
            <a:ext cx="13255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>
            <a:extLst>
              <a:ext uri="{FF2B5EF4-FFF2-40B4-BE49-F238E27FC236}">
                <a16:creationId xmlns:a16="http://schemas.microsoft.com/office/drawing/2014/main" id="{072075E6-57BE-6618-18F8-8B3F62AC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75" y="4365625"/>
            <a:ext cx="13255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7">
            <a:extLst>
              <a:ext uri="{FF2B5EF4-FFF2-40B4-BE49-F238E27FC236}">
                <a16:creationId xmlns:a16="http://schemas.microsoft.com/office/drawing/2014/main" id="{B86E8D0D-E747-865D-4316-60A8D7BFD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113537"/>
            <a:ext cx="3168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 sz="1600" dirty="0">
                <a:latin typeface="+mj-lt"/>
              </a:rPr>
              <a:t>Digestion at Coombabah STP + Dewatering at Pimpama and Merrimac STPs</a:t>
            </a:r>
            <a:endParaRPr lang="en-AU" altLang="en-US" sz="1600" dirty="0">
              <a:latin typeface="+mj-lt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1181F636-F0E2-3FBF-8185-8D1058C7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6" y="5252036"/>
            <a:ext cx="2771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 sz="1800" dirty="0">
                <a:latin typeface="+mj-lt"/>
              </a:rPr>
              <a:t>Centralised </a:t>
            </a:r>
            <a:r>
              <a:rPr lang="en-NZ" altLang="en-US" sz="1800" dirty="0">
                <a:solidFill>
                  <a:srgbClr val="FF0000"/>
                </a:solidFill>
                <a:latin typeface="+mj-lt"/>
              </a:rPr>
              <a:t>Thermal Hydrolysis</a:t>
            </a:r>
            <a:r>
              <a:rPr lang="en-NZ" altLang="en-US" sz="1800" dirty="0">
                <a:latin typeface="+mj-lt"/>
              </a:rPr>
              <a:t> &amp; Digestion</a:t>
            </a:r>
            <a:endParaRPr lang="en-AU" altLang="en-US" sz="1800" dirty="0">
              <a:latin typeface="+mj-lt"/>
            </a:endParaRP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1B2BC31C-BDDC-F454-2DC8-FCE7FB4BE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555" y="2279173"/>
            <a:ext cx="27717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 sz="1600" i="1" dirty="0">
                <a:latin typeface="+mj-lt"/>
              </a:rPr>
              <a:t>Volatile Solids Destruction Improved </a:t>
            </a:r>
            <a:endParaRPr lang="en-AU" altLang="en-US" sz="1600" i="1" dirty="0">
              <a:latin typeface="+mj-lt"/>
            </a:endParaRPr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3B6AFC90-4753-FDD2-2DDD-EBA709BE6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87" y="2214032"/>
            <a:ext cx="27717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 sz="1600" i="1" dirty="0">
                <a:latin typeface="+mj-lt"/>
              </a:rPr>
              <a:t>Dewatered Cake Concentration Increased </a:t>
            </a:r>
            <a:endParaRPr lang="en-AU" altLang="en-US" sz="1600" i="1" dirty="0">
              <a:latin typeface="+mj-lt"/>
            </a:endParaRPr>
          </a:p>
        </p:txBody>
      </p:sp>
      <p:sp>
        <p:nvSpPr>
          <p:cNvPr id="21" name="Line 31">
            <a:extLst>
              <a:ext uri="{FF2B5EF4-FFF2-40B4-BE49-F238E27FC236}">
                <a16:creationId xmlns:a16="http://schemas.microsoft.com/office/drawing/2014/main" id="{F7510110-5B5E-6406-4975-9FEF8D802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50" y="3068638"/>
            <a:ext cx="504825" cy="7921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32">
            <a:extLst>
              <a:ext uri="{FF2B5EF4-FFF2-40B4-BE49-F238E27FC236}">
                <a16:creationId xmlns:a16="http://schemas.microsoft.com/office/drawing/2014/main" id="{031DC589-2671-A504-7B1F-366704DEAF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412" y="2997200"/>
            <a:ext cx="1008063" cy="8651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33">
            <a:extLst>
              <a:ext uri="{FF2B5EF4-FFF2-40B4-BE49-F238E27FC236}">
                <a16:creationId xmlns:a16="http://schemas.microsoft.com/office/drawing/2014/main" id="{1DF5E4F5-9525-484C-9E4B-360C3A2B8B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50" y="4076700"/>
            <a:ext cx="1368425" cy="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91D7575F-899F-039E-0B2F-4D7FBC567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5857831"/>
            <a:ext cx="2250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NZ" altLang="en-US" sz="1600" i="1" dirty="0">
                <a:latin typeface="+mj-lt"/>
              </a:rPr>
              <a:t>Additional Digestion Capacity Delayed!</a:t>
            </a:r>
            <a:endParaRPr lang="en-AU" altLang="en-US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61848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"/>
            <a:ext cx="4724401" cy="68580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8" y="6130567"/>
            <a:ext cx="1145286" cy="304332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922888" y="4933645"/>
            <a:ext cx="2901399" cy="77382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Acknowledgement of Country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0AD90F-3985-49EC-894C-6946DFA37E96}"/>
              </a:ext>
            </a:extLst>
          </p:cNvPr>
          <p:cNvSpPr txBox="1">
            <a:spLocks/>
          </p:cNvSpPr>
          <p:nvPr/>
        </p:nvSpPr>
        <p:spPr>
          <a:xfrm>
            <a:off x="5956851" y="4330114"/>
            <a:ext cx="2343150" cy="43238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D7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794E7E-1095-4A34-969A-9B362F76BB7A}"/>
              </a:ext>
            </a:extLst>
          </p:cNvPr>
          <p:cNvSpPr txBox="1">
            <a:spLocks/>
          </p:cNvSpPr>
          <p:nvPr/>
        </p:nvSpPr>
        <p:spPr>
          <a:xfrm>
            <a:off x="4893350" y="381000"/>
            <a:ext cx="3962400" cy="409002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D7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1200" b="1" i="1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Stantec’s Journey 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Chern’ee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Stutton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en-AU" sz="12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0" lvl="1"/>
            <a:endParaRPr lang="en-AU" sz="12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0" lvl="1"/>
            <a:endParaRPr lang="en-AU" sz="12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0" lvl="1"/>
            <a:endParaRPr lang="en-AU" sz="12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0" lvl="1"/>
            <a:r>
              <a:rPr lang="en-AU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Stantec acknowledges the Traditional Custodians of Country throughout Australia and their connections to the land, waters, and communities where we work. </a:t>
            </a:r>
          </a:p>
          <a:p>
            <a:pPr marL="0" lvl="1"/>
            <a:endParaRPr lang="en-AU" sz="12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0" lvl="1"/>
            <a:r>
              <a:rPr lang="en-AU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We pay our respect to their Elders past, present and emerging, and extend that respect to all Aboriginal and Torres Strait Islander peoples. </a:t>
            </a:r>
          </a:p>
          <a:p>
            <a:pPr marL="0" lvl="1"/>
            <a:endParaRPr lang="en-AU" sz="1100" dirty="0">
              <a:solidFill>
                <a:srgbClr val="ED7000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Kombumerri</a:t>
            </a:r>
            <a:r>
              <a:rPr lang="en-US" sz="18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(Gold Coast)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Jagera and Turrbul </a:t>
            </a:r>
            <a:r>
              <a:rPr lang="en-US" sz="1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(Brisbane)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Segoe UI" panose="020B0502040204020203" pitchFamily="34" charset="0"/>
                <a:cs typeface="Times New Roman" panose="02020603050405020304" pitchFamily="18" charset="0"/>
              </a:rPr>
              <a:t>The Gadigal of the Eora Nation </a:t>
            </a:r>
            <a:r>
              <a:rPr lang="en-US" sz="1000" dirty="0">
                <a:latin typeface="Segoe UI" panose="020B0502040204020203" pitchFamily="34" charset="0"/>
                <a:cs typeface="Times New Roman" panose="02020603050405020304" pitchFamily="18" charset="0"/>
              </a:rPr>
              <a:t>(Sydney)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88E5-448E-3B92-E775-809E474E64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4553198" cy="6857997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3E38C2AE-8E4C-24D0-034B-DDAA4D6078A3}"/>
              </a:ext>
            </a:extLst>
          </p:cNvPr>
          <p:cNvSpPr/>
          <p:nvPr/>
        </p:nvSpPr>
        <p:spPr>
          <a:xfrm>
            <a:off x="6862583" y="6001046"/>
            <a:ext cx="1609471" cy="629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4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DC4A7-A4C6-8387-47FE-0EE6EA0BD682}"/>
              </a:ext>
            </a:extLst>
          </p:cNvPr>
          <p:cNvGrpSpPr/>
          <p:nvPr/>
        </p:nvGrpSpPr>
        <p:grpSpPr>
          <a:xfrm>
            <a:off x="2654439" y="2852831"/>
            <a:ext cx="3234830" cy="2714052"/>
            <a:chOff x="2654439" y="2636912"/>
            <a:chExt cx="3234830" cy="2714052"/>
          </a:xfrm>
        </p:grpSpPr>
        <p:pic>
          <p:nvPicPr>
            <p:cNvPr id="1026" name="Picture 2" descr="Image result for goal">
              <a:extLst>
                <a:ext uri="{FF2B5EF4-FFF2-40B4-BE49-F238E27FC236}">
                  <a16:creationId xmlns:a16="http://schemas.microsoft.com/office/drawing/2014/main" id="{2AFC61DF-E466-EAE3-9A1E-8EA5CB2B29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2" t="3460" r="17952" b="6590"/>
            <a:stretch/>
          </p:blipFill>
          <p:spPr bwMode="auto">
            <a:xfrm>
              <a:off x="2654439" y="2636912"/>
              <a:ext cx="3234830" cy="2714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9A9A98-8B58-50CC-5777-0BFB28B5C2B0}"/>
                </a:ext>
              </a:extLst>
            </p:cNvPr>
            <p:cNvSpPr txBox="1"/>
            <p:nvPr/>
          </p:nvSpPr>
          <p:spPr>
            <a:xfrm>
              <a:off x="3683371" y="3913892"/>
              <a:ext cx="888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>
                  <a:latin typeface="+mj-lt"/>
                </a:rPr>
                <a:t>CBF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C043F7-5B0A-6B0B-596C-5A0F8D7C2F35}"/>
                </a:ext>
              </a:extLst>
            </p:cNvPr>
            <p:cNvSpPr txBox="1"/>
            <p:nvPr/>
          </p:nvSpPr>
          <p:spPr>
            <a:xfrm>
              <a:off x="3755379" y="5013176"/>
              <a:ext cx="88862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+mj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ED4854-40CC-E274-3166-3BB37E3F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35214-4FEC-554B-BFC1-E39ED32A2393}"/>
              </a:ext>
            </a:extLst>
          </p:cNvPr>
          <p:cNvSpPr txBox="1"/>
          <p:nvPr/>
        </p:nvSpPr>
        <p:spPr>
          <a:xfrm>
            <a:off x="539552" y="1578914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i="1" dirty="0">
                <a:latin typeface="+mj-lt"/>
              </a:rPr>
              <a:t>It is </a:t>
            </a:r>
            <a:r>
              <a:rPr lang="en-AU" sz="2800" b="1" i="1" dirty="0">
                <a:latin typeface="+mj-lt"/>
              </a:rPr>
              <a:t>Certainly Not</a:t>
            </a:r>
            <a:r>
              <a:rPr lang="en-AU" sz="2800" i="1" dirty="0">
                <a:latin typeface="+mj-lt"/>
              </a:rPr>
              <a:t> just </a:t>
            </a:r>
            <a:r>
              <a:rPr lang="en-AU" sz="2800" b="1" i="1" dirty="0">
                <a:latin typeface="+mj-lt"/>
              </a:rPr>
              <a:t>ALL</a:t>
            </a:r>
            <a:r>
              <a:rPr lang="en-AU" sz="2800" i="1" dirty="0">
                <a:latin typeface="+mj-lt"/>
              </a:rPr>
              <a:t> about technology:</a:t>
            </a:r>
            <a:endParaRPr lang="en-US" sz="2800" i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0369C-B743-D2E6-B01E-26B29FEDE8BA}"/>
              </a:ext>
            </a:extLst>
          </p:cNvPr>
          <p:cNvSpPr txBox="1"/>
          <p:nvPr/>
        </p:nvSpPr>
        <p:spPr>
          <a:xfrm>
            <a:off x="722169" y="31551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+mj-lt"/>
              </a:rPr>
              <a:t>Water Reform</a:t>
            </a:r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0638E7-CCA3-EAE3-C2B9-20A2F7A9162B}"/>
              </a:ext>
            </a:extLst>
          </p:cNvPr>
          <p:cNvSpPr txBox="1"/>
          <p:nvPr/>
        </p:nvSpPr>
        <p:spPr>
          <a:xfrm>
            <a:off x="2896309" y="2189728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+mj-lt"/>
              </a:rPr>
              <a:t>Changing Disposal Cost</a:t>
            </a:r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8F82D-144B-C90F-7B55-A2E97475A1CF}"/>
              </a:ext>
            </a:extLst>
          </p:cNvPr>
          <p:cNvSpPr txBox="1"/>
          <p:nvPr/>
        </p:nvSpPr>
        <p:spPr>
          <a:xfrm>
            <a:off x="6428054" y="4750053"/>
            <a:ext cx="207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Organisational Readiness</a:t>
            </a:r>
            <a:endParaRPr lang="en-US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191F1-A14A-4B5F-9210-B8C5C03D9731}"/>
              </a:ext>
            </a:extLst>
          </p:cNvPr>
          <p:cNvSpPr txBox="1"/>
          <p:nvPr/>
        </p:nvSpPr>
        <p:spPr>
          <a:xfrm>
            <a:off x="4717480" y="5728781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+mj-lt"/>
              </a:rPr>
              <a:t>Climate Change</a:t>
            </a:r>
            <a:endParaRPr lang="en-US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44CE2-0C80-4279-1FFA-27715D79B593}"/>
              </a:ext>
            </a:extLst>
          </p:cNvPr>
          <p:cNvSpPr txBox="1"/>
          <p:nvPr/>
        </p:nvSpPr>
        <p:spPr>
          <a:xfrm>
            <a:off x="2654439" y="584123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+mj-lt"/>
              </a:rPr>
              <a:t>Net Zero</a:t>
            </a:r>
            <a:endParaRPr lang="en-US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F2E367-5036-7B59-E089-C71A96FA976C}"/>
              </a:ext>
            </a:extLst>
          </p:cNvPr>
          <p:cNvSpPr txBox="1"/>
          <p:nvPr/>
        </p:nvSpPr>
        <p:spPr>
          <a:xfrm>
            <a:off x="636776" y="4469869"/>
            <a:ext cx="242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Operational Preferences</a:t>
            </a:r>
            <a:endParaRPr lang="en-US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98F8B-0604-E114-1B06-63900FD09037}"/>
              </a:ext>
            </a:extLst>
          </p:cNvPr>
          <p:cNvSpPr txBox="1"/>
          <p:nvPr/>
        </p:nvSpPr>
        <p:spPr>
          <a:xfrm>
            <a:off x="6321583" y="271534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+mj-lt"/>
              </a:rPr>
              <a:t>Flood Resilience</a:t>
            </a:r>
            <a:endParaRPr lang="en-US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4DF61-09B3-42A5-389A-F5DE1DA2B1C2}"/>
              </a:ext>
            </a:extLst>
          </p:cNvPr>
          <p:cNvSpPr txBox="1"/>
          <p:nvPr/>
        </p:nvSpPr>
        <p:spPr>
          <a:xfrm>
            <a:off x="6341825" y="3533878"/>
            <a:ext cx="2079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Competing Project Delivery Priorities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35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old coa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r="1812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Questions/Discussion</a:t>
            </a:r>
            <a:endParaRPr lang="en-AU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891F6-94AA-4E64-9435-99D902851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6277660"/>
            <a:ext cx="1609483" cy="6279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761C93-0DF9-4BD7-A9A0-9AFF11506C18}"/>
              </a:ext>
            </a:extLst>
          </p:cNvPr>
          <p:cNvSpPr txBox="1">
            <a:spLocks/>
          </p:cNvSpPr>
          <p:nvPr/>
        </p:nvSpPr>
        <p:spPr>
          <a:xfrm>
            <a:off x="755576" y="476672"/>
            <a:ext cx="8229600" cy="427038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 lnSpcReduction="1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ED7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D9CF3-0550-D7E3-B69B-87487B633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425303"/>
            <a:ext cx="1145286" cy="3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EA56-EE38-2B0B-E1A1-BABC0861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065238"/>
            <a:ext cx="6781800" cy="563562"/>
          </a:xfrm>
        </p:spPr>
        <p:txBody>
          <a:bodyPr/>
          <a:lstStyle/>
          <a:p>
            <a:r>
              <a:rPr lang="en-AU" dirty="0"/>
              <a:t>Take Home Message: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29724-878D-F49F-EF27-4E204630B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Key Message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B6F87-934D-60E1-4568-7317AAC67532}"/>
              </a:ext>
            </a:extLst>
          </p:cNvPr>
          <p:cNvSpPr txBox="1"/>
          <p:nvPr/>
        </p:nvSpPr>
        <p:spPr>
          <a:xfrm>
            <a:off x="827584" y="214505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+mj-lt"/>
              </a:rPr>
              <a:t>The City of Gold Coast has now approved progression to a Business Case for a Centralized Biosolids Facility!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090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D134E5-E04C-9F5E-0D14-251249DEE7B3}"/>
              </a:ext>
            </a:extLst>
          </p:cNvPr>
          <p:cNvSpPr/>
          <p:nvPr/>
        </p:nvSpPr>
        <p:spPr>
          <a:xfrm>
            <a:off x="6200575" y="2133024"/>
            <a:ext cx="2414035" cy="3534627"/>
          </a:xfrm>
          <a:prstGeom prst="roundRect">
            <a:avLst>
              <a:gd name="adj" fmla="val 9122"/>
            </a:avLst>
          </a:prstGeom>
          <a:solidFill>
            <a:schemeClr val="accent2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326" y="671314"/>
            <a:ext cx="7020146" cy="669454"/>
          </a:xfrm>
        </p:spPr>
        <p:txBody>
          <a:bodyPr>
            <a:normAutofit fontScale="90000"/>
          </a:bodyPr>
          <a:lstStyle/>
          <a:p>
            <a:r>
              <a:rPr lang="en-AU" dirty="0"/>
              <a:t>C</a:t>
            </a:r>
            <a:r>
              <a:rPr lang="en-US" dirty="0" err="1"/>
              <a:t>oGC</a:t>
            </a:r>
            <a:r>
              <a:rPr lang="en-US" dirty="0"/>
              <a:t> Biosolids Management Journey Timeline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2874" y="95250"/>
            <a:ext cx="1109455" cy="669454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A819B95-4E2C-4601-87A2-F300EB282A7A}"/>
              </a:ext>
            </a:extLst>
          </p:cNvPr>
          <p:cNvSpPr txBox="1">
            <a:spLocks/>
          </p:cNvSpPr>
          <p:nvPr/>
        </p:nvSpPr>
        <p:spPr>
          <a:xfrm>
            <a:off x="139114" y="959178"/>
            <a:ext cx="1109455" cy="309414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CoGC Biosolids Timeline</a:t>
            </a:r>
          </a:p>
        </p:txBody>
      </p:sp>
      <p:graphicFrame>
        <p:nvGraphicFramePr>
          <p:cNvPr id="90" name="Diagram 89">
            <a:extLst>
              <a:ext uri="{FF2B5EF4-FFF2-40B4-BE49-F238E27FC236}">
                <a16:creationId xmlns:a16="http://schemas.microsoft.com/office/drawing/2014/main" id="{8FED9442-4188-2553-3AB4-FEA0C9BE3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14568"/>
              </p:ext>
            </p:extLst>
          </p:nvPr>
        </p:nvGraphicFramePr>
        <p:xfrm>
          <a:off x="496007" y="2780928"/>
          <a:ext cx="8136904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F4600C7B-8811-8DE9-50D0-CA446700B5FA}"/>
              </a:ext>
            </a:extLst>
          </p:cNvPr>
          <p:cNvGrpSpPr/>
          <p:nvPr/>
        </p:nvGrpSpPr>
        <p:grpSpPr>
          <a:xfrm>
            <a:off x="512007" y="2314269"/>
            <a:ext cx="1070077" cy="1255127"/>
            <a:chOff x="1512215" y="2863452"/>
            <a:chExt cx="1070077" cy="12551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3947958-C515-984D-EBDC-BEACA81194F9}"/>
                </a:ext>
              </a:extLst>
            </p:cNvPr>
            <p:cNvGrpSpPr/>
            <p:nvPr/>
          </p:nvGrpSpPr>
          <p:grpSpPr>
            <a:xfrm>
              <a:off x="1512215" y="2863452"/>
              <a:ext cx="1070077" cy="1019981"/>
              <a:chOff x="1489249" y="2599660"/>
              <a:chExt cx="1070077" cy="1019981"/>
            </a:xfrm>
          </p:grpSpPr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5BA40FA5-9D3B-AF6B-10A5-7E61A89AEB06}"/>
                  </a:ext>
                </a:extLst>
              </p:cNvPr>
              <p:cNvSpPr/>
              <p:nvPr/>
            </p:nvSpPr>
            <p:spPr>
              <a:xfrm>
                <a:off x="1498166" y="2599660"/>
                <a:ext cx="1061160" cy="101998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7378FFDB-BA92-DCBA-A19A-6698706473B6}"/>
                  </a:ext>
                </a:extLst>
              </p:cNvPr>
              <p:cNvSpPr txBox="1"/>
              <p:nvPr/>
            </p:nvSpPr>
            <p:spPr>
              <a:xfrm>
                <a:off x="1489249" y="2731759"/>
                <a:ext cx="10501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7" action="ppaction://hlinksldjump"/>
                  </a:rPr>
                  <a:t>Centralised Biosolids Facility Feasibility Study (2007</a:t>
                </a: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FCD5FE7-2A16-184D-3B34-059B757273D9}"/>
                </a:ext>
              </a:extLst>
            </p:cNvPr>
            <p:cNvSpPr/>
            <p:nvPr/>
          </p:nvSpPr>
          <p:spPr>
            <a:xfrm>
              <a:off x="1683360" y="4046579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E339E92-8AD5-63F7-C805-C1D1FB014F0B}"/>
                </a:ext>
              </a:extLst>
            </p:cNvPr>
            <p:cNvCxnSpPr>
              <a:cxnSpLocks/>
              <a:endCxn id="166" idx="0"/>
            </p:cNvCxnSpPr>
            <p:nvPr/>
          </p:nvCxnSpPr>
          <p:spPr>
            <a:xfrm>
              <a:off x="1719360" y="3883433"/>
              <a:ext cx="0" cy="16314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14C1053-537C-B35C-4912-F991B755C933}"/>
              </a:ext>
            </a:extLst>
          </p:cNvPr>
          <p:cNvGrpSpPr/>
          <p:nvPr/>
        </p:nvGrpSpPr>
        <p:grpSpPr>
          <a:xfrm>
            <a:off x="506757" y="4278995"/>
            <a:ext cx="999698" cy="1284118"/>
            <a:chOff x="1517991" y="4567755"/>
            <a:chExt cx="999698" cy="128411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0C4B825-7244-6661-E222-383E147145E7}"/>
                </a:ext>
              </a:extLst>
            </p:cNvPr>
            <p:cNvGrpSpPr/>
            <p:nvPr/>
          </p:nvGrpSpPr>
          <p:grpSpPr>
            <a:xfrm>
              <a:off x="1517991" y="4831892"/>
              <a:ext cx="999698" cy="1019981"/>
              <a:chOff x="1394462" y="2515635"/>
              <a:chExt cx="999698" cy="1019981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A9EF7796-5BD0-5D5A-7BF0-F34666358BBE}"/>
                  </a:ext>
                </a:extLst>
              </p:cNvPr>
              <p:cNvSpPr/>
              <p:nvPr/>
            </p:nvSpPr>
            <p:spPr>
              <a:xfrm>
                <a:off x="1408629" y="2515635"/>
                <a:ext cx="985531" cy="101998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3338DE12-E381-B6EE-FD33-9BDDD876C41B}"/>
                  </a:ext>
                </a:extLst>
              </p:cNvPr>
              <p:cNvSpPr txBox="1"/>
              <p:nvPr/>
            </p:nvSpPr>
            <p:spPr>
              <a:xfrm>
                <a:off x="1394462" y="2625639"/>
                <a:ext cx="985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Short Term Biosolids Management (2008)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C3D834C-7F7C-B9F2-03B0-A5404D7D4D88}"/>
                </a:ext>
              </a:extLst>
            </p:cNvPr>
            <p:cNvSpPr/>
            <p:nvPr/>
          </p:nvSpPr>
          <p:spPr>
            <a:xfrm>
              <a:off x="1988421" y="4567755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48F8352-B063-3966-A22B-C9EC2CBBEFB6}"/>
                </a:ext>
              </a:extLst>
            </p:cNvPr>
            <p:cNvCxnSpPr>
              <a:cxnSpLocks/>
              <a:stCxn id="161" idx="4"/>
              <a:endCxn id="163" idx="0"/>
            </p:cNvCxnSpPr>
            <p:nvPr/>
          </p:nvCxnSpPr>
          <p:spPr>
            <a:xfrm>
              <a:off x="2024421" y="4639755"/>
              <a:ext cx="503" cy="1921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7BDE99-027D-A96C-F379-D95AF077849B}"/>
              </a:ext>
            </a:extLst>
          </p:cNvPr>
          <p:cNvGrpSpPr/>
          <p:nvPr/>
        </p:nvGrpSpPr>
        <p:grpSpPr>
          <a:xfrm>
            <a:off x="1998673" y="2313622"/>
            <a:ext cx="1061159" cy="1259386"/>
            <a:chOff x="3131839" y="2555996"/>
            <a:chExt cx="1061159" cy="125938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E2CC9DF-9E69-7A31-B995-B510DC9F539E}"/>
                </a:ext>
              </a:extLst>
            </p:cNvPr>
            <p:cNvGrpSpPr/>
            <p:nvPr/>
          </p:nvGrpSpPr>
          <p:grpSpPr>
            <a:xfrm>
              <a:off x="3131839" y="2555996"/>
              <a:ext cx="1061159" cy="1003334"/>
              <a:chOff x="1763687" y="2285382"/>
              <a:chExt cx="1061159" cy="1003334"/>
            </a:xfrm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195B6B41-3F4A-4EAC-3382-77C1491F4587}"/>
                  </a:ext>
                </a:extLst>
              </p:cNvPr>
              <p:cNvSpPr/>
              <p:nvPr/>
            </p:nvSpPr>
            <p:spPr>
              <a:xfrm>
                <a:off x="1763687" y="2285382"/>
                <a:ext cx="1061159" cy="100333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91DB577-1094-07C6-5BF9-1BE09A68A688}"/>
                  </a:ext>
                </a:extLst>
              </p:cNvPr>
              <p:cNvSpPr txBox="1"/>
              <p:nvPr/>
            </p:nvSpPr>
            <p:spPr>
              <a:xfrm>
                <a:off x="1817885" y="2418129"/>
                <a:ext cx="95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Allconnex</a:t>
                </a: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 Water CBF Scoping Study (2012)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892395C-24D7-1F78-196C-480E04C7B19A}"/>
                </a:ext>
              </a:extLst>
            </p:cNvPr>
            <p:cNvSpPr/>
            <p:nvPr/>
          </p:nvSpPr>
          <p:spPr>
            <a:xfrm>
              <a:off x="3627196" y="3752762"/>
              <a:ext cx="72000" cy="626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A42BE0E-572E-D7CE-DD6A-47F83A65E23E}"/>
                </a:ext>
              </a:extLst>
            </p:cNvPr>
            <p:cNvCxnSpPr>
              <a:cxnSpLocks/>
              <a:stCxn id="158" idx="2"/>
              <a:endCxn id="156" idx="0"/>
            </p:cNvCxnSpPr>
            <p:nvPr/>
          </p:nvCxnSpPr>
          <p:spPr>
            <a:xfrm>
              <a:off x="3662419" y="3559330"/>
              <a:ext cx="777" cy="1934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0B1A072-555B-D477-3244-CFE3FCD19DE7}"/>
              </a:ext>
            </a:extLst>
          </p:cNvPr>
          <p:cNvGrpSpPr/>
          <p:nvPr/>
        </p:nvGrpSpPr>
        <p:grpSpPr>
          <a:xfrm>
            <a:off x="2807731" y="4279913"/>
            <a:ext cx="1044189" cy="1283200"/>
            <a:chOff x="1589098" y="4570369"/>
            <a:chExt cx="946641" cy="129977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17F8A42-8683-C023-F486-EA9BAAFA976A}"/>
                </a:ext>
              </a:extLst>
            </p:cNvPr>
            <p:cNvGrpSpPr/>
            <p:nvPr/>
          </p:nvGrpSpPr>
          <p:grpSpPr>
            <a:xfrm>
              <a:off x="1589098" y="4836988"/>
              <a:ext cx="946641" cy="1033153"/>
              <a:chOff x="1465569" y="2520731"/>
              <a:chExt cx="946641" cy="1033153"/>
            </a:xfrm>
          </p:grpSpPr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76A98EED-5FC0-D538-7FFE-7058408BFD1B}"/>
                  </a:ext>
                </a:extLst>
              </p:cNvPr>
              <p:cNvSpPr/>
              <p:nvPr/>
            </p:nvSpPr>
            <p:spPr>
              <a:xfrm>
                <a:off x="1465569" y="2520731"/>
                <a:ext cx="946641" cy="10331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7E0A864-FF71-99FF-D0D6-0FD8369EF91C}"/>
                  </a:ext>
                </a:extLst>
              </p:cNvPr>
              <p:cNvSpPr txBox="1"/>
              <p:nvPr/>
            </p:nvSpPr>
            <p:spPr>
              <a:xfrm>
                <a:off x="1467136" y="2632155"/>
                <a:ext cx="943946" cy="794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GCW Biosolids Management Options Finalization (2013)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8C0B0CE-D728-3BCF-4976-AE98D9F008AD}"/>
                </a:ext>
              </a:extLst>
            </p:cNvPr>
            <p:cNvSpPr/>
            <p:nvPr/>
          </p:nvSpPr>
          <p:spPr>
            <a:xfrm>
              <a:off x="1817648" y="4570369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3AF7E24-B171-2B0E-1B7B-4976AFCDBC92}"/>
                </a:ext>
              </a:extLst>
            </p:cNvPr>
            <p:cNvCxnSpPr>
              <a:cxnSpLocks/>
              <a:stCxn id="151" idx="4"/>
            </p:cNvCxnSpPr>
            <p:nvPr/>
          </p:nvCxnSpPr>
          <p:spPr>
            <a:xfrm>
              <a:off x="1853648" y="4642369"/>
              <a:ext cx="0" cy="186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B291FBC-B6C3-2105-9D35-CA12F9EDF986}"/>
              </a:ext>
            </a:extLst>
          </p:cNvPr>
          <p:cNvGrpSpPr/>
          <p:nvPr/>
        </p:nvGrpSpPr>
        <p:grpSpPr>
          <a:xfrm>
            <a:off x="3703441" y="2300658"/>
            <a:ext cx="1138385" cy="1277041"/>
            <a:chOff x="2848438" y="2907525"/>
            <a:chExt cx="1138385" cy="990686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97B5BBE-3A40-D397-4454-C29FFF092FDD}"/>
                </a:ext>
              </a:extLst>
            </p:cNvPr>
            <p:cNvGrpSpPr/>
            <p:nvPr/>
          </p:nvGrpSpPr>
          <p:grpSpPr>
            <a:xfrm>
              <a:off x="2848438" y="2907525"/>
              <a:ext cx="1138385" cy="788410"/>
              <a:chOff x="1480286" y="2636911"/>
              <a:chExt cx="1138385" cy="78841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0829674A-5F27-98DE-A223-15878B93EBDD}"/>
                  </a:ext>
                </a:extLst>
              </p:cNvPr>
              <p:cNvSpPr/>
              <p:nvPr/>
            </p:nvSpPr>
            <p:spPr>
              <a:xfrm>
                <a:off x="1521083" y="2636911"/>
                <a:ext cx="1059313" cy="78841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46E6FBD-87CC-B6AC-B914-FFB78CD70BAC}"/>
                  </a:ext>
                </a:extLst>
              </p:cNvPr>
              <p:cNvSpPr txBox="1"/>
              <p:nvPr/>
            </p:nvSpPr>
            <p:spPr>
              <a:xfrm>
                <a:off x="1480286" y="2787393"/>
                <a:ext cx="1138385" cy="50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Bioresources: Initial Product/ Market Review (2017)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5F4F5E7-DDAA-45CF-1F56-C207732E5F04}"/>
                </a:ext>
              </a:extLst>
            </p:cNvPr>
            <p:cNvSpPr/>
            <p:nvPr/>
          </p:nvSpPr>
          <p:spPr>
            <a:xfrm>
              <a:off x="3544949" y="3842356"/>
              <a:ext cx="72846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6CC2FDA-ACA5-B834-4554-4E306844DD89}"/>
                </a:ext>
              </a:extLst>
            </p:cNvPr>
            <p:cNvCxnSpPr>
              <a:cxnSpLocks/>
              <a:endCxn id="146" idx="0"/>
            </p:cNvCxnSpPr>
            <p:nvPr/>
          </p:nvCxnSpPr>
          <p:spPr>
            <a:xfrm>
              <a:off x="3581372" y="3692298"/>
              <a:ext cx="0" cy="1500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F21466-C925-7D8D-F7F9-9BD1D1602741}"/>
              </a:ext>
            </a:extLst>
          </p:cNvPr>
          <p:cNvGrpSpPr/>
          <p:nvPr/>
        </p:nvGrpSpPr>
        <p:grpSpPr>
          <a:xfrm>
            <a:off x="3908680" y="4282982"/>
            <a:ext cx="1138385" cy="1280131"/>
            <a:chOff x="1445570" y="4630823"/>
            <a:chExt cx="1032037" cy="1204293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078087D-7D25-6012-C821-691F628110F7}"/>
                </a:ext>
              </a:extLst>
            </p:cNvPr>
            <p:cNvGrpSpPr/>
            <p:nvPr/>
          </p:nvGrpSpPr>
          <p:grpSpPr>
            <a:xfrm>
              <a:off x="1445570" y="4875561"/>
              <a:ext cx="1032037" cy="959555"/>
              <a:chOff x="1322041" y="2559304"/>
              <a:chExt cx="1032037" cy="959555"/>
            </a:xfrm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C15140E2-BB8C-AA57-0F38-10A480313C22}"/>
                  </a:ext>
                </a:extLst>
              </p:cNvPr>
              <p:cNvSpPr/>
              <p:nvPr/>
            </p:nvSpPr>
            <p:spPr>
              <a:xfrm>
                <a:off x="1353757" y="2559304"/>
                <a:ext cx="893464" cy="95955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EA1BCB0-0F66-D418-69BA-11E033141E09}"/>
                  </a:ext>
                </a:extLst>
              </p:cNvPr>
              <p:cNvSpPr txBox="1"/>
              <p:nvPr/>
            </p:nvSpPr>
            <p:spPr>
              <a:xfrm>
                <a:off x="1322041" y="2662369"/>
                <a:ext cx="1032037" cy="73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 Stage 2: Preliminary Market Analysis (2017)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60ABADC-2231-DB33-DDF8-0AD6CE95DC96}"/>
                </a:ext>
              </a:extLst>
            </p:cNvPr>
            <p:cNvSpPr/>
            <p:nvPr/>
          </p:nvSpPr>
          <p:spPr>
            <a:xfrm>
              <a:off x="1887529" y="463082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B072BE5-5DAF-49F2-4C32-7DA19120BC07}"/>
                </a:ext>
              </a:extLst>
            </p:cNvPr>
            <p:cNvCxnSpPr>
              <a:cxnSpLocks/>
              <a:stCxn id="141" idx="4"/>
              <a:endCxn id="143" idx="0"/>
            </p:cNvCxnSpPr>
            <p:nvPr/>
          </p:nvCxnSpPr>
          <p:spPr>
            <a:xfrm>
              <a:off x="1923529" y="4702823"/>
              <a:ext cx="490" cy="1727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640E4FE-6D9D-7F51-3FD6-5147ED084795}"/>
              </a:ext>
            </a:extLst>
          </p:cNvPr>
          <p:cNvGrpSpPr/>
          <p:nvPr/>
        </p:nvGrpSpPr>
        <p:grpSpPr>
          <a:xfrm>
            <a:off x="4868023" y="2299101"/>
            <a:ext cx="1100591" cy="1283285"/>
            <a:chOff x="2886899" y="2974011"/>
            <a:chExt cx="1100591" cy="995530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2EB1563-CD72-C0D2-3E50-54C0A1373BEC}"/>
                </a:ext>
              </a:extLst>
            </p:cNvPr>
            <p:cNvGrpSpPr/>
            <p:nvPr/>
          </p:nvGrpSpPr>
          <p:grpSpPr>
            <a:xfrm>
              <a:off x="2886899" y="2974011"/>
              <a:ext cx="1100591" cy="803035"/>
              <a:chOff x="1518747" y="2703397"/>
              <a:chExt cx="1100591" cy="803035"/>
            </a:xfrm>
          </p:grpSpPr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D4BAF0F3-DCAD-1CB8-D217-CCA220230C2A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803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5587F01-437A-F82A-1029-761A24891F14}"/>
                  </a:ext>
                </a:extLst>
              </p:cNvPr>
              <p:cNvSpPr txBox="1"/>
              <p:nvPr/>
            </p:nvSpPr>
            <p:spPr>
              <a:xfrm>
                <a:off x="1536095" y="2747779"/>
                <a:ext cx="1083243" cy="71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 Stage 3: Detailed Market &amp; Strategy Analysis (2018)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70A4121-8A49-3FB3-E322-D4C1026B0454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98D1F3B-7089-305F-0C81-6BCBF514DF43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>
              <a:off x="2951841" y="3759992"/>
              <a:ext cx="0" cy="1536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CB6C917-55E9-07CC-3AB1-6CDFE83EA06B}"/>
              </a:ext>
            </a:extLst>
          </p:cNvPr>
          <p:cNvGrpSpPr/>
          <p:nvPr/>
        </p:nvGrpSpPr>
        <p:grpSpPr>
          <a:xfrm>
            <a:off x="5025165" y="4278994"/>
            <a:ext cx="1178749" cy="1284119"/>
            <a:chOff x="1612805" y="4560013"/>
            <a:chExt cx="1068632" cy="1208045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12AB6B-A55C-4E2B-1A58-2506C132214F}"/>
                </a:ext>
              </a:extLst>
            </p:cNvPr>
            <p:cNvGrpSpPr/>
            <p:nvPr/>
          </p:nvGrpSpPr>
          <p:grpSpPr>
            <a:xfrm>
              <a:off x="1612805" y="4808504"/>
              <a:ext cx="1068632" cy="959554"/>
              <a:chOff x="1489276" y="2492247"/>
              <a:chExt cx="1068632" cy="959554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ACBB635A-0D1B-627B-2A0F-150C733A7AEB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1BF146A-80B5-FA46-7703-4AE531156CC7}"/>
                  </a:ext>
                </a:extLst>
              </p:cNvPr>
              <p:cNvSpPr txBox="1"/>
              <p:nvPr/>
            </p:nvSpPr>
            <p:spPr>
              <a:xfrm>
                <a:off x="1489276" y="2550431"/>
                <a:ext cx="1068632" cy="8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hlinkClick r:id="rId8" action="ppaction://hlinksldjump"/>
                  </a:rPr>
                  <a:t>Coombabah STP Stage 6 – Additional Dewatering: Centrifuge Trial (2019)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202CCD3-992D-9B51-3B31-C0D997CC88A0}"/>
                </a:ext>
              </a:extLst>
            </p:cNvPr>
            <p:cNvSpPr/>
            <p:nvPr/>
          </p:nvSpPr>
          <p:spPr>
            <a:xfrm>
              <a:off x="2039399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B8931AA-22AA-6BD4-DFD1-B8C4B8621A04}"/>
                </a:ext>
              </a:extLst>
            </p:cNvPr>
            <p:cNvCxnSpPr>
              <a:cxnSpLocks/>
              <a:stCxn id="131" idx="4"/>
            </p:cNvCxnSpPr>
            <p:nvPr/>
          </p:nvCxnSpPr>
          <p:spPr>
            <a:xfrm>
              <a:off x="2075399" y="4632013"/>
              <a:ext cx="0" cy="1690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F0C21C9-9DF2-4729-7683-62E6C4D232A8}"/>
              </a:ext>
            </a:extLst>
          </p:cNvPr>
          <p:cNvGrpSpPr/>
          <p:nvPr/>
        </p:nvGrpSpPr>
        <p:grpSpPr>
          <a:xfrm>
            <a:off x="5961910" y="2317731"/>
            <a:ext cx="1190637" cy="1283285"/>
            <a:chOff x="2854066" y="2974011"/>
            <a:chExt cx="1190637" cy="99553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3F5D4E8-2AC2-9C84-1F39-CD47DF999790}"/>
                </a:ext>
              </a:extLst>
            </p:cNvPr>
            <p:cNvGrpSpPr/>
            <p:nvPr/>
          </p:nvGrpSpPr>
          <p:grpSpPr>
            <a:xfrm>
              <a:off x="2854066" y="2974011"/>
              <a:ext cx="1190637" cy="788583"/>
              <a:chOff x="1485914" y="2703397"/>
              <a:chExt cx="1190637" cy="788583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C5E2FA3D-FEEC-7DDE-AD99-CA2E9DE92AD2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788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D9B106C-C119-7269-0301-9B7B236C9C99}"/>
                  </a:ext>
                </a:extLst>
              </p:cNvPr>
              <p:cNvSpPr txBox="1"/>
              <p:nvPr/>
            </p:nvSpPr>
            <p:spPr>
              <a:xfrm>
                <a:off x="1485914" y="2753948"/>
                <a:ext cx="1190637" cy="71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9" action="ppaction://hlinksldjump"/>
                  </a:rPr>
                  <a:t>Integrated Waste Planning Program: Biosolids Stabilisation Masterplan (2020)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B8DCA0C-6112-FF9D-3B73-83E58D73D023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0336AFC-E3EB-9EC0-C3A8-9C7016DD4AF0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>
              <a:off x="2951841" y="3745539"/>
              <a:ext cx="0" cy="16814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D42D297-14E8-348B-85EA-708CDCD920E3}"/>
              </a:ext>
            </a:extLst>
          </p:cNvPr>
          <p:cNvGrpSpPr/>
          <p:nvPr/>
        </p:nvGrpSpPr>
        <p:grpSpPr>
          <a:xfrm>
            <a:off x="6214950" y="4273003"/>
            <a:ext cx="1138385" cy="1284118"/>
            <a:chOff x="1627221" y="4560013"/>
            <a:chExt cx="1032039" cy="120804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55B2064-2A27-22C6-4D18-246F65A15AFA}"/>
                </a:ext>
              </a:extLst>
            </p:cNvPr>
            <p:cNvGrpSpPr/>
            <p:nvPr/>
          </p:nvGrpSpPr>
          <p:grpSpPr>
            <a:xfrm>
              <a:off x="1627221" y="4808504"/>
              <a:ext cx="1032039" cy="959553"/>
              <a:chOff x="1503692" y="2492247"/>
              <a:chExt cx="1032039" cy="959553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D0A37F6-EE08-EE33-5977-0888B90A69D7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5520816-1861-F66C-8454-4AB55BCE2E49}"/>
                  </a:ext>
                </a:extLst>
              </p:cNvPr>
              <p:cNvSpPr txBox="1"/>
              <p:nvPr/>
            </p:nvSpPr>
            <p:spPr>
              <a:xfrm>
                <a:off x="1503692" y="2620966"/>
                <a:ext cx="1032039" cy="60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10" action="ppaction://hlinksldjump"/>
                  </a:rPr>
                  <a:t>Coombabah STP Covered Drying Beds Assessment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1AF1F80-CDD4-7E33-D962-08FA3ED36882}"/>
                </a:ext>
              </a:extLst>
            </p:cNvPr>
            <p:cNvSpPr/>
            <p:nvPr/>
          </p:nvSpPr>
          <p:spPr>
            <a:xfrm>
              <a:off x="2097064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028685-5419-9C35-7F26-A544C4B0749E}"/>
                </a:ext>
              </a:extLst>
            </p:cNvPr>
            <p:cNvCxnSpPr>
              <a:cxnSpLocks/>
              <a:stCxn id="121" idx="4"/>
              <a:endCxn id="123" idx="0"/>
            </p:cNvCxnSpPr>
            <p:nvPr/>
          </p:nvCxnSpPr>
          <p:spPr>
            <a:xfrm>
              <a:off x="2133065" y="4632013"/>
              <a:ext cx="1232" cy="176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A1FDE1-C599-D0FE-8F03-F7CE46E6441A}"/>
              </a:ext>
            </a:extLst>
          </p:cNvPr>
          <p:cNvSpPr/>
          <p:nvPr/>
        </p:nvSpPr>
        <p:spPr>
          <a:xfrm>
            <a:off x="395536" y="2060848"/>
            <a:ext cx="8280920" cy="367240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3C66098-FD27-8541-8DE2-A1CFE08FC22D}"/>
              </a:ext>
            </a:extLst>
          </p:cNvPr>
          <p:cNvGrpSpPr/>
          <p:nvPr/>
        </p:nvGrpSpPr>
        <p:grpSpPr>
          <a:xfrm>
            <a:off x="7133126" y="2300435"/>
            <a:ext cx="1138383" cy="1283285"/>
            <a:chOff x="2860771" y="2974011"/>
            <a:chExt cx="1138383" cy="99553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C614181-B9DA-2B23-841C-57088E9610A7}"/>
                </a:ext>
              </a:extLst>
            </p:cNvPr>
            <p:cNvGrpSpPr/>
            <p:nvPr/>
          </p:nvGrpSpPr>
          <p:grpSpPr>
            <a:xfrm>
              <a:off x="2860771" y="2974011"/>
              <a:ext cx="1138383" cy="788583"/>
              <a:chOff x="1492619" y="2703397"/>
              <a:chExt cx="1138383" cy="788583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400AF738-3289-03C7-694D-103EA73AA72F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788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C2A4CEF-12A5-8435-144A-F23B9468D334}"/>
                  </a:ext>
                </a:extLst>
              </p:cNvPr>
              <p:cNvSpPr txBox="1"/>
              <p:nvPr/>
            </p:nvSpPr>
            <p:spPr>
              <a:xfrm>
                <a:off x="1492619" y="2769223"/>
                <a:ext cx="1138383" cy="608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hlinkClick r:id="rId11" action="ppaction://hlinksldjump"/>
                  </a:rPr>
                  <a:t>Commissioning of COGEN 1 at Coombabah STP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5A1E248-66D5-768E-3BE9-EA26C229973E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FADF796-AA28-1294-B61C-8A6AB2442BFE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2951841" y="3737792"/>
              <a:ext cx="0" cy="1758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F365CC5-05B5-F6F0-506B-083CBC2C3FC7}"/>
              </a:ext>
            </a:extLst>
          </p:cNvPr>
          <p:cNvGrpSpPr/>
          <p:nvPr/>
        </p:nvGrpSpPr>
        <p:grpSpPr>
          <a:xfrm>
            <a:off x="7397075" y="4274941"/>
            <a:ext cx="1138385" cy="1284118"/>
            <a:chOff x="1627221" y="4560013"/>
            <a:chExt cx="1032039" cy="120804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02F4070-8B18-FAD7-6F70-C51477762689}"/>
                </a:ext>
              </a:extLst>
            </p:cNvPr>
            <p:cNvGrpSpPr/>
            <p:nvPr/>
          </p:nvGrpSpPr>
          <p:grpSpPr>
            <a:xfrm>
              <a:off x="1627221" y="4808504"/>
              <a:ext cx="1032039" cy="959553"/>
              <a:chOff x="1503692" y="2492247"/>
              <a:chExt cx="1032039" cy="959553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4D6D8641-751B-6840-9052-67F12B72BF5F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1CFC920-8B87-CFC0-CF11-4392DFEFDA73}"/>
                  </a:ext>
                </a:extLst>
              </p:cNvPr>
              <p:cNvSpPr txBox="1"/>
              <p:nvPr/>
            </p:nvSpPr>
            <p:spPr>
              <a:xfrm>
                <a:off x="1503692" y="2592066"/>
                <a:ext cx="1032039" cy="73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12" action="ppaction://hlinksldjump"/>
                  </a:rPr>
                  <a:t>Biosolids Masterplan Addendum and CBF Business Case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D61E0B4-C761-9D5E-12DB-07A3C7375C5D}"/>
                </a:ext>
              </a:extLst>
            </p:cNvPr>
            <p:cNvSpPr/>
            <p:nvPr/>
          </p:nvSpPr>
          <p:spPr>
            <a:xfrm>
              <a:off x="2104272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CC02806-AD9C-0C83-ADF4-CC5A382AF526}"/>
                </a:ext>
              </a:extLst>
            </p:cNvPr>
            <p:cNvCxnSpPr>
              <a:cxnSpLocks/>
              <a:stCxn id="111" idx="4"/>
              <a:endCxn id="113" idx="0"/>
            </p:cNvCxnSpPr>
            <p:nvPr/>
          </p:nvCxnSpPr>
          <p:spPr>
            <a:xfrm flipH="1">
              <a:off x="2134297" y="4632013"/>
              <a:ext cx="5976" cy="176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0E6DB7A-1872-5E99-9CF3-4588101D84B4}"/>
              </a:ext>
            </a:extLst>
          </p:cNvPr>
          <p:cNvGrpSpPr/>
          <p:nvPr/>
        </p:nvGrpSpPr>
        <p:grpSpPr>
          <a:xfrm>
            <a:off x="1680148" y="4543133"/>
            <a:ext cx="1044189" cy="1019980"/>
            <a:chOff x="1465569" y="2520731"/>
            <a:chExt cx="946641" cy="103315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1672B10-FBC8-C0B8-6563-51E9EDAF418C}"/>
                </a:ext>
              </a:extLst>
            </p:cNvPr>
            <p:cNvSpPr/>
            <p:nvPr/>
          </p:nvSpPr>
          <p:spPr>
            <a:xfrm>
              <a:off x="1465569" y="2520731"/>
              <a:ext cx="946641" cy="103315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TextBox 108">
              <a:hlinkClick r:id="rId13" action="ppaction://hlinksldjump"/>
              <a:extLst>
                <a:ext uri="{FF2B5EF4-FFF2-40B4-BE49-F238E27FC236}">
                  <a16:creationId xmlns:a16="http://schemas.microsoft.com/office/drawing/2014/main" id="{2A7F84A0-6F62-E52C-6114-EE1B6AA878E5}"/>
                </a:ext>
              </a:extLst>
            </p:cNvPr>
            <p:cNvSpPr txBox="1"/>
            <p:nvPr/>
          </p:nvSpPr>
          <p:spPr>
            <a:xfrm>
              <a:off x="1467136" y="2572156"/>
              <a:ext cx="943946" cy="93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rPr>
                <a:t>Commissioning of Anaerobic Digestion of WAS at Coombabah STP (2012)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106" name="Oval 105">
            <a:extLst>
              <a:ext uri="{FF2B5EF4-FFF2-40B4-BE49-F238E27FC236}">
                <a16:creationId xmlns:a16="http://schemas.microsoft.com/office/drawing/2014/main" id="{71F262E0-4F1B-433E-92B8-EEC9E2A06000}"/>
              </a:ext>
            </a:extLst>
          </p:cNvPr>
          <p:cNvSpPr/>
          <p:nvPr/>
        </p:nvSpPr>
        <p:spPr>
          <a:xfrm>
            <a:off x="2476357" y="4279913"/>
            <a:ext cx="79419" cy="7108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813A905-12E8-2A93-0425-F03046B19C44}"/>
              </a:ext>
            </a:extLst>
          </p:cNvPr>
          <p:cNvCxnSpPr>
            <a:cxnSpLocks/>
            <a:stCxn id="106" idx="4"/>
          </p:cNvCxnSpPr>
          <p:nvPr/>
        </p:nvCxnSpPr>
        <p:spPr>
          <a:xfrm>
            <a:off x="2516066" y="4350995"/>
            <a:ext cx="0" cy="18420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0967A53-2C31-1DF0-977D-041D27F0C63A}"/>
              </a:ext>
            </a:extLst>
          </p:cNvPr>
          <p:cNvSpPr/>
          <p:nvPr/>
        </p:nvSpPr>
        <p:spPr>
          <a:xfrm>
            <a:off x="6444209" y="1190349"/>
            <a:ext cx="2170402" cy="870499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accent1"/>
                </a:solidFill>
              </a:rPr>
              <a:t>Resilience…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1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61826-16AD-515E-C768-30CE70E83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Proposed CBF Site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2E52D-C68D-FFFE-BEFB-0A7B62FC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95666"/>
            <a:ext cx="7785281" cy="5429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32173-70C1-1914-026E-19A2D595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849214"/>
            <a:ext cx="6558880" cy="563562"/>
          </a:xfrm>
        </p:spPr>
        <p:txBody>
          <a:bodyPr>
            <a:normAutofit fontScale="90000"/>
          </a:bodyPr>
          <a:lstStyle/>
          <a:p>
            <a:r>
              <a:rPr lang="en-AU" dirty="0"/>
              <a:t>Coombabah STP Long Term Master Plan Layout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1C40C7-D827-90E9-385D-509512BF424A}"/>
              </a:ext>
            </a:extLst>
          </p:cNvPr>
          <p:cNvSpPr/>
          <p:nvPr/>
        </p:nvSpPr>
        <p:spPr>
          <a:xfrm rot="705755">
            <a:off x="2333619" y="3488080"/>
            <a:ext cx="929376" cy="799820"/>
          </a:xfrm>
          <a:prstGeom prst="rect">
            <a:avLst/>
          </a:prstGeom>
          <a:solidFill>
            <a:srgbClr val="FFE2C8">
              <a:alpha val="38824"/>
            </a:srgbClr>
          </a:solidFill>
          <a:ln>
            <a:solidFill>
              <a:srgbClr val="FFC000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EDB11-8643-47B4-01B0-BCA44BAABBBF}"/>
              </a:ext>
            </a:extLst>
          </p:cNvPr>
          <p:cNvSpPr txBox="1"/>
          <p:nvPr/>
        </p:nvSpPr>
        <p:spPr>
          <a:xfrm>
            <a:off x="302849" y="1845066"/>
            <a:ext cx="1460840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+mj-lt"/>
              </a:rPr>
              <a:t>Reserved space for Biosolids upgrade</a:t>
            </a:r>
            <a:endParaRPr lang="en-US" dirty="0">
              <a:latin typeface="+mj-lt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078E807-373A-B476-4AAE-ABBF1C234E23}"/>
              </a:ext>
            </a:extLst>
          </p:cNvPr>
          <p:cNvSpPr/>
          <p:nvPr/>
        </p:nvSpPr>
        <p:spPr>
          <a:xfrm rot="2442664" flipV="1">
            <a:off x="1800742" y="3142706"/>
            <a:ext cx="541502" cy="254906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6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52E6-540A-B3A6-1A40-902C13BD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Coombabah STP Anaerobic Digesters 1&amp;2 (Commissioned in 2012)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E5B1-8DBF-0383-2295-E2E75AC6A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874" y="95250"/>
            <a:ext cx="1188766" cy="1181100"/>
          </a:xfrm>
        </p:spPr>
        <p:txBody>
          <a:bodyPr/>
          <a:lstStyle/>
          <a:p>
            <a:r>
              <a:rPr lang="en-AU" dirty="0"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Coombabah STP </a:t>
            </a:r>
            <a:r>
              <a:rPr lang="en-AU" dirty="0" err="1"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D73EAA93-5FB8-B7F9-5D0B-E1EAB5718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700808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6D134E5-E04C-9F5E-0D14-251249DEE7B3}"/>
              </a:ext>
            </a:extLst>
          </p:cNvPr>
          <p:cNvSpPr/>
          <p:nvPr/>
        </p:nvSpPr>
        <p:spPr>
          <a:xfrm>
            <a:off x="6200575" y="2133024"/>
            <a:ext cx="2414035" cy="3534627"/>
          </a:xfrm>
          <a:prstGeom prst="roundRect">
            <a:avLst>
              <a:gd name="adj" fmla="val 9122"/>
            </a:avLst>
          </a:prstGeom>
          <a:solidFill>
            <a:schemeClr val="accent2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326" y="671314"/>
            <a:ext cx="7020146" cy="669454"/>
          </a:xfrm>
        </p:spPr>
        <p:txBody>
          <a:bodyPr>
            <a:normAutofit fontScale="90000"/>
          </a:bodyPr>
          <a:lstStyle/>
          <a:p>
            <a:r>
              <a:rPr lang="en-AU" dirty="0"/>
              <a:t>C</a:t>
            </a:r>
            <a:r>
              <a:rPr lang="en-US" dirty="0" err="1"/>
              <a:t>oGC</a:t>
            </a:r>
            <a:r>
              <a:rPr lang="en-US" dirty="0"/>
              <a:t> Biosolids Management Journey Timeline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2874" y="95250"/>
            <a:ext cx="1109455" cy="669454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A819B95-4E2C-4601-87A2-F300EB282A7A}"/>
              </a:ext>
            </a:extLst>
          </p:cNvPr>
          <p:cNvSpPr txBox="1">
            <a:spLocks/>
          </p:cNvSpPr>
          <p:nvPr/>
        </p:nvSpPr>
        <p:spPr>
          <a:xfrm>
            <a:off x="139114" y="959178"/>
            <a:ext cx="1109455" cy="309414"/>
          </a:xfrm>
          <a:prstGeom prst="rect">
            <a:avLst/>
          </a:prstGeom>
        </p:spPr>
        <p:txBody>
          <a:bodyPr vert="horz" lIns="0" tIns="0" rIns="0" bIns="0" rtlCol="0" anchor="b">
            <a:normAutofit fontScale="92500" lnSpcReduction="10000"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CoGC Biosolids Timeline</a:t>
            </a:r>
          </a:p>
        </p:txBody>
      </p:sp>
      <p:graphicFrame>
        <p:nvGraphicFramePr>
          <p:cNvPr id="90" name="Diagram 89">
            <a:extLst>
              <a:ext uri="{FF2B5EF4-FFF2-40B4-BE49-F238E27FC236}">
                <a16:creationId xmlns:a16="http://schemas.microsoft.com/office/drawing/2014/main" id="{8FED9442-4188-2553-3AB4-FEA0C9BE3AF3}"/>
              </a:ext>
            </a:extLst>
          </p:cNvPr>
          <p:cNvGraphicFramePr/>
          <p:nvPr/>
        </p:nvGraphicFramePr>
        <p:xfrm>
          <a:off x="496007" y="2780928"/>
          <a:ext cx="8136904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F4600C7B-8811-8DE9-50D0-CA446700B5FA}"/>
              </a:ext>
            </a:extLst>
          </p:cNvPr>
          <p:cNvGrpSpPr/>
          <p:nvPr/>
        </p:nvGrpSpPr>
        <p:grpSpPr>
          <a:xfrm>
            <a:off x="512007" y="2314269"/>
            <a:ext cx="1070077" cy="1255127"/>
            <a:chOff x="1512215" y="2863452"/>
            <a:chExt cx="1070077" cy="12551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3947958-C515-984D-EBDC-BEACA81194F9}"/>
                </a:ext>
              </a:extLst>
            </p:cNvPr>
            <p:cNvGrpSpPr/>
            <p:nvPr/>
          </p:nvGrpSpPr>
          <p:grpSpPr>
            <a:xfrm>
              <a:off x="1512215" y="2863452"/>
              <a:ext cx="1070077" cy="1019981"/>
              <a:chOff x="1489249" y="2599660"/>
              <a:chExt cx="1070077" cy="1019981"/>
            </a:xfrm>
          </p:grpSpPr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5BA40FA5-9D3B-AF6B-10A5-7E61A89AEB06}"/>
                  </a:ext>
                </a:extLst>
              </p:cNvPr>
              <p:cNvSpPr/>
              <p:nvPr/>
            </p:nvSpPr>
            <p:spPr>
              <a:xfrm>
                <a:off x="1498166" y="2599660"/>
                <a:ext cx="1061160" cy="101998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7378FFDB-BA92-DCBA-A19A-6698706473B6}"/>
                  </a:ext>
                </a:extLst>
              </p:cNvPr>
              <p:cNvSpPr txBox="1"/>
              <p:nvPr/>
            </p:nvSpPr>
            <p:spPr>
              <a:xfrm>
                <a:off x="1489249" y="2731759"/>
                <a:ext cx="10501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7" action="ppaction://hlinksldjump"/>
                  </a:rPr>
                  <a:t>Centralised Biosolids Facility Feasibility Study (2007</a:t>
                </a: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FCD5FE7-2A16-184D-3B34-059B757273D9}"/>
                </a:ext>
              </a:extLst>
            </p:cNvPr>
            <p:cNvSpPr/>
            <p:nvPr/>
          </p:nvSpPr>
          <p:spPr>
            <a:xfrm>
              <a:off x="1683360" y="4046579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E339E92-8AD5-63F7-C805-C1D1FB014F0B}"/>
                </a:ext>
              </a:extLst>
            </p:cNvPr>
            <p:cNvCxnSpPr>
              <a:cxnSpLocks/>
              <a:endCxn id="166" idx="0"/>
            </p:cNvCxnSpPr>
            <p:nvPr/>
          </p:nvCxnSpPr>
          <p:spPr>
            <a:xfrm>
              <a:off x="1719360" y="3883433"/>
              <a:ext cx="0" cy="16314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14C1053-537C-B35C-4912-F991B755C933}"/>
              </a:ext>
            </a:extLst>
          </p:cNvPr>
          <p:cNvGrpSpPr/>
          <p:nvPr/>
        </p:nvGrpSpPr>
        <p:grpSpPr>
          <a:xfrm>
            <a:off x="506757" y="4278995"/>
            <a:ext cx="999698" cy="1284118"/>
            <a:chOff x="1517991" y="4567755"/>
            <a:chExt cx="999698" cy="128411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0C4B825-7244-6661-E222-383E147145E7}"/>
                </a:ext>
              </a:extLst>
            </p:cNvPr>
            <p:cNvGrpSpPr/>
            <p:nvPr/>
          </p:nvGrpSpPr>
          <p:grpSpPr>
            <a:xfrm>
              <a:off x="1517991" y="4831892"/>
              <a:ext cx="999698" cy="1019981"/>
              <a:chOff x="1394462" y="2515635"/>
              <a:chExt cx="999698" cy="1019981"/>
            </a:xfrm>
          </p:grpSpPr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A9EF7796-5BD0-5D5A-7BF0-F34666358BBE}"/>
                  </a:ext>
                </a:extLst>
              </p:cNvPr>
              <p:cNvSpPr/>
              <p:nvPr/>
            </p:nvSpPr>
            <p:spPr>
              <a:xfrm>
                <a:off x="1408629" y="2515635"/>
                <a:ext cx="985531" cy="101998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3338DE12-E381-B6EE-FD33-9BDDD876C41B}"/>
                  </a:ext>
                </a:extLst>
              </p:cNvPr>
              <p:cNvSpPr txBox="1"/>
              <p:nvPr/>
            </p:nvSpPr>
            <p:spPr>
              <a:xfrm>
                <a:off x="1394462" y="2625639"/>
                <a:ext cx="985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Short Term Biosolids Management (2008)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C3D834C-7F7C-B9F2-03B0-A5404D7D4D88}"/>
                </a:ext>
              </a:extLst>
            </p:cNvPr>
            <p:cNvSpPr/>
            <p:nvPr/>
          </p:nvSpPr>
          <p:spPr>
            <a:xfrm>
              <a:off x="1988421" y="4567755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48F8352-B063-3966-A22B-C9EC2CBBEFB6}"/>
                </a:ext>
              </a:extLst>
            </p:cNvPr>
            <p:cNvCxnSpPr>
              <a:cxnSpLocks/>
              <a:stCxn id="161" idx="4"/>
              <a:endCxn id="163" idx="0"/>
            </p:cNvCxnSpPr>
            <p:nvPr/>
          </p:nvCxnSpPr>
          <p:spPr>
            <a:xfrm>
              <a:off x="2024421" y="4639755"/>
              <a:ext cx="503" cy="19213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7BDE99-027D-A96C-F379-D95AF077849B}"/>
              </a:ext>
            </a:extLst>
          </p:cNvPr>
          <p:cNvGrpSpPr/>
          <p:nvPr/>
        </p:nvGrpSpPr>
        <p:grpSpPr>
          <a:xfrm>
            <a:off x="1998673" y="2313622"/>
            <a:ext cx="1061159" cy="1259386"/>
            <a:chOff x="3131839" y="2555996"/>
            <a:chExt cx="1061159" cy="125938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E2CC9DF-9E69-7A31-B995-B510DC9F539E}"/>
                </a:ext>
              </a:extLst>
            </p:cNvPr>
            <p:cNvGrpSpPr/>
            <p:nvPr/>
          </p:nvGrpSpPr>
          <p:grpSpPr>
            <a:xfrm>
              <a:off x="3131839" y="2555996"/>
              <a:ext cx="1061159" cy="1003334"/>
              <a:chOff x="1763687" y="2285382"/>
              <a:chExt cx="1061159" cy="1003334"/>
            </a:xfrm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195B6B41-3F4A-4EAC-3382-77C1491F4587}"/>
                  </a:ext>
                </a:extLst>
              </p:cNvPr>
              <p:cNvSpPr/>
              <p:nvPr/>
            </p:nvSpPr>
            <p:spPr>
              <a:xfrm>
                <a:off x="1763687" y="2285382"/>
                <a:ext cx="1061159" cy="100333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91DB577-1094-07C6-5BF9-1BE09A68A688}"/>
                  </a:ext>
                </a:extLst>
              </p:cNvPr>
              <p:cNvSpPr txBox="1"/>
              <p:nvPr/>
            </p:nvSpPr>
            <p:spPr>
              <a:xfrm>
                <a:off x="1817885" y="2418129"/>
                <a:ext cx="954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Allconnex</a:t>
                </a: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 Water CBF Scoping Study (2012)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892395C-24D7-1F78-196C-480E04C7B19A}"/>
                </a:ext>
              </a:extLst>
            </p:cNvPr>
            <p:cNvSpPr/>
            <p:nvPr/>
          </p:nvSpPr>
          <p:spPr>
            <a:xfrm>
              <a:off x="3627196" y="3752762"/>
              <a:ext cx="72000" cy="6262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A42BE0E-572E-D7CE-DD6A-47F83A65E23E}"/>
                </a:ext>
              </a:extLst>
            </p:cNvPr>
            <p:cNvCxnSpPr>
              <a:cxnSpLocks/>
              <a:stCxn id="158" idx="2"/>
              <a:endCxn id="156" idx="0"/>
            </p:cNvCxnSpPr>
            <p:nvPr/>
          </p:nvCxnSpPr>
          <p:spPr>
            <a:xfrm>
              <a:off x="3662419" y="3559330"/>
              <a:ext cx="777" cy="1934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0B1A072-555B-D477-3244-CFE3FCD19DE7}"/>
              </a:ext>
            </a:extLst>
          </p:cNvPr>
          <p:cNvGrpSpPr/>
          <p:nvPr/>
        </p:nvGrpSpPr>
        <p:grpSpPr>
          <a:xfrm>
            <a:off x="2807731" y="4279913"/>
            <a:ext cx="1044189" cy="1283200"/>
            <a:chOff x="1589098" y="4570369"/>
            <a:chExt cx="946641" cy="129977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17F8A42-8683-C023-F486-EA9BAAFA976A}"/>
                </a:ext>
              </a:extLst>
            </p:cNvPr>
            <p:cNvGrpSpPr/>
            <p:nvPr/>
          </p:nvGrpSpPr>
          <p:grpSpPr>
            <a:xfrm>
              <a:off x="1589098" y="4836988"/>
              <a:ext cx="946641" cy="1033153"/>
              <a:chOff x="1465569" y="2520731"/>
              <a:chExt cx="946641" cy="1033153"/>
            </a:xfrm>
          </p:grpSpPr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76A98EED-5FC0-D538-7FFE-7058408BFD1B}"/>
                  </a:ext>
                </a:extLst>
              </p:cNvPr>
              <p:cNvSpPr/>
              <p:nvPr/>
            </p:nvSpPr>
            <p:spPr>
              <a:xfrm>
                <a:off x="1465569" y="2520731"/>
                <a:ext cx="946641" cy="10331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87E0A864-FF71-99FF-D0D6-0FD8369EF91C}"/>
                  </a:ext>
                </a:extLst>
              </p:cNvPr>
              <p:cNvSpPr txBox="1"/>
              <p:nvPr/>
            </p:nvSpPr>
            <p:spPr>
              <a:xfrm>
                <a:off x="1467136" y="2632155"/>
                <a:ext cx="943946" cy="794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GCW Biosolids Management Options Finalization (2013)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8C0B0CE-D728-3BCF-4976-AE98D9F008AD}"/>
                </a:ext>
              </a:extLst>
            </p:cNvPr>
            <p:cNvSpPr/>
            <p:nvPr/>
          </p:nvSpPr>
          <p:spPr>
            <a:xfrm>
              <a:off x="1817648" y="4570369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3AF7E24-B171-2B0E-1B7B-4976AFCDBC92}"/>
                </a:ext>
              </a:extLst>
            </p:cNvPr>
            <p:cNvCxnSpPr>
              <a:cxnSpLocks/>
              <a:stCxn id="151" idx="4"/>
            </p:cNvCxnSpPr>
            <p:nvPr/>
          </p:nvCxnSpPr>
          <p:spPr>
            <a:xfrm>
              <a:off x="1853648" y="4642369"/>
              <a:ext cx="0" cy="186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B291FBC-B6C3-2105-9D35-CA12F9EDF986}"/>
              </a:ext>
            </a:extLst>
          </p:cNvPr>
          <p:cNvGrpSpPr/>
          <p:nvPr/>
        </p:nvGrpSpPr>
        <p:grpSpPr>
          <a:xfrm>
            <a:off x="3703441" y="2300658"/>
            <a:ext cx="1138385" cy="1277041"/>
            <a:chOff x="2848438" y="2907525"/>
            <a:chExt cx="1138385" cy="990686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97B5BBE-3A40-D397-4454-C29FFF092FDD}"/>
                </a:ext>
              </a:extLst>
            </p:cNvPr>
            <p:cNvGrpSpPr/>
            <p:nvPr/>
          </p:nvGrpSpPr>
          <p:grpSpPr>
            <a:xfrm>
              <a:off x="2848438" y="2907525"/>
              <a:ext cx="1138385" cy="788410"/>
              <a:chOff x="1480286" y="2636911"/>
              <a:chExt cx="1138385" cy="788410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0829674A-5F27-98DE-A223-15878B93EBDD}"/>
                  </a:ext>
                </a:extLst>
              </p:cNvPr>
              <p:cNvSpPr/>
              <p:nvPr/>
            </p:nvSpPr>
            <p:spPr>
              <a:xfrm>
                <a:off x="1521083" y="2636911"/>
                <a:ext cx="1059313" cy="78841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46E6FBD-87CC-B6AC-B914-FFB78CD70BAC}"/>
                  </a:ext>
                </a:extLst>
              </p:cNvPr>
              <p:cNvSpPr txBox="1"/>
              <p:nvPr/>
            </p:nvSpPr>
            <p:spPr>
              <a:xfrm>
                <a:off x="1480286" y="2787393"/>
                <a:ext cx="1138385" cy="50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Bioresources: Initial Product/ Market Review (2017)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5F4F5E7-DDAA-45CF-1F56-C207732E5F04}"/>
                </a:ext>
              </a:extLst>
            </p:cNvPr>
            <p:cNvSpPr/>
            <p:nvPr/>
          </p:nvSpPr>
          <p:spPr>
            <a:xfrm>
              <a:off x="3544949" y="3842356"/>
              <a:ext cx="72846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6CC2FDA-ACA5-B834-4554-4E306844DD89}"/>
                </a:ext>
              </a:extLst>
            </p:cNvPr>
            <p:cNvCxnSpPr>
              <a:cxnSpLocks/>
              <a:endCxn id="146" idx="0"/>
            </p:cNvCxnSpPr>
            <p:nvPr/>
          </p:nvCxnSpPr>
          <p:spPr>
            <a:xfrm>
              <a:off x="3581372" y="3692298"/>
              <a:ext cx="0" cy="1500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F21466-C925-7D8D-F7F9-9BD1D1602741}"/>
              </a:ext>
            </a:extLst>
          </p:cNvPr>
          <p:cNvGrpSpPr/>
          <p:nvPr/>
        </p:nvGrpSpPr>
        <p:grpSpPr>
          <a:xfrm>
            <a:off x="3908680" y="4282982"/>
            <a:ext cx="1138385" cy="1280131"/>
            <a:chOff x="1445570" y="4630823"/>
            <a:chExt cx="1032037" cy="1204293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078087D-7D25-6012-C821-691F628110F7}"/>
                </a:ext>
              </a:extLst>
            </p:cNvPr>
            <p:cNvGrpSpPr/>
            <p:nvPr/>
          </p:nvGrpSpPr>
          <p:grpSpPr>
            <a:xfrm>
              <a:off x="1445570" y="4875561"/>
              <a:ext cx="1032037" cy="959555"/>
              <a:chOff x="1322041" y="2559304"/>
              <a:chExt cx="1032037" cy="959555"/>
            </a:xfrm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C15140E2-BB8C-AA57-0F38-10A480313C22}"/>
                  </a:ext>
                </a:extLst>
              </p:cNvPr>
              <p:cNvSpPr/>
              <p:nvPr/>
            </p:nvSpPr>
            <p:spPr>
              <a:xfrm>
                <a:off x="1353757" y="2559304"/>
                <a:ext cx="893464" cy="95955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EA1BCB0-0F66-D418-69BA-11E033141E09}"/>
                  </a:ext>
                </a:extLst>
              </p:cNvPr>
              <p:cNvSpPr txBox="1"/>
              <p:nvPr/>
            </p:nvSpPr>
            <p:spPr>
              <a:xfrm>
                <a:off x="1322041" y="2662369"/>
                <a:ext cx="1032037" cy="73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 Stage 2: Preliminary Market Analysis (2017)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60ABADC-2231-DB33-DDF8-0AD6CE95DC96}"/>
                </a:ext>
              </a:extLst>
            </p:cNvPr>
            <p:cNvSpPr/>
            <p:nvPr/>
          </p:nvSpPr>
          <p:spPr>
            <a:xfrm>
              <a:off x="1887529" y="463082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B072BE5-5DAF-49F2-4C32-7DA19120BC07}"/>
                </a:ext>
              </a:extLst>
            </p:cNvPr>
            <p:cNvCxnSpPr>
              <a:cxnSpLocks/>
              <a:stCxn id="141" idx="4"/>
              <a:endCxn id="143" idx="0"/>
            </p:cNvCxnSpPr>
            <p:nvPr/>
          </p:nvCxnSpPr>
          <p:spPr>
            <a:xfrm>
              <a:off x="1923529" y="4702823"/>
              <a:ext cx="490" cy="1727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640E4FE-6D9D-7F51-3FD6-5147ED084795}"/>
              </a:ext>
            </a:extLst>
          </p:cNvPr>
          <p:cNvGrpSpPr/>
          <p:nvPr/>
        </p:nvGrpSpPr>
        <p:grpSpPr>
          <a:xfrm>
            <a:off x="4868023" y="2299101"/>
            <a:ext cx="1100591" cy="1283285"/>
            <a:chOff x="2886899" y="2974011"/>
            <a:chExt cx="1100591" cy="995530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2EB1563-CD72-C0D2-3E50-54C0A1373BEC}"/>
                </a:ext>
              </a:extLst>
            </p:cNvPr>
            <p:cNvGrpSpPr/>
            <p:nvPr/>
          </p:nvGrpSpPr>
          <p:grpSpPr>
            <a:xfrm>
              <a:off x="2886899" y="2974011"/>
              <a:ext cx="1100591" cy="803035"/>
              <a:chOff x="1518747" y="2703397"/>
              <a:chExt cx="1100591" cy="803035"/>
            </a:xfrm>
          </p:grpSpPr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D4BAF0F3-DCAD-1CB8-D217-CCA220230C2A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803035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35587F01-437A-F82A-1029-761A24891F14}"/>
                  </a:ext>
                </a:extLst>
              </p:cNvPr>
              <p:cNvSpPr txBox="1"/>
              <p:nvPr/>
            </p:nvSpPr>
            <p:spPr>
              <a:xfrm>
                <a:off x="1536095" y="2747779"/>
                <a:ext cx="1083243" cy="71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rPr>
                  <a:t>GC Bioresources Stage 3: Detailed Market &amp; Strategy Analysis (2018)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70A4121-8A49-3FB3-E322-D4C1026B0454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98D1F3B-7089-305F-0C81-6BCBF514DF43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>
              <a:off x="2951841" y="3759992"/>
              <a:ext cx="0" cy="1536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CB6C917-55E9-07CC-3AB1-6CDFE83EA06B}"/>
              </a:ext>
            </a:extLst>
          </p:cNvPr>
          <p:cNvGrpSpPr/>
          <p:nvPr/>
        </p:nvGrpSpPr>
        <p:grpSpPr>
          <a:xfrm>
            <a:off x="5025165" y="4278994"/>
            <a:ext cx="1178749" cy="1284119"/>
            <a:chOff x="1612805" y="4560013"/>
            <a:chExt cx="1068632" cy="1208045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12AB6B-A55C-4E2B-1A58-2506C132214F}"/>
                </a:ext>
              </a:extLst>
            </p:cNvPr>
            <p:cNvGrpSpPr/>
            <p:nvPr/>
          </p:nvGrpSpPr>
          <p:grpSpPr>
            <a:xfrm>
              <a:off x="1612805" y="4808504"/>
              <a:ext cx="1068632" cy="959554"/>
              <a:chOff x="1489276" y="2492247"/>
              <a:chExt cx="1068632" cy="959554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ACBB635A-0D1B-627B-2A0F-150C733A7AEB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4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1BF146A-80B5-FA46-7703-4AE531156CC7}"/>
                  </a:ext>
                </a:extLst>
              </p:cNvPr>
              <p:cNvSpPr txBox="1"/>
              <p:nvPr/>
            </p:nvSpPr>
            <p:spPr>
              <a:xfrm>
                <a:off x="1489276" y="2550431"/>
                <a:ext cx="1068632" cy="8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hlinkClick r:id="rId8" action="ppaction://hlinksldjump"/>
                  </a:rPr>
                  <a:t>Coombabah STP Stage 6 – Additional Dewatering: Centrifuge Trial (2019)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202CCD3-992D-9B51-3B31-C0D997CC88A0}"/>
                </a:ext>
              </a:extLst>
            </p:cNvPr>
            <p:cNvSpPr/>
            <p:nvPr/>
          </p:nvSpPr>
          <p:spPr>
            <a:xfrm>
              <a:off x="2039399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B8931AA-22AA-6BD4-DFD1-B8C4B8621A04}"/>
                </a:ext>
              </a:extLst>
            </p:cNvPr>
            <p:cNvCxnSpPr>
              <a:cxnSpLocks/>
              <a:stCxn id="131" idx="4"/>
            </p:cNvCxnSpPr>
            <p:nvPr/>
          </p:nvCxnSpPr>
          <p:spPr>
            <a:xfrm>
              <a:off x="2075399" y="4632013"/>
              <a:ext cx="0" cy="1690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F0C21C9-9DF2-4729-7683-62E6C4D232A8}"/>
              </a:ext>
            </a:extLst>
          </p:cNvPr>
          <p:cNvGrpSpPr/>
          <p:nvPr/>
        </p:nvGrpSpPr>
        <p:grpSpPr>
          <a:xfrm>
            <a:off x="5961910" y="2317731"/>
            <a:ext cx="1190637" cy="1283285"/>
            <a:chOff x="2854066" y="2974011"/>
            <a:chExt cx="1190637" cy="99553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3F5D4E8-2AC2-9C84-1F39-CD47DF999790}"/>
                </a:ext>
              </a:extLst>
            </p:cNvPr>
            <p:cNvGrpSpPr/>
            <p:nvPr/>
          </p:nvGrpSpPr>
          <p:grpSpPr>
            <a:xfrm>
              <a:off x="2854066" y="2974011"/>
              <a:ext cx="1190637" cy="788583"/>
              <a:chOff x="1485914" y="2703397"/>
              <a:chExt cx="1190637" cy="788583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C5E2FA3D-FEEC-7DDE-AD99-CA2E9DE92AD2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788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AD9B106C-C119-7269-0301-9B7B236C9C99}"/>
                  </a:ext>
                </a:extLst>
              </p:cNvPr>
              <p:cNvSpPr txBox="1"/>
              <p:nvPr/>
            </p:nvSpPr>
            <p:spPr>
              <a:xfrm>
                <a:off x="1485914" y="2753948"/>
                <a:ext cx="1190637" cy="716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9" action="ppaction://hlinksldjump"/>
                  </a:rPr>
                  <a:t>Integrated Waste Planning Program: Biosolids Stabilisation Masterplan (2020)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B8DCA0C-6112-FF9D-3B73-83E58D73D023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0336AFC-E3EB-9EC0-C3A8-9C7016DD4AF0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>
              <a:off x="2951841" y="3745539"/>
              <a:ext cx="0" cy="16814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D42D297-14E8-348B-85EA-708CDCD920E3}"/>
              </a:ext>
            </a:extLst>
          </p:cNvPr>
          <p:cNvGrpSpPr/>
          <p:nvPr/>
        </p:nvGrpSpPr>
        <p:grpSpPr>
          <a:xfrm>
            <a:off x="6214950" y="4273003"/>
            <a:ext cx="1138385" cy="1284118"/>
            <a:chOff x="1627221" y="4560013"/>
            <a:chExt cx="1032039" cy="120804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55B2064-2A27-22C6-4D18-246F65A15AFA}"/>
                </a:ext>
              </a:extLst>
            </p:cNvPr>
            <p:cNvGrpSpPr/>
            <p:nvPr/>
          </p:nvGrpSpPr>
          <p:grpSpPr>
            <a:xfrm>
              <a:off x="1627221" y="4808504"/>
              <a:ext cx="1032039" cy="959553"/>
              <a:chOff x="1503692" y="2492247"/>
              <a:chExt cx="1032039" cy="959553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5D0A37F6-EE08-EE33-5977-0888B90A69D7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35520816-1861-F66C-8454-4AB55BCE2E49}"/>
                  </a:ext>
                </a:extLst>
              </p:cNvPr>
              <p:cNvSpPr txBox="1"/>
              <p:nvPr/>
            </p:nvSpPr>
            <p:spPr>
              <a:xfrm>
                <a:off x="1503692" y="2620966"/>
                <a:ext cx="1032039" cy="60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10" action="ppaction://hlinksldjump"/>
                  </a:rPr>
                  <a:t>Coombabah STP Covered Drying Beds Assessment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1AF1F80-CDD4-7E33-D962-08FA3ED36882}"/>
                </a:ext>
              </a:extLst>
            </p:cNvPr>
            <p:cNvSpPr/>
            <p:nvPr/>
          </p:nvSpPr>
          <p:spPr>
            <a:xfrm>
              <a:off x="2097064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D028685-5419-9C35-7F26-A544C4B0749E}"/>
                </a:ext>
              </a:extLst>
            </p:cNvPr>
            <p:cNvCxnSpPr>
              <a:cxnSpLocks/>
              <a:stCxn id="121" idx="4"/>
              <a:endCxn id="123" idx="0"/>
            </p:cNvCxnSpPr>
            <p:nvPr/>
          </p:nvCxnSpPr>
          <p:spPr>
            <a:xfrm>
              <a:off x="2133065" y="4632013"/>
              <a:ext cx="1232" cy="176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A1FDE1-C599-D0FE-8F03-F7CE46E6441A}"/>
              </a:ext>
            </a:extLst>
          </p:cNvPr>
          <p:cNvSpPr/>
          <p:nvPr/>
        </p:nvSpPr>
        <p:spPr>
          <a:xfrm>
            <a:off x="395536" y="2060848"/>
            <a:ext cx="8280920" cy="367240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3C66098-FD27-8541-8DE2-A1CFE08FC22D}"/>
              </a:ext>
            </a:extLst>
          </p:cNvPr>
          <p:cNvGrpSpPr/>
          <p:nvPr/>
        </p:nvGrpSpPr>
        <p:grpSpPr>
          <a:xfrm>
            <a:off x="7133126" y="2300435"/>
            <a:ext cx="1138383" cy="1283285"/>
            <a:chOff x="2860771" y="2974011"/>
            <a:chExt cx="1138383" cy="99553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C614181-B9DA-2B23-841C-57088E9610A7}"/>
                </a:ext>
              </a:extLst>
            </p:cNvPr>
            <p:cNvGrpSpPr/>
            <p:nvPr/>
          </p:nvGrpSpPr>
          <p:grpSpPr>
            <a:xfrm>
              <a:off x="2860771" y="2974011"/>
              <a:ext cx="1138383" cy="788583"/>
              <a:chOff x="1492619" y="2703397"/>
              <a:chExt cx="1138383" cy="788583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400AF738-3289-03C7-694D-103EA73AA72F}"/>
                  </a:ext>
                </a:extLst>
              </p:cNvPr>
              <p:cNvSpPr/>
              <p:nvPr/>
            </p:nvSpPr>
            <p:spPr>
              <a:xfrm>
                <a:off x="1518747" y="2703397"/>
                <a:ext cx="1059313" cy="788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2C2A4CEF-12A5-8435-144A-F23B9468D334}"/>
                  </a:ext>
                </a:extLst>
              </p:cNvPr>
              <p:cNvSpPr txBox="1"/>
              <p:nvPr/>
            </p:nvSpPr>
            <p:spPr>
              <a:xfrm>
                <a:off x="1492619" y="2769223"/>
                <a:ext cx="1138383" cy="608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hlinkClick r:id="rId11" action="ppaction://hlinksldjump"/>
                  </a:rPr>
                  <a:t>Commissioning of COGEN 1 at Coombabah STP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5A1E248-66D5-768E-3BE9-EA26C229973E}"/>
                </a:ext>
              </a:extLst>
            </p:cNvPr>
            <p:cNvSpPr/>
            <p:nvPr/>
          </p:nvSpPr>
          <p:spPr>
            <a:xfrm>
              <a:off x="2915841" y="3913686"/>
              <a:ext cx="72000" cy="5585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FADF796-AA28-1294-B61C-8A6AB2442BFE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2951841" y="3737792"/>
              <a:ext cx="0" cy="1758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F365CC5-05B5-F6F0-506B-083CBC2C3FC7}"/>
              </a:ext>
            </a:extLst>
          </p:cNvPr>
          <p:cNvGrpSpPr/>
          <p:nvPr/>
        </p:nvGrpSpPr>
        <p:grpSpPr>
          <a:xfrm>
            <a:off x="7397075" y="4274941"/>
            <a:ext cx="1138385" cy="1284118"/>
            <a:chOff x="1627221" y="4560013"/>
            <a:chExt cx="1032039" cy="120804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02F4070-8B18-FAD7-6F70-C51477762689}"/>
                </a:ext>
              </a:extLst>
            </p:cNvPr>
            <p:cNvGrpSpPr/>
            <p:nvPr/>
          </p:nvGrpSpPr>
          <p:grpSpPr>
            <a:xfrm>
              <a:off x="1627221" y="4808504"/>
              <a:ext cx="1032039" cy="959553"/>
              <a:chOff x="1503692" y="2492247"/>
              <a:chExt cx="1032039" cy="959553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4D6D8641-751B-6840-9052-67F12B72BF5F}"/>
                  </a:ext>
                </a:extLst>
              </p:cNvPr>
              <p:cNvSpPr/>
              <p:nvPr/>
            </p:nvSpPr>
            <p:spPr>
              <a:xfrm>
                <a:off x="1518748" y="2492247"/>
                <a:ext cx="984040" cy="95955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1CFC920-8B87-CFC0-CF11-4392DFEFDA73}"/>
                  </a:ext>
                </a:extLst>
              </p:cNvPr>
              <p:cNvSpPr txBox="1"/>
              <p:nvPr/>
            </p:nvSpPr>
            <p:spPr>
              <a:xfrm>
                <a:off x="1503692" y="2592066"/>
                <a:ext cx="1032039" cy="73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hlinkClick r:id="rId12" action="ppaction://hlinksldjump"/>
                  </a:rPr>
                  <a:t>Biosolids Masterplan Addendum and CBF Business Case (2022)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D61E0B4-C761-9D5E-12DB-07A3C7375C5D}"/>
                </a:ext>
              </a:extLst>
            </p:cNvPr>
            <p:cNvSpPr/>
            <p:nvPr/>
          </p:nvSpPr>
          <p:spPr>
            <a:xfrm>
              <a:off x="2104272" y="4560013"/>
              <a:ext cx="72000" cy="72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CC02806-AD9C-0C83-ADF4-CC5A382AF526}"/>
                </a:ext>
              </a:extLst>
            </p:cNvPr>
            <p:cNvCxnSpPr>
              <a:cxnSpLocks/>
              <a:stCxn id="111" idx="4"/>
              <a:endCxn id="113" idx="0"/>
            </p:cNvCxnSpPr>
            <p:nvPr/>
          </p:nvCxnSpPr>
          <p:spPr>
            <a:xfrm flipH="1">
              <a:off x="2134297" y="4632013"/>
              <a:ext cx="5976" cy="176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0E6DB7A-1872-5E99-9CF3-4588101D84B4}"/>
              </a:ext>
            </a:extLst>
          </p:cNvPr>
          <p:cNvGrpSpPr/>
          <p:nvPr/>
        </p:nvGrpSpPr>
        <p:grpSpPr>
          <a:xfrm>
            <a:off x="1680148" y="4543133"/>
            <a:ext cx="1044189" cy="1019980"/>
            <a:chOff x="1465569" y="2520731"/>
            <a:chExt cx="946641" cy="103315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E1672B10-FBC8-C0B8-6563-51E9EDAF418C}"/>
                </a:ext>
              </a:extLst>
            </p:cNvPr>
            <p:cNvSpPr/>
            <p:nvPr/>
          </p:nvSpPr>
          <p:spPr>
            <a:xfrm>
              <a:off x="1465569" y="2520731"/>
              <a:ext cx="946641" cy="103315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TextBox 108">
              <a:hlinkClick r:id="rId13" action="ppaction://hlinksldjump"/>
              <a:extLst>
                <a:ext uri="{FF2B5EF4-FFF2-40B4-BE49-F238E27FC236}">
                  <a16:creationId xmlns:a16="http://schemas.microsoft.com/office/drawing/2014/main" id="{2A7F84A0-6F62-E52C-6114-EE1B6AA878E5}"/>
                </a:ext>
              </a:extLst>
            </p:cNvPr>
            <p:cNvSpPr txBox="1"/>
            <p:nvPr/>
          </p:nvSpPr>
          <p:spPr>
            <a:xfrm>
              <a:off x="1467136" y="2572156"/>
              <a:ext cx="943946" cy="93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/>
                </a:rPr>
                <a:t>Commissioning of Anaerobic Digestion of WAS at Coombabah STP (2012)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106" name="Oval 105">
            <a:extLst>
              <a:ext uri="{FF2B5EF4-FFF2-40B4-BE49-F238E27FC236}">
                <a16:creationId xmlns:a16="http://schemas.microsoft.com/office/drawing/2014/main" id="{71F262E0-4F1B-433E-92B8-EEC9E2A06000}"/>
              </a:ext>
            </a:extLst>
          </p:cNvPr>
          <p:cNvSpPr/>
          <p:nvPr/>
        </p:nvSpPr>
        <p:spPr>
          <a:xfrm>
            <a:off x="2476357" y="4279913"/>
            <a:ext cx="79419" cy="7108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813A905-12E8-2A93-0425-F03046B19C44}"/>
              </a:ext>
            </a:extLst>
          </p:cNvPr>
          <p:cNvCxnSpPr>
            <a:cxnSpLocks/>
            <a:stCxn id="106" idx="4"/>
          </p:cNvCxnSpPr>
          <p:nvPr/>
        </p:nvCxnSpPr>
        <p:spPr>
          <a:xfrm>
            <a:off x="2516066" y="4350995"/>
            <a:ext cx="0" cy="18420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0967A53-2C31-1DF0-977D-041D27F0C63A}"/>
              </a:ext>
            </a:extLst>
          </p:cNvPr>
          <p:cNvSpPr/>
          <p:nvPr/>
        </p:nvSpPr>
        <p:spPr>
          <a:xfrm>
            <a:off x="6444209" y="1190349"/>
            <a:ext cx="2170402" cy="870499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accent1"/>
                </a:solidFill>
              </a:rPr>
              <a:t>Resilience…</a:t>
            </a: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2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547B-FC76-8382-4996-5217A505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STPs Stabilisation Process, Dewatering Technology and Biosolids Grade in 2019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C665D-9462-3988-E27E-25CE8DEAB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latin typeface="+mj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 Trials</a:t>
            </a:r>
            <a:endParaRPr lang="en-US" dirty="0">
              <a:latin typeface="+mj-lt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90CF02E-DB0A-09FA-3B95-B4D6A883E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03523"/>
              </p:ext>
            </p:extLst>
          </p:nvPr>
        </p:nvGraphicFramePr>
        <p:xfrm>
          <a:off x="827584" y="1916832"/>
          <a:ext cx="7478784" cy="4032449"/>
        </p:xfrm>
        <a:graphic>
          <a:graphicData uri="http://schemas.openxmlformats.org/drawingml/2006/table">
            <a:tbl>
              <a:tblPr/>
              <a:tblGrid>
                <a:gridCol w="1186710">
                  <a:extLst>
                    <a:ext uri="{9D8B030D-6E8A-4147-A177-3AD203B41FA5}">
                      <a16:colId xmlns:a16="http://schemas.microsoft.com/office/drawing/2014/main" val="350348713"/>
                    </a:ext>
                  </a:extLst>
                </a:gridCol>
                <a:gridCol w="1673878">
                  <a:extLst>
                    <a:ext uri="{9D8B030D-6E8A-4147-A177-3AD203B41FA5}">
                      <a16:colId xmlns:a16="http://schemas.microsoft.com/office/drawing/2014/main" val="3098004134"/>
                    </a:ext>
                  </a:extLst>
                </a:gridCol>
                <a:gridCol w="2036208">
                  <a:extLst>
                    <a:ext uri="{9D8B030D-6E8A-4147-A177-3AD203B41FA5}">
                      <a16:colId xmlns:a16="http://schemas.microsoft.com/office/drawing/2014/main" val="750265092"/>
                    </a:ext>
                  </a:extLst>
                </a:gridCol>
                <a:gridCol w="1290994">
                  <a:extLst>
                    <a:ext uri="{9D8B030D-6E8A-4147-A177-3AD203B41FA5}">
                      <a16:colId xmlns:a16="http://schemas.microsoft.com/office/drawing/2014/main" val="1659864531"/>
                    </a:ext>
                  </a:extLst>
                </a:gridCol>
                <a:gridCol w="1290994">
                  <a:extLst>
                    <a:ext uri="{9D8B030D-6E8A-4147-A177-3AD203B41FA5}">
                      <a16:colId xmlns:a16="http://schemas.microsoft.com/office/drawing/2014/main" val="2302416575"/>
                    </a:ext>
                  </a:extLst>
                </a:gridCol>
              </a:tblGrid>
              <a:tr h="29666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baseline="0" dirty="0">
                          <a:effectLst/>
                          <a:latin typeface="+mj-lt"/>
                        </a:rPr>
                        <a:t>STP</a:t>
                      </a:r>
                      <a:endParaRPr lang="en-US" sz="1400" b="1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baseline="0" dirty="0">
                          <a:effectLst/>
                          <a:latin typeface="+mj-lt"/>
                        </a:rPr>
                        <a:t>Stabilisation Process</a:t>
                      </a:r>
                      <a:endParaRPr lang="en-US" sz="1400" b="1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baseline="0" dirty="0">
                          <a:effectLst/>
                          <a:latin typeface="+mj-lt"/>
                        </a:rPr>
                        <a:t>Dewatering Technology</a:t>
                      </a:r>
                      <a:endParaRPr lang="en-US" sz="1400" b="1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baseline="0" dirty="0">
                          <a:effectLst/>
                          <a:latin typeface="+mj-lt"/>
                        </a:rPr>
                        <a:t>Biosolids Grade</a:t>
                      </a:r>
                      <a:endParaRPr lang="en-US" sz="1400" b="1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756668"/>
                  </a:ext>
                </a:extLst>
              </a:tr>
              <a:tr h="636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baseline="0" dirty="0">
                          <a:effectLst/>
                          <a:latin typeface="+mj-lt"/>
                        </a:rPr>
                        <a:t>Stabilisation</a:t>
                      </a:r>
                      <a:endParaRPr lang="en-US" sz="1400" b="1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baseline="0" dirty="0">
                          <a:effectLst/>
                          <a:latin typeface="+mj-lt"/>
                        </a:rPr>
                        <a:t>Contaminant</a:t>
                      </a:r>
                      <a:endParaRPr lang="en-US" sz="1400" b="1" baseline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21015"/>
                  </a:ext>
                </a:extLst>
              </a:tr>
              <a:tr h="937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400" dirty="0">
                          <a:effectLst/>
                          <a:latin typeface="+mj-lt"/>
                        </a:rPr>
                        <a:t>Coombabah </a:t>
                      </a:r>
                      <a:endParaRPr lang="en-US" sz="1100" b="1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 dirty="0">
                          <a:effectLst/>
                          <a:latin typeface="+mj-lt"/>
                        </a:rPr>
                        <a:t>Anaerobic Digestion of Thickened WAS (TWAS)</a:t>
                      </a:r>
                      <a:endParaRPr lang="en-US" sz="1100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 dirty="0">
                          <a:effectLst/>
                          <a:latin typeface="+mj-lt"/>
                        </a:rPr>
                        <a:t>BFP plus drying beds of dewatered digested sludge</a:t>
                      </a:r>
                      <a:endParaRPr lang="en-US" sz="1100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>
                          <a:effectLst/>
                          <a:latin typeface="+mj-lt"/>
                        </a:rPr>
                        <a:t>B</a:t>
                      </a:r>
                      <a:endParaRPr lang="en-US" sz="1100" kern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>
                          <a:effectLst/>
                          <a:latin typeface="+mj-lt"/>
                        </a:rPr>
                        <a:t>C</a:t>
                      </a:r>
                      <a:endParaRPr lang="en-US" sz="1100" kern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9554892"/>
                  </a:ext>
                </a:extLst>
              </a:tr>
              <a:tr h="6117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400" dirty="0">
                          <a:effectLst/>
                          <a:latin typeface="+mj-lt"/>
                        </a:rPr>
                        <a:t>Pimpama </a:t>
                      </a:r>
                      <a:endParaRPr lang="en-US" sz="1100" b="1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 dirty="0">
                          <a:effectLst/>
                          <a:latin typeface="+mj-lt"/>
                        </a:rPr>
                        <a:t>Extended aeration and barrier method</a:t>
                      </a:r>
                      <a:endParaRPr lang="en-US" sz="1100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 dirty="0">
                          <a:effectLst/>
                          <a:latin typeface="+mj-lt"/>
                        </a:rPr>
                        <a:t>GDD/BFP of WAS</a:t>
                      </a:r>
                      <a:endParaRPr lang="en-US" sz="1100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>
                          <a:effectLst/>
                          <a:latin typeface="+mj-lt"/>
                        </a:rPr>
                        <a:t>B</a:t>
                      </a:r>
                      <a:endParaRPr lang="en-US" sz="1100" kern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>
                          <a:effectLst/>
                          <a:latin typeface="+mj-lt"/>
                        </a:rPr>
                        <a:t>B</a:t>
                      </a:r>
                      <a:endParaRPr lang="en-US" sz="1100" kern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6486995"/>
                  </a:ext>
                </a:extLst>
              </a:tr>
              <a:tr h="6117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400" dirty="0">
                          <a:effectLst/>
                          <a:latin typeface="+mj-lt"/>
                        </a:rPr>
                        <a:t>Merrimac </a:t>
                      </a:r>
                      <a:endParaRPr lang="en-US" sz="1100" b="1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>
                          <a:effectLst/>
                          <a:latin typeface="+mj-lt"/>
                        </a:rPr>
                        <a:t>Extended aeration and barrier method</a:t>
                      </a:r>
                      <a:endParaRPr lang="en-US" sz="1100" kern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 dirty="0">
                          <a:effectLst/>
                          <a:latin typeface="+mj-lt"/>
                        </a:rPr>
                        <a:t>GDD/BFP of WAS</a:t>
                      </a:r>
                      <a:endParaRPr lang="en-US" sz="1100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 dirty="0">
                          <a:effectLst/>
                          <a:latin typeface="+mj-lt"/>
                        </a:rPr>
                        <a:t>B</a:t>
                      </a:r>
                      <a:endParaRPr lang="en-US" sz="1100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>
                          <a:effectLst/>
                          <a:latin typeface="+mj-lt"/>
                        </a:rPr>
                        <a:t>B</a:t>
                      </a:r>
                      <a:endParaRPr lang="en-US" sz="1100" kern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194151"/>
                  </a:ext>
                </a:extLst>
              </a:tr>
              <a:tr h="9378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b="1" kern="1400" dirty="0">
                          <a:effectLst/>
                          <a:latin typeface="+mj-lt"/>
                        </a:rPr>
                        <a:t>Elanora </a:t>
                      </a:r>
                      <a:endParaRPr lang="en-US" sz="1100" b="1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>
                          <a:effectLst/>
                          <a:latin typeface="+mj-lt"/>
                        </a:rPr>
                        <a:t>Anaerobic Digestion of Primary Sludge and WAS</a:t>
                      </a:r>
                      <a:endParaRPr lang="en-US" sz="1100" kern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>
                          <a:effectLst/>
                          <a:latin typeface="+mj-lt"/>
                        </a:rPr>
                        <a:t>BFP of digested sludge</a:t>
                      </a:r>
                      <a:endParaRPr lang="en-US" sz="1100" kern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>
                          <a:effectLst/>
                          <a:latin typeface="+mj-lt"/>
                        </a:rPr>
                        <a:t>B</a:t>
                      </a:r>
                      <a:endParaRPr lang="en-US" sz="1100" kern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kern="1400" dirty="0">
                          <a:effectLst/>
                          <a:latin typeface="+mj-lt"/>
                        </a:rPr>
                        <a:t>C</a:t>
                      </a:r>
                      <a:endParaRPr lang="en-US" sz="1100" kern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755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12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547B-FC76-8382-4996-5217A505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Technology Trials - Dewatering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C665D-9462-3988-E27E-25CE8DEAB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latin typeface="+mj-l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 Trials</a:t>
            </a:r>
            <a:endParaRPr lang="en-US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5E713-B510-8D9C-458C-83522253FE3B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1882162"/>
            <a:ext cx="3766930" cy="2826271"/>
            <a:chOff x="2064702" y="1547812"/>
            <a:chExt cx="5014595" cy="37623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6AA3F9-0F77-8A41-368D-06F5CE0B2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702" y="1547812"/>
              <a:ext cx="5014595" cy="3762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0C9D4D-FBCA-AD76-1744-CCD74F9CCAC1}"/>
                </a:ext>
              </a:extLst>
            </p:cNvPr>
            <p:cNvSpPr txBox="1"/>
            <p:nvPr/>
          </p:nvSpPr>
          <p:spPr>
            <a:xfrm>
              <a:off x="2084984" y="1628800"/>
              <a:ext cx="936104" cy="77846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Activated Chemical Dosing Line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BFB936E-3758-683E-9098-AE671C40461A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2553037" y="2407262"/>
              <a:ext cx="362779" cy="157643"/>
            </a:xfrm>
            <a:prstGeom prst="straightConnector1">
              <a:avLst/>
            </a:prstGeom>
            <a:noFill/>
            <a:ln w="19050" cap="flat" cmpd="sng" algn="ctr">
              <a:solidFill>
                <a:srgbClr val="FF9B26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FA2EF8-FD94-D8D1-275C-51602176DB50}"/>
                </a:ext>
              </a:extLst>
            </p:cNvPr>
            <p:cNvSpPr txBox="1"/>
            <p:nvPr/>
          </p:nvSpPr>
          <p:spPr>
            <a:xfrm>
              <a:off x="2084984" y="3434233"/>
              <a:ext cx="936104" cy="28680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Centrate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814F4F-F5E9-6538-B15E-BF874FF44B5C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3021088" y="3577635"/>
              <a:ext cx="830831" cy="110515"/>
            </a:xfrm>
            <a:prstGeom prst="straightConnector1">
              <a:avLst/>
            </a:prstGeom>
            <a:noFill/>
            <a:ln w="19050" cap="flat" cmpd="sng" algn="ctr">
              <a:solidFill>
                <a:srgbClr val="FF9B26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DAFE51-6057-FC7F-F106-E7CC808551C6}"/>
                </a:ext>
              </a:extLst>
            </p:cNvPr>
            <p:cNvSpPr txBox="1"/>
            <p:nvPr/>
          </p:nvSpPr>
          <p:spPr>
            <a:xfrm>
              <a:off x="2118263" y="4528431"/>
              <a:ext cx="936104" cy="77846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Digested Sludge Feed Supply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4A832-F122-70E5-CDCD-592A75E7E6AF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3054367" y="3950264"/>
              <a:ext cx="1013575" cy="967398"/>
            </a:xfrm>
            <a:prstGeom prst="straightConnector1">
              <a:avLst/>
            </a:prstGeom>
            <a:noFill/>
            <a:ln w="19050" cap="flat" cmpd="sng" algn="ctr">
              <a:solidFill>
                <a:srgbClr val="FF9B26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E135B3-DD6B-BA86-0BCB-826DBD78DB34}"/>
                </a:ext>
              </a:extLst>
            </p:cNvPr>
            <p:cNvSpPr txBox="1"/>
            <p:nvPr/>
          </p:nvSpPr>
          <p:spPr>
            <a:xfrm>
              <a:off x="4572000" y="1637806"/>
              <a:ext cx="1038470" cy="4506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Flocculated Sludge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12C6C9A-FDFD-51A8-9529-F92709C8EB9E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3666695" y="2088494"/>
              <a:ext cx="1424540" cy="466008"/>
            </a:xfrm>
            <a:prstGeom prst="straightConnector1">
              <a:avLst/>
            </a:prstGeom>
            <a:noFill/>
            <a:ln w="19050" cap="flat" cmpd="sng" algn="ctr">
              <a:solidFill>
                <a:srgbClr val="FF9B26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2180C4-25BE-063D-E995-1696BA9CC22D}"/>
                </a:ext>
              </a:extLst>
            </p:cNvPr>
            <p:cNvSpPr txBox="1"/>
            <p:nvPr/>
          </p:nvSpPr>
          <p:spPr>
            <a:xfrm>
              <a:off x="5834525" y="1790382"/>
              <a:ext cx="1038470" cy="28680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Dry Cake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5C92A35-721F-9305-76E4-27FDB43D8A8C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6228186" y="2077184"/>
              <a:ext cx="125575" cy="1114675"/>
            </a:xfrm>
            <a:prstGeom prst="straightConnector1">
              <a:avLst/>
            </a:prstGeom>
            <a:noFill/>
            <a:ln w="19050" cap="flat" cmpd="sng" algn="ctr">
              <a:solidFill>
                <a:srgbClr val="FF9B26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EDAF8F-AD11-6CBD-E792-7E7BD5455DE8}"/>
                </a:ext>
              </a:extLst>
            </p:cNvPr>
            <p:cNvSpPr txBox="1"/>
            <p:nvPr/>
          </p:nvSpPr>
          <p:spPr>
            <a:xfrm>
              <a:off x="3114944" y="1607799"/>
              <a:ext cx="778251" cy="61457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Water Flushing Supply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24FE19-A240-73C7-0F65-873661A25625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3414749" y="2222375"/>
              <a:ext cx="89322" cy="926391"/>
            </a:xfrm>
            <a:prstGeom prst="straightConnector1">
              <a:avLst/>
            </a:prstGeom>
            <a:noFill/>
            <a:ln w="19050" cap="flat" cmpd="sng" algn="ctr">
              <a:solidFill>
                <a:srgbClr val="FF9B26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11BB93-C53F-8578-82D1-6F7AE7FECC42}"/>
                </a:ext>
              </a:extLst>
            </p:cNvPr>
            <p:cNvSpPr txBox="1"/>
            <p:nvPr/>
          </p:nvSpPr>
          <p:spPr>
            <a:xfrm>
              <a:off x="5940152" y="4897764"/>
              <a:ext cx="1038470" cy="28680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Cake Drain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6048527-A759-8053-11C5-01E0D2A0F1C5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 flipV="1">
              <a:off x="5834525" y="4077072"/>
              <a:ext cx="624862" cy="820693"/>
            </a:xfrm>
            <a:prstGeom prst="straightConnector1">
              <a:avLst/>
            </a:prstGeom>
            <a:noFill/>
            <a:ln w="19050" cap="flat" cmpd="sng" algn="ctr">
              <a:solidFill>
                <a:srgbClr val="FF9B26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37B49C9-EAE5-2BFB-58A1-E9BA38275FE1}"/>
              </a:ext>
            </a:extLst>
          </p:cNvPr>
          <p:cNvSpPr txBox="1"/>
          <p:nvPr/>
        </p:nvSpPr>
        <p:spPr>
          <a:xfrm>
            <a:off x="482780" y="4839543"/>
            <a:ext cx="376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+mj-lt"/>
              </a:rPr>
              <a:t>Coombabah STP Centrifuge Trial Assembled Skid (2019)</a:t>
            </a:r>
            <a:endParaRPr lang="en-US" sz="1200" dirty="0"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9B1C17-2F39-8047-9B17-4CD4D7C45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95" y="1882162"/>
            <a:ext cx="4319905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A44E60-A37E-B767-CB77-140ED9C522A1}"/>
              </a:ext>
            </a:extLst>
          </p:cNvPr>
          <p:cNvSpPr txBox="1"/>
          <p:nvPr/>
        </p:nvSpPr>
        <p:spPr>
          <a:xfrm>
            <a:off x="4843669" y="5373216"/>
            <a:ext cx="376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+mj-lt"/>
              </a:rPr>
              <a:t>Coombabah Centrifuge Trial – Relationship between Solids Loading Capacity, Hydraulic Capacity and Centrifuge Dewatering Performance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76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22222"/>
      </a:dk1>
      <a:lt1>
        <a:srgbClr val="FFFFFF"/>
      </a:lt1>
      <a:dk2>
        <a:srgbClr val="ED7000"/>
      </a:dk2>
      <a:lt2>
        <a:srgbClr val="A4A09F"/>
      </a:lt2>
      <a:accent1>
        <a:srgbClr val="222222"/>
      </a:accent1>
      <a:accent2>
        <a:srgbClr val="F2F2F2"/>
      </a:accent2>
      <a:accent3>
        <a:srgbClr val="D8D8D8"/>
      </a:accent3>
      <a:accent4>
        <a:srgbClr val="A4A09F"/>
      </a:accent4>
      <a:accent5>
        <a:srgbClr val="7F7F7F"/>
      </a:accent5>
      <a:accent6>
        <a:srgbClr val="A4A09F"/>
      </a:accent6>
      <a:hlink>
        <a:srgbClr val="222222"/>
      </a:hlink>
      <a:folHlink>
        <a:srgbClr val="0000FF"/>
      </a:folHlink>
    </a:clrScheme>
    <a:fontScheme name="Refresh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tec Powerpoint Presentation Standard" id="{F9012BF2-8D20-468E-B4EE-82841359EC31}" vid="{2B003C9B-A6DA-4D78-A2B6-C6B98720B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C4CA2497DE424E96CDF3D68ABC74C4" ma:contentTypeVersion="6" ma:contentTypeDescription="Create a new document." ma:contentTypeScope="" ma:versionID="9052a0f18e30e2aec5e94592933de067">
  <xsd:schema xmlns:xsd="http://www.w3.org/2001/XMLSchema" xmlns:xs="http://www.w3.org/2001/XMLSchema" xmlns:p="http://schemas.microsoft.com/office/2006/metadata/properties" xmlns:ns2="dca12297-5904-4526-8d6a-431f7cd7d9fc" xmlns:ns3="62b7f166-e8cf-47f7-b01e-28ca6601391e" targetNamespace="http://schemas.microsoft.com/office/2006/metadata/properties" ma:root="true" ma:fieldsID="0d34e1234194337a0d8c678f1c9a0aeb" ns2:_="" ns3:_="">
    <xsd:import namespace="dca12297-5904-4526-8d6a-431f7cd7d9fc"/>
    <xsd:import namespace="62b7f166-e8cf-47f7-b01e-28ca660139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12297-5904-4526-8d6a-431f7cd7d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7f166-e8cf-47f7-b01e-28ca660139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2b7f166-e8cf-47f7-b01e-28ca6601391e">
      <UserInfo>
        <DisplayName>Whitt, Darrell</DisplayName>
        <AccountId>12</AccountId>
        <AccountType/>
      </UserInfo>
      <UserInfo>
        <DisplayName>Belgrove, Tom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ACBB20A-858F-489B-9612-BE670E354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12297-5904-4526-8d6a-431f7cd7d9fc"/>
    <ds:schemaRef ds:uri="62b7f166-e8cf-47f7-b01e-28ca66013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05C0B4-F703-4386-A791-9F455F904B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FA1F18-C9DB-4CFD-BF98-C5C38BDB4F4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62b7f166-e8cf-47f7-b01e-28ca6601391e"/>
    <ds:schemaRef ds:uri="dca12297-5904-4526-8d6a-431f7cd7d9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1389</Words>
  <Application>Microsoft Office PowerPoint</Application>
  <PresentationFormat>On-screen Show (4:3)</PresentationFormat>
  <Paragraphs>239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Segoe UI</vt:lpstr>
      <vt:lpstr>Office Theme</vt:lpstr>
      <vt:lpstr>City of Gold Coast Provision of Professional  Services</vt:lpstr>
      <vt:lpstr>PowerPoint Presentation</vt:lpstr>
      <vt:lpstr>Take Home Message:</vt:lpstr>
      <vt:lpstr>CoGC Biosolids Management Journey Timeline</vt:lpstr>
      <vt:lpstr>Coombabah STP Long Term Master Plan Layout</vt:lpstr>
      <vt:lpstr>Coombabah STP Anaerobic Digesters 1&amp;2 (Commissioned in 2012)</vt:lpstr>
      <vt:lpstr>CoGC Biosolids Management Journey Timeline</vt:lpstr>
      <vt:lpstr>STPs Stabilisation Process, Dewatering Technology and Biosolids Grade in 2019</vt:lpstr>
      <vt:lpstr>Technology Trials - Dewatering</vt:lpstr>
      <vt:lpstr>Other Technology Trials</vt:lpstr>
      <vt:lpstr>CoGC Biosolids Management Journey Timeline</vt:lpstr>
      <vt:lpstr>2020 BSM Preferred Option: CBF at Coombabah STP without Elanora STP</vt:lpstr>
      <vt:lpstr>Agreed Roadmap to CBF</vt:lpstr>
      <vt:lpstr>CoGC Biosolids Management Journey Timeline</vt:lpstr>
      <vt:lpstr>2022 Floods: CoGC’s Current Biosolids Management Practice Resilience </vt:lpstr>
      <vt:lpstr>2022 Floods: CoGC’s Current Biosolids Management Practice Resilience </vt:lpstr>
      <vt:lpstr>Coombabah STP COGEN 1 Commissioned in 2022</vt:lpstr>
      <vt:lpstr>CoGC Biosolids Management Journey Timeline</vt:lpstr>
      <vt:lpstr>BSM Addendum CBF BC</vt:lpstr>
      <vt:lpstr>Conclusion</vt:lpstr>
      <vt:lpstr>Questions/Discussion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Whitt, Darrell</dc:creator>
  <cp:lastModifiedBy>Mejia Likosova, Elena</cp:lastModifiedBy>
  <cp:revision>94</cp:revision>
  <cp:lastPrinted>2019-04-05T02:38:05Z</cp:lastPrinted>
  <dcterms:created xsi:type="dcterms:W3CDTF">2019-03-27T05:48:58Z</dcterms:created>
  <dcterms:modified xsi:type="dcterms:W3CDTF">2023-02-08T11:52:39Z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0x01010035C4CA2497DE424E96CDF3D68ABC74C4</vt:lpwstr>
  </property>
  <property fmtid="{D5CDD505-2E9C-101B-9397-08002B2CF9AE}" pid="3" name="Discipline">
    <vt:lpwstr>;#Administration;#</vt:lpwstr>
  </property>
  <property fmtid="{D5CDD505-2E9C-101B-9397-08002B2CF9AE}" pid="4" name="SharedWithUsers">
    <vt:lpwstr>12;#Whitt, Darrell;#43;#Belgrove, Tom</vt:lpwstr>
  </property>
  <property fmtid="{D5CDD505-2E9C-101B-9397-08002B2CF9AE}" pid="5" name="Document Type">
    <vt:lpwstr>Template</vt:lpwstr>
  </property>
</Properties>
</file>