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78" r:id="rId6"/>
    <p:sldId id="279" r:id="rId7"/>
    <p:sldId id="280" r:id="rId8"/>
    <p:sldId id="287" r:id="rId9"/>
    <p:sldId id="292" r:id="rId10"/>
    <p:sldId id="281" r:id="rId11"/>
    <p:sldId id="283" r:id="rId12"/>
    <p:sldId id="284" r:id="rId13"/>
    <p:sldId id="297" r:id="rId14"/>
    <p:sldId id="295" r:id="rId15"/>
    <p:sldId id="2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06B69D-DC7E-AFAE-6580-0B96A2CF535B}" name="Lauren Rickards" initials="LR" userId="S::lauren.rickards@rmit.edu.au::ec1089d5-d5a9-4283-b45b-a37906a8e7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74E"/>
    <a:srgbClr val="AFC27A"/>
    <a:srgbClr val="C7DE8C"/>
    <a:srgbClr val="006666"/>
    <a:srgbClr val="EBD078"/>
    <a:srgbClr val="81998E"/>
    <a:srgbClr val="AECFBB"/>
    <a:srgbClr val="BEE1D1"/>
    <a:srgbClr val="FAFAFA"/>
    <a:srgbClr val="E2C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D2DF05-17A7-B44C-82CC-4D373924774C}" v="509" dt="2023-02-05T05:07:51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/>
    <p:restoredTop sz="96197"/>
  </p:normalViewPr>
  <p:slideViewPr>
    <p:cSldViewPr snapToGrid="0" snapToObjects="1">
      <p:cViewPr varScale="1">
        <p:scale>
          <a:sx n="114" d="100"/>
          <a:sy n="114" d="100"/>
        </p:scale>
        <p:origin x="100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miteduau-my.sharepoint.com/personal/patrick_bonney_rmit_edu_au/Documents/Literature%20-%20Public%20perceptions%20of%20biosoli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miteduau-my.sharepoint.com/personal/patrick_bonney_rmit_edu_au/Documents/Literature%20-%20Public%20perceptions%20of%20biosoli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miteduau-my.sharepoint.com/personal/patrick_bonney_rmit_edu_au/Documents/Literature%20-%20Public%20perceptions%20of%20biosoli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dirty="0">
                <a:latin typeface="Arial Nova Light" panose="020B0304020202020204" pitchFamily="34" charset="0"/>
                <a:cs typeface="Arial" panose="020B0604020202020204" pitchFamily="34" charset="0"/>
              </a:rPr>
              <a:t>Publication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74691200697099E-2"/>
          <c:y val="0.13523262816168446"/>
          <c:w val="0.85984187634670095"/>
          <c:h val="0.40074612275261118"/>
        </c:manualLayout>
      </c:layout>
      <c:barChart>
        <c:barDir val="col"/>
        <c:grouping val="clustered"/>
        <c:varyColors val="0"/>
        <c:ser>
          <c:idx val="0"/>
          <c:order val="0"/>
          <c:tx>
            <c:v>Publication type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Sheet3!$Y$1:$Y$6</c:f>
              <c:strCache>
                <c:ptCount val="6"/>
                <c:pt idx="0">
                  <c:v>Perspective</c:v>
                </c:pt>
                <c:pt idx="1">
                  <c:v>Review/Discussion</c:v>
                </c:pt>
                <c:pt idx="2">
                  <c:v>Case study</c:v>
                </c:pt>
                <c:pt idx="3">
                  <c:v>Empirical (quantitative)</c:v>
                </c:pt>
                <c:pt idx="4">
                  <c:v>Empirical (qualitative)</c:v>
                </c:pt>
                <c:pt idx="5">
                  <c:v>Empirical (mixed)</c:v>
                </c:pt>
              </c:strCache>
            </c:strRef>
          </c:cat>
          <c:val>
            <c:numRef>
              <c:f>Sheet3!$Z$1:$Z$6</c:f>
              <c:numCache>
                <c:formatCode>General</c:formatCode>
                <c:ptCount val="6"/>
                <c:pt idx="0">
                  <c:v>9</c:v>
                </c:pt>
                <c:pt idx="1">
                  <c:v>8</c:v>
                </c:pt>
                <c:pt idx="2">
                  <c:v>12</c:v>
                </c:pt>
                <c:pt idx="3">
                  <c:v>12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6-3748-817F-3B7635BF5D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38"/>
        <c:overlap val="-27"/>
        <c:axId val="2028844815"/>
        <c:axId val="2028846463"/>
      </c:barChart>
      <c:catAx>
        <c:axId val="202884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n-US"/>
          </a:p>
        </c:txPr>
        <c:crossAx val="2028846463"/>
        <c:crosses val="autoZero"/>
        <c:auto val="1"/>
        <c:lblAlgn val="ctr"/>
        <c:lblOffset val="100"/>
        <c:noMultiLvlLbl val="0"/>
      </c:catAx>
      <c:valAx>
        <c:axId val="2028846463"/>
        <c:scaling>
          <c:orientation val="minMax"/>
          <c:max val="1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8844815"/>
        <c:crosses val="autoZero"/>
        <c:crossBetween val="between"/>
        <c:majorUnit val="5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>
                <a:latin typeface="Arial Nova Light" panose="020B0304020202020204" pitchFamily="34" charset="0"/>
                <a:cs typeface="Arial" panose="020B0604020202020204" pitchFamily="34" charset="0"/>
              </a:rPr>
              <a:t>Publications by year</a:t>
            </a:r>
          </a:p>
        </c:rich>
      </c:tx>
      <c:layout>
        <c:manualLayout>
          <c:xMode val="edge"/>
          <c:yMode val="edge"/>
          <c:x val="0.22424709016684055"/>
          <c:y val="0.20488732490831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784278836556118E-2"/>
          <c:y val="0.39829119998379325"/>
          <c:w val="0.90144404171222525"/>
          <c:h val="0.53540188960665691"/>
        </c:manualLayout>
      </c:layout>
      <c:barChart>
        <c:barDir val="col"/>
        <c:grouping val="clustered"/>
        <c:varyColors val="0"/>
        <c:ser>
          <c:idx val="0"/>
          <c:order val="0"/>
          <c:tx>
            <c:v>No. of publications</c:v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Sheet3!$I$2:$I$37</c:f>
              <c:numCache>
                <c:formatCode>General</c:formatCode>
                <c:ptCount val="36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</c:numCache>
            </c:numRef>
          </c:cat>
          <c:val>
            <c:numRef>
              <c:f>Sheet3!$J$2:$J$37</c:f>
              <c:numCache>
                <c:formatCode>General</c:formatCode>
                <c:ptCount val="3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4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4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0</c:v>
                </c:pt>
                <c:pt idx="28">
                  <c:v>3</c:v>
                </c:pt>
                <c:pt idx="29">
                  <c:v>0</c:v>
                </c:pt>
                <c:pt idx="30">
                  <c:v>1</c:v>
                </c:pt>
                <c:pt idx="31">
                  <c:v>2</c:v>
                </c:pt>
                <c:pt idx="32">
                  <c:v>2</c:v>
                </c:pt>
                <c:pt idx="33">
                  <c:v>1</c:v>
                </c:pt>
                <c:pt idx="34">
                  <c:v>2</c:v>
                </c:pt>
                <c:pt idx="3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17-664B-AA80-5BC301A10C3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2028844815"/>
        <c:axId val="2028846463"/>
      </c:barChart>
      <c:catAx>
        <c:axId val="20288448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8846463"/>
        <c:crosses val="autoZero"/>
        <c:auto val="1"/>
        <c:lblAlgn val="ctr"/>
        <c:lblOffset val="100"/>
        <c:noMultiLvlLbl val="0"/>
      </c:catAx>
      <c:valAx>
        <c:axId val="2028846463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8844815"/>
        <c:crosses val="autoZero"/>
        <c:crossBetween val="between"/>
        <c:majorUnit val="1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pPr>
            <a:r>
              <a:rPr lang="en-GB" b="0" i="0">
                <a:latin typeface="Arial Nova Light" panose="020B0304020202020204" pitchFamily="34" charset="0"/>
              </a:rPr>
              <a:t>Management pathways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681810171154887E-2"/>
          <c:y val="0.24148432518277596"/>
          <c:w val="0.47897141198464338"/>
          <c:h val="0.69484988911124568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32-0048-99AE-C07A94CAE0F6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32-0048-99AE-C07A94CAE0F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32-0048-99AE-C07A94CAE0F6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F32-0048-99AE-C07A94CAE0F6}"/>
              </c:ext>
            </c:extLst>
          </c:dPt>
          <c:dPt>
            <c:idx val="4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F32-0048-99AE-C07A94CAE0F6}"/>
              </c:ext>
            </c:extLst>
          </c:dPt>
          <c:cat>
            <c:strRef>
              <c:f>Sheet3!$AI$2:$AI$6</c:f>
              <c:strCache>
                <c:ptCount val="5"/>
                <c:pt idx="0">
                  <c:v>Land application</c:v>
                </c:pt>
                <c:pt idx="1">
                  <c:v>Compost</c:v>
                </c:pt>
                <c:pt idx="2">
                  <c:v>Multiple pathways</c:v>
                </c:pt>
                <c:pt idx="3">
                  <c:v>Facility siting</c:v>
                </c:pt>
                <c:pt idx="4">
                  <c:v>Biosolids-based biochar</c:v>
                </c:pt>
              </c:strCache>
            </c:strRef>
          </c:cat>
          <c:val>
            <c:numRef>
              <c:f>Sheet3!$AJ$2:$AJ$6</c:f>
              <c:numCache>
                <c:formatCode>General</c:formatCode>
                <c:ptCount val="5"/>
                <c:pt idx="0">
                  <c:v>39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32-0048-99AE-C07A94CAE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703068900814477"/>
          <c:y val="0.22922790947627622"/>
          <c:w val="0.45548037748758585"/>
          <c:h val="0.765627734033245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C6421-7EC4-D548-BCD2-60A99999986A}" type="doc">
      <dgm:prSet loTypeId="urn:microsoft.com/office/officeart/2005/8/layout/pyramid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C7AC1B9F-BE35-964B-B6A0-56DC108EE41F}">
      <dgm:prSet phldrT="[Text]" custT="1"/>
      <dgm:spPr/>
      <dgm:t>
        <a:bodyPr/>
        <a:lstStyle/>
        <a:p>
          <a:r>
            <a:rPr lang="en-GB" sz="1400" b="1" dirty="0"/>
            <a:t>Strategic</a:t>
          </a:r>
        </a:p>
      </dgm:t>
    </dgm:pt>
    <dgm:pt modelId="{537C33AC-A582-074F-948B-26784B10B5EC}" type="parTrans" cxnId="{428BB7E5-E409-8241-8280-4D133C08818F}">
      <dgm:prSet/>
      <dgm:spPr/>
      <dgm:t>
        <a:bodyPr/>
        <a:lstStyle/>
        <a:p>
          <a:endParaRPr lang="en-GB"/>
        </a:p>
      </dgm:t>
    </dgm:pt>
    <dgm:pt modelId="{6F5A8843-44DE-BC46-840D-117246696FE4}" type="sibTrans" cxnId="{428BB7E5-E409-8241-8280-4D133C08818F}">
      <dgm:prSet/>
      <dgm:spPr/>
      <dgm:t>
        <a:bodyPr/>
        <a:lstStyle/>
        <a:p>
          <a:endParaRPr lang="en-GB"/>
        </a:p>
      </dgm:t>
    </dgm:pt>
    <dgm:pt modelId="{40294F89-D1A2-A049-8B3D-F1E347EB5430}">
      <dgm:prSet phldrT="[Text]" custT="1"/>
      <dgm:spPr/>
      <dgm:t>
        <a:bodyPr/>
        <a:lstStyle/>
        <a:p>
          <a:r>
            <a:rPr lang="en-GB" sz="1400" b="1" dirty="0"/>
            <a:t>Economic</a:t>
          </a:r>
        </a:p>
      </dgm:t>
    </dgm:pt>
    <dgm:pt modelId="{5DA62A91-D5D5-7744-8DFA-340F79302B09}" type="parTrans" cxnId="{50EBD89B-86FA-7448-A6B1-03993E4736AD}">
      <dgm:prSet/>
      <dgm:spPr/>
      <dgm:t>
        <a:bodyPr/>
        <a:lstStyle/>
        <a:p>
          <a:endParaRPr lang="en-GB"/>
        </a:p>
      </dgm:t>
    </dgm:pt>
    <dgm:pt modelId="{C7738BCF-E8E5-5040-92AF-979154F67E56}" type="sibTrans" cxnId="{50EBD89B-86FA-7448-A6B1-03993E4736AD}">
      <dgm:prSet/>
      <dgm:spPr/>
      <dgm:t>
        <a:bodyPr/>
        <a:lstStyle/>
        <a:p>
          <a:endParaRPr lang="en-GB"/>
        </a:p>
      </dgm:t>
    </dgm:pt>
    <dgm:pt modelId="{929CD46A-5DC1-0547-8D93-CA71584DCC2D}">
      <dgm:prSet phldrT="[Text]" custT="1"/>
      <dgm:spPr/>
      <dgm:t>
        <a:bodyPr/>
        <a:lstStyle/>
        <a:p>
          <a:r>
            <a:rPr lang="en-GB" sz="1400" b="1" dirty="0"/>
            <a:t>Regulatory</a:t>
          </a:r>
        </a:p>
      </dgm:t>
    </dgm:pt>
    <dgm:pt modelId="{02946F78-37F7-CB4D-9F0B-43799C02A0BE}" type="parTrans" cxnId="{087FC1D0-2CEB-EA43-824E-8C96F81C4208}">
      <dgm:prSet/>
      <dgm:spPr/>
      <dgm:t>
        <a:bodyPr/>
        <a:lstStyle/>
        <a:p>
          <a:endParaRPr lang="en-GB"/>
        </a:p>
      </dgm:t>
    </dgm:pt>
    <dgm:pt modelId="{9CE3185E-5356-C944-B306-A1D5AC911D88}" type="sibTrans" cxnId="{087FC1D0-2CEB-EA43-824E-8C96F81C4208}">
      <dgm:prSet/>
      <dgm:spPr/>
      <dgm:t>
        <a:bodyPr/>
        <a:lstStyle/>
        <a:p>
          <a:endParaRPr lang="en-GB"/>
        </a:p>
      </dgm:t>
    </dgm:pt>
    <dgm:pt modelId="{17B28C4A-403D-AE4D-B71E-9CC66A243F00}">
      <dgm:prSet phldrT="[Text]" custT="1"/>
      <dgm:spPr/>
      <dgm:t>
        <a:bodyPr/>
        <a:lstStyle/>
        <a:p>
          <a:r>
            <a:rPr lang="en-GB" sz="1400" b="1" dirty="0"/>
            <a:t>Community</a:t>
          </a:r>
        </a:p>
      </dgm:t>
    </dgm:pt>
    <dgm:pt modelId="{F8E18191-4993-D646-84E4-7535F3909CCD}" type="parTrans" cxnId="{370437A4-414A-344E-8C5F-EA503C163B41}">
      <dgm:prSet/>
      <dgm:spPr/>
      <dgm:t>
        <a:bodyPr/>
        <a:lstStyle/>
        <a:p>
          <a:endParaRPr lang="en-GB"/>
        </a:p>
      </dgm:t>
    </dgm:pt>
    <dgm:pt modelId="{68783347-7D0A-7346-A8C1-FE371E6A02E2}" type="sibTrans" cxnId="{370437A4-414A-344E-8C5F-EA503C163B41}">
      <dgm:prSet/>
      <dgm:spPr/>
      <dgm:t>
        <a:bodyPr/>
        <a:lstStyle/>
        <a:p>
          <a:endParaRPr lang="en-GB"/>
        </a:p>
      </dgm:t>
    </dgm:pt>
    <dgm:pt modelId="{DB3D5F3D-A4FE-0647-98B8-9C217CBEC5B0}">
      <dgm:prSet phldrT="[Text]" custT="1"/>
      <dgm:spPr/>
      <dgm:t>
        <a:bodyPr/>
        <a:lstStyle/>
        <a:p>
          <a:r>
            <a:rPr lang="en-GB" sz="1400" b="1" dirty="0"/>
            <a:t>Practical/operational</a:t>
          </a:r>
        </a:p>
      </dgm:t>
    </dgm:pt>
    <dgm:pt modelId="{68FFD0CC-64B1-5A47-9B08-1CE21AA4AD4F}" type="parTrans" cxnId="{DA070DE2-DDEC-2B45-9288-876B0FFDE899}">
      <dgm:prSet/>
      <dgm:spPr/>
      <dgm:t>
        <a:bodyPr/>
        <a:lstStyle/>
        <a:p>
          <a:endParaRPr lang="en-GB"/>
        </a:p>
      </dgm:t>
    </dgm:pt>
    <dgm:pt modelId="{2603C207-6CDA-9947-9102-7A5A7F17C36D}" type="sibTrans" cxnId="{DA070DE2-DDEC-2B45-9288-876B0FFDE899}">
      <dgm:prSet/>
      <dgm:spPr/>
      <dgm:t>
        <a:bodyPr/>
        <a:lstStyle/>
        <a:p>
          <a:endParaRPr lang="en-GB"/>
        </a:p>
      </dgm:t>
    </dgm:pt>
    <dgm:pt modelId="{2A1ED543-C97B-F241-9603-3B333BD6740D}">
      <dgm:prSet phldrT="[Text]" custT="1"/>
      <dgm:spPr/>
      <dgm:t>
        <a:bodyPr/>
        <a:lstStyle/>
        <a:p>
          <a:r>
            <a:rPr lang="en-GB" sz="1400" b="1" dirty="0"/>
            <a:t>Technological</a:t>
          </a:r>
        </a:p>
      </dgm:t>
    </dgm:pt>
    <dgm:pt modelId="{D81FD900-B76C-4E41-BD10-1FE7910157CF}" type="parTrans" cxnId="{CE1E9A1A-52E1-FD4E-95ED-9C377BDF71DF}">
      <dgm:prSet/>
      <dgm:spPr/>
      <dgm:t>
        <a:bodyPr/>
        <a:lstStyle/>
        <a:p>
          <a:endParaRPr lang="en-GB"/>
        </a:p>
      </dgm:t>
    </dgm:pt>
    <dgm:pt modelId="{188B2011-963D-7043-8F50-49BEB142E328}" type="sibTrans" cxnId="{CE1E9A1A-52E1-FD4E-95ED-9C377BDF71DF}">
      <dgm:prSet/>
      <dgm:spPr/>
      <dgm:t>
        <a:bodyPr/>
        <a:lstStyle/>
        <a:p>
          <a:endParaRPr lang="en-GB"/>
        </a:p>
      </dgm:t>
    </dgm:pt>
    <dgm:pt modelId="{E73569AE-D106-E74A-9FC5-E9FC39E28FF8}" type="pres">
      <dgm:prSet presAssocID="{47EC6421-7EC4-D548-BCD2-60A99999986A}" presName="compositeShape" presStyleCnt="0">
        <dgm:presLayoutVars>
          <dgm:dir/>
          <dgm:resizeHandles/>
        </dgm:presLayoutVars>
      </dgm:prSet>
      <dgm:spPr/>
    </dgm:pt>
    <dgm:pt modelId="{F3FCFFB5-F6C9-634F-A352-2E4C1853B27D}" type="pres">
      <dgm:prSet presAssocID="{47EC6421-7EC4-D548-BCD2-60A99999986A}" presName="pyramid" presStyleLbl="node1" presStyleIdx="0" presStyleCnt="1"/>
      <dgm:spPr>
        <a:gradFill flip="none" rotWithShape="0">
          <a:gsLst>
            <a:gs pos="0">
              <a:schemeClr val="accent6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6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</dgm:spPr>
    </dgm:pt>
    <dgm:pt modelId="{7E4284BC-4F54-3946-9DF9-7E71FDFBE3D1}" type="pres">
      <dgm:prSet presAssocID="{47EC6421-7EC4-D548-BCD2-60A99999986A}" presName="theList" presStyleCnt="0"/>
      <dgm:spPr/>
    </dgm:pt>
    <dgm:pt modelId="{EC7B8CA3-2BA2-7D48-B8D8-68AD6EFCA634}" type="pres">
      <dgm:prSet presAssocID="{C7AC1B9F-BE35-964B-B6A0-56DC108EE41F}" presName="aNode" presStyleLbl="fgAcc1" presStyleIdx="0" presStyleCnt="6">
        <dgm:presLayoutVars>
          <dgm:bulletEnabled val="1"/>
        </dgm:presLayoutVars>
      </dgm:prSet>
      <dgm:spPr/>
    </dgm:pt>
    <dgm:pt modelId="{CF4C630B-7E1B-7B40-8953-08B9551190D7}" type="pres">
      <dgm:prSet presAssocID="{C7AC1B9F-BE35-964B-B6A0-56DC108EE41F}" presName="aSpace" presStyleCnt="0"/>
      <dgm:spPr/>
    </dgm:pt>
    <dgm:pt modelId="{60E0066C-2FDE-1940-817A-621D3859ABBC}" type="pres">
      <dgm:prSet presAssocID="{40294F89-D1A2-A049-8B3D-F1E347EB5430}" presName="aNode" presStyleLbl="fgAcc1" presStyleIdx="1" presStyleCnt="6">
        <dgm:presLayoutVars>
          <dgm:bulletEnabled val="1"/>
        </dgm:presLayoutVars>
      </dgm:prSet>
      <dgm:spPr/>
    </dgm:pt>
    <dgm:pt modelId="{766DAD80-E92D-6748-A80B-1F8C11FA0673}" type="pres">
      <dgm:prSet presAssocID="{40294F89-D1A2-A049-8B3D-F1E347EB5430}" presName="aSpace" presStyleCnt="0"/>
      <dgm:spPr/>
    </dgm:pt>
    <dgm:pt modelId="{C17C6F69-B37A-5240-98FF-3025D24288EC}" type="pres">
      <dgm:prSet presAssocID="{2A1ED543-C97B-F241-9603-3B333BD6740D}" presName="aNode" presStyleLbl="fgAcc1" presStyleIdx="2" presStyleCnt="6">
        <dgm:presLayoutVars>
          <dgm:bulletEnabled val="1"/>
        </dgm:presLayoutVars>
      </dgm:prSet>
      <dgm:spPr/>
    </dgm:pt>
    <dgm:pt modelId="{2088FAB5-277D-AC4C-BFAE-DE6384DD5208}" type="pres">
      <dgm:prSet presAssocID="{2A1ED543-C97B-F241-9603-3B333BD6740D}" presName="aSpace" presStyleCnt="0"/>
      <dgm:spPr/>
    </dgm:pt>
    <dgm:pt modelId="{7BEB794C-92FE-EF42-976B-F35CEC4749A8}" type="pres">
      <dgm:prSet presAssocID="{929CD46A-5DC1-0547-8D93-CA71584DCC2D}" presName="aNode" presStyleLbl="fgAcc1" presStyleIdx="3" presStyleCnt="6">
        <dgm:presLayoutVars>
          <dgm:bulletEnabled val="1"/>
        </dgm:presLayoutVars>
      </dgm:prSet>
      <dgm:spPr/>
    </dgm:pt>
    <dgm:pt modelId="{16796D5E-DC48-1043-A502-201B94AD314E}" type="pres">
      <dgm:prSet presAssocID="{929CD46A-5DC1-0547-8D93-CA71584DCC2D}" presName="aSpace" presStyleCnt="0"/>
      <dgm:spPr/>
    </dgm:pt>
    <dgm:pt modelId="{BF711873-236C-5749-8469-53D7CAFB6B95}" type="pres">
      <dgm:prSet presAssocID="{17B28C4A-403D-AE4D-B71E-9CC66A243F00}" presName="aNode" presStyleLbl="fgAcc1" presStyleIdx="4" presStyleCnt="6">
        <dgm:presLayoutVars>
          <dgm:bulletEnabled val="1"/>
        </dgm:presLayoutVars>
      </dgm:prSet>
      <dgm:spPr/>
    </dgm:pt>
    <dgm:pt modelId="{EC8CDDF1-5083-D145-B750-C06BB5A2E835}" type="pres">
      <dgm:prSet presAssocID="{17B28C4A-403D-AE4D-B71E-9CC66A243F00}" presName="aSpace" presStyleCnt="0"/>
      <dgm:spPr/>
    </dgm:pt>
    <dgm:pt modelId="{102643C0-703F-594A-B556-6E32AB258947}" type="pres">
      <dgm:prSet presAssocID="{DB3D5F3D-A4FE-0647-98B8-9C217CBEC5B0}" presName="aNode" presStyleLbl="fgAcc1" presStyleIdx="5" presStyleCnt="6">
        <dgm:presLayoutVars>
          <dgm:bulletEnabled val="1"/>
        </dgm:presLayoutVars>
      </dgm:prSet>
      <dgm:spPr/>
    </dgm:pt>
    <dgm:pt modelId="{ED4EB205-47BA-3149-A588-1CE7A3600F8D}" type="pres">
      <dgm:prSet presAssocID="{DB3D5F3D-A4FE-0647-98B8-9C217CBEC5B0}" presName="aSpace" presStyleCnt="0"/>
      <dgm:spPr/>
    </dgm:pt>
  </dgm:ptLst>
  <dgm:cxnLst>
    <dgm:cxn modelId="{926ECD12-9CAE-F14F-9D9E-79241343FF17}" type="presOf" srcId="{C7AC1B9F-BE35-964B-B6A0-56DC108EE41F}" destId="{EC7B8CA3-2BA2-7D48-B8D8-68AD6EFCA634}" srcOrd="0" destOrd="0" presId="urn:microsoft.com/office/officeart/2005/8/layout/pyramid2"/>
    <dgm:cxn modelId="{CE1E9A1A-52E1-FD4E-95ED-9C377BDF71DF}" srcId="{47EC6421-7EC4-D548-BCD2-60A99999986A}" destId="{2A1ED543-C97B-F241-9603-3B333BD6740D}" srcOrd="2" destOrd="0" parTransId="{D81FD900-B76C-4E41-BD10-1FE7910157CF}" sibTransId="{188B2011-963D-7043-8F50-49BEB142E328}"/>
    <dgm:cxn modelId="{8BA77721-BCF3-3D4A-9769-11DB9C471D38}" type="presOf" srcId="{17B28C4A-403D-AE4D-B71E-9CC66A243F00}" destId="{BF711873-236C-5749-8469-53D7CAFB6B95}" srcOrd="0" destOrd="0" presId="urn:microsoft.com/office/officeart/2005/8/layout/pyramid2"/>
    <dgm:cxn modelId="{2332A92E-C572-DB40-918B-4C708AAB85F5}" type="presOf" srcId="{47EC6421-7EC4-D548-BCD2-60A99999986A}" destId="{E73569AE-D106-E74A-9FC5-E9FC39E28FF8}" srcOrd="0" destOrd="0" presId="urn:microsoft.com/office/officeart/2005/8/layout/pyramid2"/>
    <dgm:cxn modelId="{5292C442-6926-1B46-B153-009D868DBD09}" type="presOf" srcId="{DB3D5F3D-A4FE-0647-98B8-9C217CBEC5B0}" destId="{102643C0-703F-594A-B556-6E32AB258947}" srcOrd="0" destOrd="0" presId="urn:microsoft.com/office/officeart/2005/8/layout/pyramid2"/>
    <dgm:cxn modelId="{98B6F949-DDEC-3644-80E8-54603BE1B253}" type="presOf" srcId="{40294F89-D1A2-A049-8B3D-F1E347EB5430}" destId="{60E0066C-2FDE-1940-817A-621D3859ABBC}" srcOrd="0" destOrd="0" presId="urn:microsoft.com/office/officeart/2005/8/layout/pyramid2"/>
    <dgm:cxn modelId="{50EBD89B-86FA-7448-A6B1-03993E4736AD}" srcId="{47EC6421-7EC4-D548-BCD2-60A99999986A}" destId="{40294F89-D1A2-A049-8B3D-F1E347EB5430}" srcOrd="1" destOrd="0" parTransId="{5DA62A91-D5D5-7744-8DFA-340F79302B09}" sibTransId="{C7738BCF-E8E5-5040-92AF-979154F67E56}"/>
    <dgm:cxn modelId="{370437A4-414A-344E-8C5F-EA503C163B41}" srcId="{47EC6421-7EC4-D548-BCD2-60A99999986A}" destId="{17B28C4A-403D-AE4D-B71E-9CC66A243F00}" srcOrd="4" destOrd="0" parTransId="{F8E18191-4993-D646-84E4-7535F3909CCD}" sibTransId="{68783347-7D0A-7346-A8C1-FE371E6A02E2}"/>
    <dgm:cxn modelId="{20A0B8BE-77ED-9147-B915-6962FF84C93A}" type="presOf" srcId="{929CD46A-5DC1-0547-8D93-CA71584DCC2D}" destId="{7BEB794C-92FE-EF42-976B-F35CEC4749A8}" srcOrd="0" destOrd="0" presId="urn:microsoft.com/office/officeart/2005/8/layout/pyramid2"/>
    <dgm:cxn modelId="{087FC1D0-2CEB-EA43-824E-8C96F81C4208}" srcId="{47EC6421-7EC4-D548-BCD2-60A99999986A}" destId="{929CD46A-5DC1-0547-8D93-CA71584DCC2D}" srcOrd="3" destOrd="0" parTransId="{02946F78-37F7-CB4D-9F0B-43799C02A0BE}" sibTransId="{9CE3185E-5356-C944-B306-A1D5AC911D88}"/>
    <dgm:cxn modelId="{DA070DE2-DDEC-2B45-9288-876B0FFDE899}" srcId="{47EC6421-7EC4-D548-BCD2-60A99999986A}" destId="{DB3D5F3D-A4FE-0647-98B8-9C217CBEC5B0}" srcOrd="5" destOrd="0" parTransId="{68FFD0CC-64B1-5A47-9B08-1CE21AA4AD4F}" sibTransId="{2603C207-6CDA-9947-9102-7A5A7F17C36D}"/>
    <dgm:cxn modelId="{428BB7E5-E409-8241-8280-4D133C08818F}" srcId="{47EC6421-7EC4-D548-BCD2-60A99999986A}" destId="{C7AC1B9F-BE35-964B-B6A0-56DC108EE41F}" srcOrd="0" destOrd="0" parTransId="{537C33AC-A582-074F-948B-26784B10B5EC}" sibTransId="{6F5A8843-44DE-BC46-840D-117246696FE4}"/>
    <dgm:cxn modelId="{2788E8F9-2FEE-C84E-825D-D5B34222FBD6}" type="presOf" srcId="{2A1ED543-C97B-F241-9603-3B333BD6740D}" destId="{C17C6F69-B37A-5240-98FF-3025D24288EC}" srcOrd="0" destOrd="0" presId="urn:microsoft.com/office/officeart/2005/8/layout/pyramid2"/>
    <dgm:cxn modelId="{62873EE9-3CDE-A043-A58B-5D50A80FC94C}" type="presParOf" srcId="{E73569AE-D106-E74A-9FC5-E9FC39E28FF8}" destId="{F3FCFFB5-F6C9-634F-A352-2E4C1853B27D}" srcOrd="0" destOrd="0" presId="urn:microsoft.com/office/officeart/2005/8/layout/pyramid2"/>
    <dgm:cxn modelId="{1283C1C6-42A4-2F44-97B7-FC26BA65FF3E}" type="presParOf" srcId="{E73569AE-D106-E74A-9FC5-E9FC39E28FF8}" destId="{7E4284BC-4F54-3946-9DF9-7E71FDFBE3D1}" srcOrd="1" destOrd="0" presId="urn:microsoft.com/office/officeart/2005/8/layout/pyramid2"/>
    <dgm:cxn modelId="{63310E07-DA2C-F843-B689-68F4573E342B}" type="presParOf" srcId="{7E4284BC-4F54-3946-9DF9-7E71FDFBE3D1}" destId="{EC7B8CA3-2BA2-7D48-B8D8-68AD6EFCA634}" srcOrd="0" destOrd="0" presId="urn:microsoft.com/office/officeart/2005/8/layout/pyramid2"/>
    <dgm:cxn modelId="{FE5087D6-908E-9E4E-A59B-EF7E7281FE0B}" type="presParOf" srcId="{7E4284BC-4F54-3946-9DF9-7E71FDFBE3D1}" destId="{CF4C630B-7E1B-7B40-8953-08B9551190D7}" srcOrd="1" destOrd="0" presId="urn:microsoft.com/office/officeart/2005/8/layout/pyramid2"/>
    <dgm:cxn modelId="{9C2F68A9-EBAA-F54C-95D2-FB4C0BFBEF41}" type="presParOf" srcId="{7E4284BC-4F54-3946-9DF9-7E71FDFBE3D1}" destId="{60E0066C-2FDE-1940-817A-621D3859ABBC}" srcOrd="2" destOrd="0" presId="urn:microsoft.com/office/officeart/2005/8/layout/pyramid2"/>
    <dgm:cxn modelId="{194F8FB0-9E6E-6A43-8C3F-FEC6E2355421}" type="presParOf" srcId="{7E4284BC-4F54-3946-9DF9-7E71FDFBE3D1}" destId="{766DAD80-E92D-6748-A80B-1F8C11FA0673}" srcOrd="3" destOrd="0" presId="urn:microsoft.com/office/officeart/2005/8/layout/pyramid2"/>
    <dgm:cxn modelId="{2D4160AB-AA18-AA47-BC35-152A3A0F7E4A}" type="presParOf" srcId="{7E4284BC-4F54-3946-9DF9-7E71FDFBE3D1}" destId="{C17C6F69-B37A-5240-98FF-3025D24288EC}" srcOrd="4" destOrd="0" presId="urn:microsoft.com/office/officeart/2005/8/layout/pyramid2"/>
    <dgm:cxn modelId="{2A8E8FE4-9A9D-9A46-AA29-DF4BF7A19466}" type="presParOf" srcId="{7E4284BC-4F54-3946-9DF9-7E71FDFBE3D1}" destId="{2088FAB5-277D-AC4C-BFAE-DE6384DD5208}" srcOrd="5" destOrd="0" presId="urn:microsoft.com/office/officeart/2005/8/layout/pyramid2"/>
    <dgm:cxn modelId="{FF62C5B3-7D00-EB4A-8539-6E528FDB8BB6}" type="presParOf" srcId="{7E4284BC-4F54-3946-9DF9-7E71FDFBE3D1}" destId="{7BEB794C-92FE-EF42-976B-F35CEC4749A8}" srcOrd="6" destOrd="0" presId="urn:microsoft.com/office/officeart/2005/8/layout/pyramid2"/>
    <dgm:cxn modelId="{0887ABA2-7E4B-924F-8997-4C0DCAD3A53D}" type="presParOf" srcId="{7E4284BC-4F54-3946-9DF9-7E71FDFBE3D1}" destId="{16796D5E-DC48-1043-A502-201B94AD314E}" srcOrd="7" destOrd="0" presId="urn:microsoft.com/office/officeart/2005/8/layout/pyramid2"/>
    <dgm:cxn modelId="{98776E0B-1ECB-F546-BBE1-838D07B66DF8}" type="presParOf" srcId="{7E4284BC-4F54-3946-9DF9-7E71FDFBE3D1}" destId="{BF711873-236C-5749-8469-53D7CAFB6B95}" srcOrd="8" destOrd="0" presId="urn:microsoft.com/office/officeart/2005/8/layout/pyramid2"/>
    <dgm:cxn modelId="{8099FE74-5675-C841-86D2-E497B36FA78D}" type="presParOf" srcId="{7E4284BC-4F54-3946-9DF9-7E71FDFBE3D1}" destId="{EC8CDDF1-5083-D145-B750-C06BB5A2E835}" srcOrd="9" destOrd="0" presId="urn:microsoft.com/office/officeart/2005/8/layout/pyramid2"/>
    <dgm:cxn modelId="{F093AD9C-56B2-214B-A47A-B34F61887E24}" type="presParOf" srcId="{7E4284BC-4F54-3946-9DF9-7E71FDFBE3D1}" destId="{102643C0-703F-594A-B556-6E32AB258947}" srcOrd="10" destOrd="0" presId="urn:microsoft.com/office/officeart/2005/8/layout/pyramid2"/>
    <dgm:cxn modelId="{CB81D69F-D1AA-004C-8D83-D57C992E2484}" type="presParOf" srcId="{7E4284BC-4F54-3946-9DF9-7E71FDFBE3D1}" destId="{ED4EB205-47BA-3149-A588-1CE7A3600F8D}" srcOrd="11" destOrd="0" presId="urn:microsoft.com/office/officeart/2005/8/layout/pyramid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CFFB5-F6C9-634F-A352-2E4C1853B27D}">
      <dsp:nvSpPr>
        <dsp:cNvPr id="0" name=""/>
        <dsp:cNvSpPr/>
      </dsp:nvSpPr>
      <dsp:spPr>
        <a:xfrm>
          <a:off x="246379" y="0"/>
          <a:ext cx="3650347" cy="3650347"/>
        </a:xfrm>
        <a:prstGeom prst="triangle">
          <a:avLst/>
        </a:prstGeom>
        <a:gradFill flip="none" rotWithShape="0">
          <a:gsLst>
            <a:gs pos="0">
              <a:schemeClr val="accent6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6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B8CA3-2BA2-7D48-B8D8-68AD6EFCA634}">
      <dsp:nvSpPr>
        <dsp:cNvPr id="0" name=""/>
        <dsp:cNvSpPr/>
      </dsp:nvSpPr>
      <dsp:spPr>
        <a:xfrm>
          <a:off x="2071552" y="366995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Strategic</a:t>
          </a:r>
        </a:p>
      </dsp:txBody>
      <dsp:txXfrm>
        <a:off x="2092643" y="388086"/>
        <a:ext cx="2330543" cy="389870"/>
      </dsp:txXfrm>
    </dsp:sp>
    <dsp:sp modelId="{60E0066C-2FDE-1940-817A-621D3859ABBC}">
      <dsp:nvSpPr>
        <dsp:cNvPr id="0" name=""/>
        <dsp:cNvSpPr/>
      </dsp:nvSpPr>
      <dsp:spPr>
        <a:xfrm>
          <a:off x="2071552" y="853054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Economic</a:t>
          </a:r>
        </a:p>
      </dsp:txBody>
      <dsp:txXfrm>
        <a:off x="2092643" y="874145"/>
        <a:ext cx="2330543" cy="389870"/>
      </dsp:txXfrm>
    </dsp:sp>
    <dsp:sp modelId="{C17C6F69-B37A-5240-98FF-3025D24288EC}">
      <dsp:nvSpPr>
        <dsp:cNvPr id="0" name=""/>
        <dsp:cNvSpPr/>
      </dsp:nvSpPr>
      <dsp:spPr>
        <a:xfrm>
          <a:off x="2071552" y="1339114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Technological</a:t>
          </a:r>
        </a:p>
      </dsp:txBody>
      <dsp:txXfrm>
        <a:off x="2092643" y="1360205"/>
        <a:ext cx="2330543" cy="389870"/>
      </dsp:txXfrm>
    </dsp:sp>
    <dsp:sp modelId="{7BEB794C-92FE-EF42-976B-F35CEC4749A8}">
      <dsp:nvSpPr>
        <dsp:cNvPr id="0" name=""/>
        <dsp:cNvSpPr/>
      </dsp:nvSpPr>
      <dsp:spPr>
        <a:xfrm>
          <a:off x="2071552" y="1825173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Regulatory</a:t>
          </a:r>
        </a:p>
      </dsp:txBody>
      <dsp:txXfrm>
        <a:off x="2092643" y="1846264"/>
        <a:ext cx="2330543" cy="389870"/>
      </dsp:txXfrm>
    </dsp:sp>
    <dsp:sp modelId="{BF711873-236C-5749-8469-53D7CAFB6B95}">
      <dsp:nvSpPr>
        <dsp:cNvPr id="0" name=""/>
        <dsp:cNvSpPr/>
      </dsp:nvSpPr>
      <dsp:spPr>
        <a:xfrm>
          <a:off x="2071552" y="2311232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Community</a:t>
          </a:r>
        </a:p>
      </dsp:txBody>
      <dsp:txXfrm>
        <a:off x="2092643" y="2332323"/>
        <a:ext cx="2330543" cy="389870"/>
      </dsp:txXfrm>
    </dsp:sp>
    <dsp:sp modelId="{102643C0-703F-594A-B556-6E32AB258947}">
      <dsp:nvSpPr>
        <dsp:cNvPr id="0" name=""/>
        <dsp:cNvSpPr/>
      </dsp:nvSpPr>
      <dsp:spPr>
        <a:xfrm>
          <a:off x="2071552" y="2797292"/>
          <a:ext cx="2372725" cy="4320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Practical/operational</a:t>
          </a:r>
        </a:p>
      </dsp:txBody>
      <dsp:txXfrm>
        <a:off x="2092643" y="2818383"/>
        <a:ext cx="2330543" cy="389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2B983-B9CC-7F45-B29C-AFD030FEAE30}" type="datetimeFigureOut">
              <a:rPr lang="en-US" smtClean="0"/>
              <a:t>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718EA-0D90-0443-8AB5-8CF029051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18EA-0D90-0443-8AB5-8CF029051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9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18EA-0D90-0443-8AB5-8CF029051B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18EA-0D90-0443-8AB5-8CF029051B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18EA-0D90-0443-8AB5-8CF029051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E74095F-E2D8-55B7-1BC2-6D8A09ABEA0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3" r="6251" b="4264"/>
          <a:stretch/>
        </p:blipFill>
        <p:spPr bwMode="auto">
          <a:xfrm>
            <a:off x="0" y="0"/>
            <a:ext cx="12192000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F00FBC-132B-504F-8E8C-43D6141984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1433" y="2427316"/>
            <a:ext cx="4354547" cy="412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3272E-B370-7B49-BE31-6715BF718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047" y="2907323"/>
            <a:ext cx="3798276" cy="1235686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rgbClr val="00A64F"/>
                </a:solidFill>
              </a:defRPr>
            </a:lvl1pPr>
          </a:lstStyle>
          <a:p>
            <a:r>
              <a:rPr lang="en-US" dirty="0"/>
              <a:t>Presentation title goes here (up to three 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06AAC-31E1-6E49-906F-CC6D1503DC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046" y="4293700"/>
            <a:ext cx="3798277" cy="606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goes here over two lines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16EFB3-D7AA-764A-B3F5-D923247185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45032" y="0"/>
            <a:ext cx="2520000" cy="1323317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1739DCEC-C12B-7946-9869-C620083B27E5}"/>
              </a:ext>
            </a:extLst>
          </p:cNvPr>
          <p:cNvSpPr txBox="1">
            <a:spLocks/>
          </p:cNvSpPr>
          <p:nvPr userDrawn="1"/>
        </p:nvSpPr>
        <p:spPr>
          <a:xfrm>
            <a:off x="625255" y="5653005"/>
            <a:ext cx="3036277" cy="243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200" b="1" dirty="0"/>
              <a:t>Presented by:</a:t>
            </a:r>
            <a:endParaRPr lang="en-US" sz="12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8B37E4F-D012-D74E-BA5C-83050B71D4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3046" y="5896676"/>
            <a:ext cx="3020696" cy="2405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First Last</a:t>
            </a:r>
          </a:p>
        </p:txBody>
      </p:sp>
    </p:spTree>
    <p:extLst>
      <p:ext uri="{BB962C8B-B14F-4D97-AF65-F5344CB8AC3E}">
        <p14:creationId xmlns:p14="http://schemas.microsoft.com/office/powerpoint/2010/main" val="118925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85382-5EAD-CC4B-AEF7-2384F802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8438"/>
            <a:ext cx="6172200" cy="409884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CF4B3-480F-6047-A8AB-6AF2F0E0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627" y="6079776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742D1-86FB-104A-8C7E-8EA2156D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BC2C17-029F-324B-82FF-F474C98B3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628" y="1728438"/>
            <a:ext cx="4123398" cy="409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A7837E0-A140-7741-AEFF-9B085AFF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0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C2C67-9A75-E443-98E7-F6745D91F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28438"/>
            <a:ext cx="6170612" cy="409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DAEF1-E55B-E040-824A-F7161AEE6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628" y="1728438"/>
            <a:ext cx="4123398" cy="409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28767-B6CE-F540-BF99-E30F40D9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927" y="6095995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7FB01-76AE-F047-98E6-066DE7F1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91005A5-4145-8349-B629-008D01B4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86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28767-B6CE-F540-BF99-E30F40D9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927" y="6095995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7FB01-76AE-F047-98E6-066DE7F1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91005A5-4145-8349-B629-008D01B4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50BF17-7470-D209-57FC-A328FED3F2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093A2-8B52-9C9B-E75A-07E1B03A8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6974" y="0"/>
            <a:ext cx="2520000" cy="13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1F00FBC-132B-504F-8E8C-43D614198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434" y="2599821"/>
            <a:ext cx="4381500" cy="3949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3272E-B370-7B49-BE31-6715BF718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047" y="2907323"/>
            <a:ext cx="3798276" cy="1235686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rgbClr val="00A64F"/>
                </a:solidFill>
              </a:defRPr>
            </a:lvl1pPr>
          </a:lstStyle>
          <a:p>
            <a:r>
              <a:rPr lang="en-US" dirty="0"/>
              <a:t>Presentation title goes here (up to three lines)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06AAC-31E1-6E49-906F-CC6D1503DC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046" y="4293700"/>
            <a:ext cx="3798277" cy="6065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goes here over two lines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CC0E4D-1632-994A-BBCF-709B15C0C06E}"/>
              </a:ext>
            </a:extLst>
          </p:cNvPr>
          <p:cNvSpPr txBox="1">
            <a:spLocks/>
          </p:cNvSpPr>
          <p:nvPr userDrawn="1"/>
        </p:nvSpPr>
        <p:spPr>
          <a:xfrm>
            <a:off x="633046" y="5723916"/>
            <a:ext cx="3036277" cy="243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200" b="1" dirty="0"/>
              <a:t>Presented by: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16EFB3-D7AA-764A-B3F5-D923247185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45032" y="0"/>
            <a:ext cx="2520000" cy="13233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6BF9F0-7FD2-A34C-B515-2337FA2484B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7476" y="5967587"/>
            <a:ext cx="3020696" cy="2405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First Last</a:t>
            </a:r>
          </a:p>
        </p:txBody>
      </p:sp>
    </p:spTree>
    <p:extLst>
      <p:ext uri="{BB962C8B-B14F-4D97-AF65-F5344CB8AC3E}">
        <p14:creationId xmlns:p14="http://schemas.microsoft.com/office/powerpoint/2010/main" val="204602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20DB1-E9DE-464E-A62B-E02AB012D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26" y="1728439"/>
            <a:ext cx="10705173" cy="40988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EB3EB-8B9E-BD41-9300-327DC507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626" y="6087683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8F1F8-C25D-C24E-8734-DB9D5E9B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EEF10C1-166E-A245-A9C4-897D984C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994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A2EADE60-8475-CA48-9864-4BE05C5408B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3046" y="4706295"/>
            <a:ext cx="6715607" cy="1359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subheading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5D0D58-86DA-0A41-B42A-C1FCAC086F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45032" y="0"/>
            <a:ext cx="2520000" cy="13233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32B71D5-C04E-1D44-A973-078D4E6F76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046" y="2676293"/>
            <a:ext cx="6715607" cy="1879311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6415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B900-C77E-2441-8F70-FD1C2337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6AAB1-B869-2D44-B241-4A9FE864C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627" y="1728439"/>
            <a:ext cx="5181600" cy="40988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85535-07C1-A345-A4D6-6C2A21663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28439"/>
            <a:ext cx="5181600" cy="40988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E899A-94F2-1F43-957C-48AE2EE1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BE70F-B47E-F746-9802-34AFC3C7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2D91-D83B-5A04-26F6-1E6CDC1B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89C49-8B34-DDBD-D4FD-FBBE1AAC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530" y="6017601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A8E57-764E-C736-20B2-5BFC97BF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9A2B1-8F5C-5845-9590-E00A9E400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039" y="1728439"/>
            <a:ext cx="5183188" cy="7766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5DC41-C630-E04B-AA70-93FDC00C2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28439"/>
            <a:ext cx="5181600" cy="7766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109D49-299D-6D44-BA5E-645986CD243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8627" y="2732049"/>
            <a:ext cx="5181600" cy="3095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B744C1D-FEBD-914A-A3CE-C2405EDA0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32049"/>
            <a:ext cx="5181600" cy="3095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47B541D2-152F-C948-BDC9-E77C31FF67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43813" y="600969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5B1B3F4-A29D-5549-ADC2-A9BBDE3615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009695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AB2D-254C-D74B-A31A-90BC7C55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FD6D4-16FE-7A40-9BEE-B9229A53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627" y="6025914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F9A46-4C77-8446-B869-3B95455D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A45EA-9AC2-574F-901E-48930F66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719" y="6034226"/>
            <a:ext cx="4114800" cy="365125"/>
          </a:xfrm>
        </p:spPr>
        <p:txBody>
          <a:bodyPr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0406C-8D3A-F84F-A575-E272D335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E2A5610-7BE7-5F48-95CB-B63CBAD7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81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7F23D-A039-1C4A-8E75-69E56039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547533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F9B69-49D4-3D47-8A7A-26882C7D5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3813" y="6009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EE036-FA1C-E945-82BC-7110AB4E1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0096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6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ACD1A4-4900-9B40-B3C0-10E053E2DC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DA7139-8108-CC40-ACE5-38E095431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626" y="1728439"/>
            <a:ext cx="10705173" cy="409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MSIPCMContentMarking" descr="{&quot;HashCode&quot;:1610746136,&quot;Placement&quot;:&quot;Header&quot;,&quot;Top&quot;:0.0,&quot;Left&quot;:398.729126,&quot;SlideWidth&quot;:960,&quot;SlideHeight&quot;:540}">
            <a:extLst>
              <a:ext uri="{FF2B5EF4-FFF2-40B4-BE49-F238E27FC236}">
                <a16:creationId xmlns:a16="http://schemas.microsoft.com/office/drawing/2014/main" id="{CBC046EE-81D0-4289-B7C9-3B62D82BC6FA}"/>
              </a:ext>
            </a:extLst>
          </p:cNvPr>
          <p:cNvSpPr txBox="1"/>
          <p:nvPr userDrawn="1"/>
        </p:nvSpPr>
        <p:spPr>
          <a:xfrm>
            <a:off x="5063860" y="0"/>
            <a:ext cx="2064281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EEDC00"/>
                </a:solidFill>
                <a:latin typeface="Calibri" panose="020F0502020204030204" pitchFamily="34" charset="0"/>
              </a:rPr>
              <a:t>RMIT Classification: Trusted</a:t>
            </a:r>
          </a:p>
        </p:txBody>
      </p:sp>
    </p:spTree>
    <p:extLst>
      <p:ext uri="{BB962C8B-B14F-4D97-AF65-F5344CB8AC3E}">
        <p14:creationId xmlns:p14="http://schemas.microsoft.com/office/powerpoint/2010/main" val="232546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9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rgbClr val="00A64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8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6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01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envman.2008.02.006" TargetMode="External"/><Relationship Id="rId2" Type="http://schemas.openxmlformats.org/officeDocument/2006/relationships/hyperlink" Target="https://doi.org/10.2166/WPT.200708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16/j.jenvman.2012.02.00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0.jpeg"/><Relationship Id="rId7" Type="http://schemas.openxmlformats.org/officeDocument/2006/relationships/diagramData" Target="../diagrams/data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diagramDrawing" Target="../diagrams/drawing1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1.jpe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2ABA-9A69-7041-B42A-851C247F0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973" y="2299593"/>
            <a:ext cx="4152238" cy="2255986"/>
          </a:xfrm>
        </p:spPr>
        <p:txBody>
          <a:bodyPr/>
          <a:lstStyle/>
          <a:p>
            <a:r>
              <a:rPr lang="en-US" sz="4000" dirty="0"/>
              <a:t>Public acceptance in a time of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3DE98-F94F-B143-B1CC-C7CD38326E8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8767" y="5897072"/>
            <a:ext cx="2735870" cy="424505"/>
          </a:xfrm>
        </p:spPr>
        <p:txBody>
          <a:bodyPr>
            <a:normAutofit fontScale="92500" lnSpcReduction="10000"/>
          </a:bodyPr>
          <a:lstStyle/>
          <a:p>
            <a:r>
              <a:rPr lang="en-US" sz="1400" b="1" dirty="0"/>
              <a:t>Patrick Bonney, </a:t>
            </a:r>
            <a:r>
              <a:rPr lang="en-US" sz="1400" dirty="0"/>
              <a:t>Lauren Rickards, Matthew </a:t>
            </a:r>
            <a:r>
              <a:rPr lang="en-US" sz="1400" dirty="0" err="1"/>
              <a:t>Kearnes</a:t>
            </a:r>
            <a:endParaRPr lang="en-US" sz="14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B91075-FC29-8848-9A81-B05DACD07669}"/>
              </a:ext>
            </a:extLst>
          </p:cNvPr>
          <p:cNvSpPr txBox="1">
            <a:spLocks/>
          </p:cNvSpPr>
          <p:nvPr/>
        </p:nvSpPr>
        <p:spPr>
          <a:xfrm>
            <a:off x="628768" y="4641974"/>
            <a:ext cx="3798277" cy="606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ANZBP National Biosolids Conference</a:t>
            </a:r>
          </a:p>
          <a:p>
            <a:r>
              <a:rPr lang="en-US" sz="1400" dirty="0"/>
              <a:t>9</a:t>
            </a:r>
            <a:r>
              <a:rPr lang="en-US" sz="1400" baseline="30000" dirty="0"/>
              <a:t>th</a:t>
            </a:r>
            <a:r>
              <a:rPr lang="en-US" sz="1400" dirty="0"/>
              <a:t> February 2023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751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4073B-5874-CC64-6592-BDA6FB79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6922" y="5950962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Langer et al. 2013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DACA73-CC9F-5FE8-6AC1-EFE77207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29" y="189893"/>
            <a:ext cx="8428466" cy="928416"/>
          </a:xfrm>
        </p:spPr>
        <p:txBody>
          <a:bodyPr/>
          <a:lstStyle/>
          <a:p>
            <a:r>
              <a:rPr lang="en-AU" dirty="0"/>
              <a:t>Participation in practice: A case study from NZ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8AC92-11A6-60F8-2691-EC8420A0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420" y="1806118"/>
            <a:ext cx="3147702" cy="409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EC6017-BCB4-0CF7-DC30-FFEAC2517CDE}"/>
              </a:ext>
            </a:extLst>
          </p:cNvPr>
          <p:cNvSpPr/>
          <p:nvPr/>
        </p:nvSpPr>
        <p:spPr>
          <a:xfrm>
            <a:off x="684391" y="2644064"/>
            <a:ext cx="111413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Phase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F5444B-8000-478A-1C0B-45678A3837C3}"/>
              </a:ext>
            </a:extLst>
          </p:cNvPr>
          <p:cNvSpPr/>
          <p:nvPr/>
        </p:nvSpPr>
        <p:spPr>
          <a:xfrm>
            <a:off x="687866" y="3587274"/>
            <a:ext cx="111413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Phase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BFBEE3-ECD2-319E-1360-A9BDBD8978E5}"/>
              </a:ext>
            </a:extLst>
          </p:cNvPr>
          <p:cNvSpPr/>
          <p:nvPr/>
        </p:nvSpPr>
        <p:spPr>
          <a:xfrm>
            <a:off x="684391" y="4627324"/>
            <a:ext cx="111413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Phase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A82C1F-F1CF-B1EC-21B6-463E6F2250FA}"/>
              </a:ext>
            </a:extLst>
          </p:cNvPr>
          <p:cNvSpPr/>
          <p:nvPr/>
        </p:nvSpPr>
        <p:spPr>
          <a:xfrm>
            <a:off x="2133131" y="2508969"/>
            <a:ext cx="2583895" cy="64677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Initial stakeholder engagement and community interviews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C6831A-5584-545E-F907-C917477D15FE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>
            <a:off x="1798529" y="2826627"/>
            <a:ext cx="334602" cy="5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BAF345-1C3B-05D0-8394-E729121C608E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1241460" y="3009189"/>
            <a:ext cx="3475" cy="57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34D99C-D887-5C37-02C1-2273921CC0A4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 flipH="1">
            <a:off x="1241460" y="3952399"/>
            <a:ext cx="3475" cy="67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D552AA2-9541-33A6-73F5-49F40B98775A}"/>
              </a:ext>
            </a:extLst>
          </p:cNvPr>
          <p:cNvSpPr/>
          <p:nvPr/>
        </p:nvSpPr>
        <p:spPr>
          <a:xfrm>
            <a:off x="5176086" y="2460768"/>
            <a:ext cx="2395521" cy="742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Informed biophysical  research program e.g. contaminants of community concern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A5BF25-5D9C-A846-E5B4-0D8880D591AF}"/>
              </a:ext>
            </a:extLst>
          </p:cNvPr>
          <p:cNvCxnSpPr>
            <a:cxnSpLocks/>
            <a:stCxn id="14" idx="3"/>
            <a:endCxn id="43" idx="1"/>
          </p:cNvCxnSpPr>
          <p:nvPr/>
        </p:nvCxnSpPr>
        <p:spPr>
          <a:xfrm flipV="1">
            <a:off x="4717026" y="2831877"/>
            <a:ext cx="459060" cy="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B20BF96-BCCC-23E5-F623-57A513FB49E0}"/>
              </a:ext>
            </a:extLst>
          </p:cNvPr>
          <p:cNvSpPr txBox="1"/>
          <p:nvPr/>
        </p:nvSpPr>
        <p:spPr>
          <a:xfrm>
            <a:off x="568129" y="1114448"/>
            <a:ext cx="74147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222222"/>
                </a:solidFill>
                <a:latin typeface="Arial Nova Light" panose="020B0304020202020204" pitchFamily="34" charset="0"/>
              </a:rPr>
              <a:t>The </a:t>
            </a:r>
            <a:r>
              <a:rPr lang="en-AU" dirty="0" err="1">
                <a:solidFill>
                  <a:srgbClr val="222222"/>
                </a:solidFill>
                <a:latin typeface="Arial Nova Light" panose="020B0304020202020204" pitchFamily="34" charset="0"/>
              </a:rPr>
              <a:t>Kaikōura</a:t>
            </a:r>
            <a:r>
              <a:rPr lang="en-AU" dirty="0">
                <a:solidFill>
                  <a:srgbClr val="222222"/>
                </a:solidFill>
                <a:latin typeface="Arial Nova Light" panose="020B0304020202020204" pitchFamily="34" charset="0"/>
              </a:rPr>
              <a:t> case study (2009-2013) aimed to </a:t>
            </a:r>
            <a:r>
              <a:rPr lang="en-AU" u="none" strike="noStrike" dirty="0">
                <a:solidFill>
                  <a:srgbClr val="222222"/>
                </a:solidFill>
                <a:effectLst/>
                <a:latin typeface="Arial Nova Light" panose="020B0304020202020204" pitchFamily="34" charset="0"/>
              </a:rPr>
              <a:t>support a shared-learning process amongst stakeholders to identify the strengths and weaknesses of possible biosolids reuse strategies for 1500 tonnes of stockpiled biosolids.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A0FAAC-9A96-1996-9F77-D4B0406C47A1}"/>
              </a:ext>
            </a:extLst>
          </p:cNvPr>
          <p:cNvSpPr/>
          <p:nvPr/>
        </p:nvSpPr>
        <p:spPr>
          <a:xfrm>
            <a:off x="2133131" y="3343879"/>
            <a:ext cx="2583896" cy="85191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Workshop to (1) discuss findings of social and biophysical research and (2) discuss feasible biosolids reuse options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3AE1862-6CD6-0A47-EDFC-314BF762AEC7}"/>
              </a:ext>
            </a:extLst>
          </p:cNvPr>
          <p:cNvCxnSpPr>
            <a:cxnSpLocks/>
            <a:stCxn id="10" idx="3"/>
            <a:endCxn id="50" idx="1"/>
          </p:cNvCxnSpPr>
          <p:nvPr/>
        </p:nvCxnSpPr>
        <p:spPr>
          <a:xfrm flipV="1">
            <a:off x="1802004" y="3769836"/>
            <a:ext cx="3311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DA7D9FE-6F88-CFC1-7E6E-6CD44A5C2C5C}"/>
              </a:ext>
            </a:extLst>
          </p:cNvPr>
          <p:cNvSpPr/>
          <p:nvPr/>
        </p:nvSpPr>
        <p:spPr>
          <a:xfrm>
            <a:off x="2133130" y="4383931"/>
            <a:ext cx="2587371" cy="85191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 Light" panose="020B0304020202020204" pitchFamily="34" charset="0"/>
              </a:rPr>
              <a:t>Community input into environmental life cycle assessment and economic analysis of reuse options </a:t>
            </a:r>
            <a:endParaRPr lang="en-AU" sz="130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C491C9C-3476-F93C-5DE8-6A579287275B}"/>
              </a:ext>
            </a:extLst>
          </p:cNvPr>
          <p:cNvSpPr/>
          <p:nvPr/>
        </p:nvSpPr>
        <p:spPr>
          <a:xfrm>
            <a:off x="5176086" y="4556912"/>
            <a:ext cx="2398996" cy="50594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Life Cycle Assessment</a:t>
            </a:r>
          </a:p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Cost-Benefit Analysis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210CC60-0702-B436-B176-83048EB86D45}"/>
              </a:ext>
            </a:extLst>
          </p:cNvPr>
          <p:cNvCxnSpPr>
            <a:cxnSpLocks/>
            <a:stCxn id="73" idx="3"/>
            <a:endCxn id="78" idx="1"/>
          </p:cNvCxnSpPr>
          <p:nvPr/>
        </p:nvCxnSpPr>
        <p:spPr>
          <a:xfrm flipV="1">
            <a:off x="4720501" y="4809886"/>
            <a:ext cx="455585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AB54309-6073-1CBC-1218-5B2265521FB0}"/>
              </a:ext>
            </a:extLst>
          </p:cNvPr>
          <p:cNvCxnSpPr>
            <a:cxnSpLocks/>
            <a:stCxn id="12" idx="3"/>
            <a:endCxn id="73" idx="1"/>
          </p:cNvCxnSpPr>
          <p:nvPr/>
        </p:nvCxnSpPr>
        <p:spPr>
          <a:xfrm>
            <a:off x="1798529" y="4809887"/>
            <a:ext cx="33460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A645363A-8754-B9D6-09CD-1ABF1DF997F3}"/>
              </a:ext>
            </a:extLst>
          </p:cNvPr>
          <p:cNvSpPr/>
          <p:nvPr/>
        </p:nvSpPr>
        <p:spPr>
          <a:xfrm>
            <a:off x="684391" y="5707567"/>
            <a:ext cx="111413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Phase 4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FBEB0D3-2469-B795-83AD-8F48D5B205A6}"/>
              </a:ext>
            </a:extLst>
          </p:cNvPr>
          <p:cNvCxnSpPr>
            <a:cxnSpLocks/>
            <a:stCxn id="12" idx="2"/>
            <a:endCxn id="93" idx="0"/>
          </p:cNvCxnSpPr>
          <p:nvPr/>
        </p:nvCxnSpPr>
        <p:spPr>
          <a:xfrm>
            <a:off x="1241460" y="4992449"/>
            <a:ext cx="0" cy="71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0F305718-9D9C-BBC2-12D9-0BEB50EC0749}"/>
              </a:ext>
            </a:extLst>
          </p:cNvPr>
          <p:cNvSpPr/>
          <p:nvPr/>
        </p:nvSpPr>
        <p:spPr>
          <a:xfrm>
            <a:off x="2133130" y="5464174"/>
            <a:ext cx="2587371" cy="85191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 Light" panose="020B0304020202020204" pitchFamily="34" charset="0"/>
              </a:rPr>
              <a:t>Final workshop to (1) discuss scientific and economic data and (2) vote on most suitable reuse options </a:t>
            </a:r>
            <a:endParaRPr lang="en-AU" sz="1300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</a:endParaRP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7042982-C443-6E9B-A507-2FE6E1914559}"/>
              </a:ext>
            </a:extLst>
          </p:cNvPr>
          <p:cNvCxnSpPr>
            <a:cxnSpLocks/>
            <a:stCxn id="93" idx="3"/>
            <a:endCxn id="98" idx="1"/>
          </p:cNvCxnSpPr>
          <p:nvPr/>
        </p:nvCxnSpPr>
        <p:spPr>
          <a:xfrm>
            <a:off x="1798529" y="5890130"/>
            <a:ext cx="33460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A133A31-74D0-0563-6957-71F30F8EAF15}"/>
              </a:ext>
            </a:extLst>
          </p:cNvPr>
          <p:cNvSpPr/>
          <p:nvPr/>
        </p:nvSpPr>
        <p:spPr>
          <a:xfrm>
            <a:off x="5158146" y="5637155"/>
            <a:ext cx="2398996" cy="50594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</a:rPr>
              <a:t>Refinement of Cost-Benefit Analysis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958AA44-E4FD-D2DA-95D3-EB8B9A150D5A}"/>
              </a:ext>
            </a:extLst>
          </p:cNvPr>
          <p:cNvCxnSpPr>
            <a:cxnSpLocks/>
            <a:stCxn id="98" idx="3"/>
            <a:endCxn id="104" idx="1"/>
          </p:cNvCxnSpPr>
          <p:nvPr/>
        </p:nvCxnSpPr>
        <p:spPr>
          <a:xfrm flipV="1">
            <a:off x="4720501" y="5890129"/>
            <a:ext cx="437645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99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3DCEB-819F-C743-5B29-5820DBA4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FB3497-CED0-72FC-185B-7A8E7AC0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39" y="551379"/>
            <a:ext cx="8428466" cy="928416"/>
          </a:xfrm>
        </p:spPr>
        <p:txBody>
          <a:bodyPr/>
          <a:lstStyle/>
          <a:p>
            <a:r>
              <a:rPr lang="en-AU" dirty="0"/>
              <a:t>Novel pathways, novel forms of engagement?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3540D1-97EE-DFE4-33E9-9789B3CB8A15}"/>
              </a:ext>
            </a:extLst>
          </p:cNvPr>
          <p:cNvGrpSpPr/>
          <p:nvPr/>
        </p:nvGrpSpPr>
        <p:grpSpPr>
          <a:xfrm>
            <a:off x="5969353" y="1764671"/>
            <a:ext cx="5689904" cy="3852276"/>
            <a:chOff x="765664" y="725642"/>
            <a:chExt cx="7072321" cy="428553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E00995-71D6-0CEA-322A-C584B392ADF0}"/>
                </a:ext>
              </a:extLst>
            </p:cNvPr>
            <p:cNvSpPr txBox="1"/>
            <p:nvPr/>
          </p:nvSpPr>
          <p:spPr>
            <a:xfrm>
              <a:off x="5103588" y="725642"/>
              <a:ext cx="273439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  <a:t>Novel reuse pathways </a:t>
              </a:r>
              <a:b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</a:br>
              <a: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  <a:t>e.g. thermal treatment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6A551D-176F-4383-1812-A7C1D0FD095C}"/>
                </a:ext>
              </a:extLst>
            </p:cNvPr>
            <p:cNvGrpSpPr/>
            <p:nvPr/>
          </p:nvGrpSpPr>
          <p:grpSpPr>
            <a:xfrm>
              <a:off x="765664" y="1233906"/>
              <a:ext cx="6839281" cy="3777272"/>
              <a:chOff x="6147682" y="2311708"/>
              <a:chExt cx="5102566" cy="2986865"/>
            </a:xfrm>
          </p:grpSpPr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F2D7CCC0-2E96-773E-0D54-876F10EEA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0648" y="2313545"/>
                <a:ext cx="1559600" cy="1201266"/>
              </a:xfrm>
              <a:prstGeom prst="roundRect">
                <a:avLst/>
              </a:prstGeom>
              <a:noFill/>
              <a:ln>
                <a:solidFill>
                  <a:schemeClr val="bg2">
                    <a:lumMod val="9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Curved Right Arrow 10">
                <a:extLst>
                  <a:ext uri="{FF2B5EF4-FFF2-40B4-BE49-F238E27FC236}">
                    <a16:creationId xmlns:a16="http://schemas.microsoft.com/office/drawing/2014/main" id="{1B4DC641-560D-0155-828C-74EA97B3334B}"/>
                  </a:ext>
                </a:extLst>
              </p:cNvPr>
              <p:cNvSpPr/>
              <p:nvPr/>
            </p:nvSpPr>
            <p:spPr>
              <a:xfrm rot="12807135" flipH="1">
                <a:off x="8816667" y="2311708"/>
                <a:ext cx="756887" cy="1525593"/>
              </a:xfrm>
              <a:prstGeom prst="curvedRightArrow">
                <a:avLst>
                  <a:gd name="adj1" fmla="val 24292"/>
                  <a:gd name="adj2" fmla="val 50000"/>
                  <a:gd name="adj3" fmla="val 24652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12" name="Picture 6" descr="Biosolids | Melbourne Water">
                <a:extLst>
                  <a:ext uri="{FF2B5EF4-FFF2-40B4-BE49-F238E27FC236}">
                    <a16:creationId xmlns:a16="http://schemas.microsoft.com/office/drawing/2014/main" id="{868E286A-1F00-C259-6857-E0D72F5DC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4165" y="3237238"/>
                <a:ext cx="1587521" cy="112678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Curved Right Arrow 12">
                <a:extLst>
                  <a:ext uri="{FF2B5EF4-FFF2-40B4-BE49-F238E27FC236}">
                    <a16:creationId xmlns:a16="http://schemas.microsoft.com/office/drawing/2014/main" id="{94E8A97E-5B43-167D-B39C-CBDF16BAF9E6}"/>
                  </a:ext>
                </a:extLst>
              </p:cNvPr>
              <p:cNvSpPr/>
              <p:nvPr/>
            </p:nvSpPr>
            <p:spPr>
              <a:xfrm rot="12807135" flipH="1">
                <a:off x="6959408" y="3209783"/>
                <a:ext cx="774820" cy="1508964"/>
              </a:xfrm>
              <a:prstGeom prst="curvedRightArrow">
                <a:avLst>
                  <a:gd name="adj1" fmla="val 24292"/>
                  <a:gd name="adj2" fmla="val 50000"/>
                  <a:gd name="adj3" fmla="val 24652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14" name="Picture 4" descr="Pollutants are dumped into the ocean. This waste affects the daily life of fish and other marine creatures.">
                <a:extLst>
                  <a:ext uri="{FF2B5EF4-FFF2-40B4-BE49-F238E27FC236}">
                    <a16:creationId xmlns:a16="http://schemas.microsoft.com/office/drawing/2014/main" id="{18CB801A-7AC3-1DF9-20B6-85AA2534F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89" r="20205"/>
              <a:stretch/>
            </p:blipFill>
            <p:spPr bwMode="auto">
              <a:xfrm>
                <a:off x="6894460" y="4226683"/>
                <a:ext cx="866367" cy="1071890"/>
              </a:xfrm>
              <a:prstGeom prst="round2SameRect">
                <a:avLst>
                  <a:gd name="adj1" fmla="val 16667"/>
                  <a:gd name="adj2" fmla="val 17765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E51474-58BA-36AF-3A31-B972AAE7FA51}"/>
                  </a:ext>
                </a:extLst>
              </p:cNvPr>
              <p:cNvSpPr txBox="1"/>
              <p:nvPr/>
            </p:nvSpPr>
            <p:spPr>
              <a:xfrm>
                <a:off x="6147682" y="3832003"/>
                <a:ext cx="557551" cy="3650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/>
                  </a:rPr>
                  <a:t>Sewage</a:t>
                </a:r>
                <a:endPara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endParaRPr>
              </a:p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/>
                  </a:rPr>
                  <a:t>Disposal</a:t>
                </a:r>
                <a:endPara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018C44-BE46-C4C3-13B6-6A4E14B255CA}"/>
                  </a:ext>
                </a:extLst>
              </p:cNvPr>
              <p:cNvSpPr txBox="1"/>
              <p:nvPr/>
            </p:nvSpPr>
            <p:spPr>
              <a:xfrm>
                <a:off x="7823861" y="2725242"/>
                <a:ext cx="936013" cy="511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 panose="020B0304020202020204" pitchFamily="34" charset="0"/>
                  </a:rPr>
                  <a:t>Land application of biosolids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12C8CFF-086C-6F69-CB21-E104F2EDD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8222" y="4219415"/>
                <a:ext cx="866366" cy="1071891"/>
              </a:xfrm>
              <a:prstGeom prst="round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91FF188-A944-DA14-6250-569A0EFD64FE}"/>
              </a:ext>
            </a:extLst>
          </p:cNvPr>
          <p:cNvSpPr txBox="1"/>
          <p:nvPr/>
        </p:nvSpPr>
        <p:spPr>
          <a:xfrm>
            <a:off x="462432" y="1764671"/>
            <a:ext cx="5280341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Aft>
                <a:spcPts val="2400"/>
              </a:spcAft>
            </a:pPr>
            <a:r>
              <a:rPr lang="en-AU" sz="2000" dirty="0">
                <a:latin typeface="Arial Nova Light"/>
                <a:cs typeface="Arial"/>
              </a:rPr>
              <a:t>The future of biosolids management is increasingly complex and uncertain.</a:t>
            </a:r>
          </a:p>
          <a:p>
            <a:pPr marL="9525">
              <a:spcAft>
                <a:spcPts val="600"/>
              </a:spcAft>
            </a:pPr>
            <a:r>
              <a:rPr lang="en-AU" sz="2000" dirty="0">
                <a:latin typeface="Arial Nova Light"/>
                <a:cs typeface="Arial"/>
              </a:rPr>
              <a:t>This presents an opportunity to rethink and innovate public engagement:</a:t>
            </a:r>
            <a:endParaRPr lang="en-AU" sz="2000" dirty="0">
              <a:latin typeface="Arial Nova Light" panose="020B0304020202020204" pitchFamily="34" charset="0"/>
              <a:cs typeface="Arial"/>
            </a:endParaRP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 Nova Light"/>
                <a:cs typeface="Arial"/>
              </a:rPr>
              <a:t>Keep public engagement practices constant?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Arial Nova Light"/>
                <a:cs typeface="Arial"/>
              </a:rPr>
              <a:t>Diversify existing engagement practices?</a:t>
            </a:r>
          </a:p>
          <a:p>
            <a:pPr marL="295275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1600" dirty="0">
                <a:latin typeface="Arial Nova Light"/>
                <a:cs typeface="Arial"/>
              </a:rPr>
              <a:t>Incorporate participatory models of engagement?</a:t>
            </a:r>
          </a:p>
          <a:p>
            <a:pPr marL="9525"/>
            <a:r>
              <a:rPr lang="en-AU" dirty="0">
                <a:latin typeface="Arial Nova Light" panose="020B0304020202020204" pitchFamily="34" charset="0"/>
                <a:cs typeface="Arial"/>
              </a:rPr>
              <a:t>A participation model of engagement is yet to be widely applied but has potential to improve decision-making and the implementation of “acceptable” biosolids management pathways.</a:t>
            </a:r>
            <a:endParaRPr lang="en-AU" sz="2000" dirty="0">
              <a:latin typeface="Arial Nova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33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D8932F-AD5C-B2B2-CE23-D333BC678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26" y="1475949"/>
            <a:ext cx="10705173" cy="4098848"/>
          </a:xfrm>
        </p:spPr>
        <p:txBody>
          <a:bodyPr>
            <a:normAutofit/>
          </a:bodyPr>
          <a:lstStyle/>
          <a:p>
            <a:r>
              <a:rPr lang="en-AU" sz="1300" dirty="0">
                <a:latin typeface="Arial Nova Light" panose="020B0304020202020204" pitchFamily="34" charset="0"/>
              </a:rPr>
              <a:t>Beecher, N. (2004). Public perception of biosolids recycling: developing public partnering &amp; earning trust.</a:t>
            </a:r>
          </a:p>
          <a:p>
            <a:r>
              <a:rPr lang="en-AU" sz="1300" dirty="0">
                <a:latin typeface="Arial Nova Light" panose="020B0304020202020204" pitchFamily="34" charset="0"/>
              </a:rPr>
              <a:t>Gale, A. J. (2007). The Australasian Biosolids Partnership and Public Perceptions. Water Practice &amp; Technology, 2(4). </a:t>
            </a:r>
            <a:r>
              <a:rPr lang="en-AU" sz="1300" dirty="0">
                <a:latin typeface="Arial Nova Light" panose="020B0304020202020204" pitchFamily="34" charset="0"/>
                <a:hlinkClick r:id="rId2"/>
              </a:rPr>
              <a:t>https://doi.org/10.2166/WPT.2007081</a:t>
            </a:r>
            <a:endParaRPr lang="en-AU" sz="1300" dirty="0">
              <a:latin typeface="Arial Nova Light" panose="020B0304020202020204" pitchFamily="34" charset="0"/>
            </a:endParaRPr>
          </a:p>
          <a:p>
            <a:r>
              <a:rPr lang="en-AU" sz="1300" dirty="0" err="1">
                <a:latin typeface="Arial Nova Light" panose="020B0304020202020204" pitchFamily="34" charset="0"/>
              </a:rPr>
              <a:t>Goven</a:t>
            </a:r>
            <a:r>
              <a:rPr lang="en-AU" sz="1300" dirty="0">
                <a:latin typeface="Arial Nova Light" panose="020B0304020202020204" pitchFamily="34" charset="0"/>
              </a:rPr>
              <a:t>, J., &amp; Langer, E. R. (2009). The potential of public engagement in sustainable waste management: Designing the future for biosolids in New Zealand. Journal of Environmental Management, 90(2), 921–930. </a:t>
            </a:r>
            <a:r>
              <a:rPr lang="en-AU" sz="1300" dirty="0">
                <a:latin typeface="Arial Nova Light" panose="020B0304020202020204" pitchFamily="34" charset="0"/>
                <a:hlinkClick r:id="rId3"/>
              </a:rPr>
              <a:t>https://doi.org/10.1016/j.jenvman.2008.02.006</a:t>
            </a:r>
            <a:endParaRPr lang="en-AU" sz="1300" dirty="0">
              <a:latin typeface="Arial Nova Light" panose="020B0304020202020204" pitchFamily="34" charset="0"/>
            </a:endParaRPr>
          </a:p>
          <a:p>
            <a:r>
              <a:rPr lang="en-AU" sz="1300" dirty="0" err="1">
                <a:latin typeface="Arial Nova Light" panose="020B0304020202020204" pitchFamily="34" charset="0"/>
              </a:rPr>
              <a:t>Goven</a:t>
            </a:r>
            <a:r>
              <a:rPr lang="en-AU" sz="1300" dirty="0">
                <a:latin typeface="Arial Nova Light" panose="020B0304020202020204" pitchFamily="34" charset="0"/>
              </a:rPr>
              <a:t>, J., Langer, E. R. L., Baker, V., </a:t>
            </a:r>
            <a:r>
              <a:rPr lang="en-AU" sz="1300" dirty="0" err="1">
                <a:latin typeface="Arial Nova Light" panose="020B0304020202020204" pitchFamily="34" charset="0"/>
              </a:rPr>
              <a:t>Ataria</a:t>
            </a:r>
            <a:r>
              <a:rPr lang="en-AU" sz="1300" dirty="0">
                <a:latin typeface="Arial Nova Light" panose="020B0304020202020204" pitchFamily="34" charset="0"/>
              </a:rPr>
              <a:t>, J., &amp; Leckie, A. (2012). Community engagement in the management of biosolids: Lessons from four New Zealand studies. Journal of Environmental Management, 103, 154–164. </a:t>
            </a:r>
            <a:r>
              <a:rPr lang="en-AU" sz="1300" dirty="0">
                <a:latin typeface="Arial Nova Light" panose="020B0304020202020204" pitchFamily="34" charset="0"/>
                <a:hlinkClick r:id="rId4"/>
              </a:rPr>
              <a:t>https://doi.org/10.1016/j.jenvman.2012.02.007</a:t>
            </a:r>
            <a:endParaRPr lang="en-AU" sz="1300" dirty="0">
              <a:latin typeface="Arial Nova Light" panose="020B0304020202020204" pitchFamily="34" charset="0"/>
            </a:endParaRPr>
          </a:p>
          <a:p>
            <a:r>
              <a:rPr lang="en-AU" sz="1300" dirty="0">
                <a:latin typeface="Arial Nova Light" panose="020B0304020202020204" pitchFamily="34" charset="0"/>
              </a:rPr>
              <a:t>Langer et al. (2013). </a:t>
            </a:r>
            <a:r>
              <a:rPr lang="en-AU" sz="1300" dirty="0" err="1">
                <a:latin typeface="Arial Nova Light" panose="020B0304020202020204" pitchFamily="34" charset="0"/>
              </a:rPr>
              <a:t>Kaikōura</a:t>
            </a:r>
            <a:r>
              <a:rPr lang="en-AU" sz="1300" dirty="0">
                <a:latin typeface="Arial Nova Light" panose="020B0304020202020204" pitchFamily="34" charset="0"/>
              </a:rPr>
              <a:t> case study: Community engagement to determine biosolids reuse. Centre for Integrated Biowaste Research</a:t>
            </a:r>
          </a:p>
          <a:p>
            <a:r>
              <a:rPr lang="en-AU" sz="1300" dirty="0">
                <a:latin typeface="Arial Nova Light" panose="020B0304020202020204" pitchFamily="34" charset="0"/>
              </a:rPr>
              <a:t>Logan, T. J. (1995). Gaining public acceptance for beneficial use of biosolids. </a:t>
            </a:r>
            <a:r>
              <a:rPr lang="en-AU" sz="1300" dirty="0" err="1">
                <a:latin typeface="Arial Nova Light" panose="020B0304020202020204" pitchFamily="34" charset="0"/>
              </a:rPr>
              <a:t>BioCycle</a:t>
            </a:r>
            <a:r>
              <a:rPr lang="en-AU" sz="1300" dirty="0">
                <a:latin typeface="Arial Nova Light" panose="020B0304020202020204" pitchFamily="34" charset="0"/>
              </a:rPr>
              <a:t> (Vol. 36).</a:t>
            </a:r>
          </a:p>
          <a:p>
            <a:endParaRPr lang="en-AU" sz="1600" dirty="0">
              <a:latin typeface="Arial Nova Light" panose="020B03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9D60F-0619-5A77-5267-2CA4EE0F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04AA4-AEF8-0ABA-1CA7-F26944EB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350BCD-2CDE-9E4F-72C3-AA24D186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5647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77CEB-55AC-F2D3-3979-95FE9B3942B5}"/>
              </a:ext>
            </a:extLst>
          </p:cNvPr>
          <p:cNvSpPr/>
          <p:nvPr/>
        </p:nvSpPr>
        <p:spPr>
          <a:xfrm>
            <a:off x="669956" y="2636885"/>
            <a:ext cx="10981854" cy="3230861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06796" y="1388532"/>
            <a:ext cx="8978408" cy="1147753"/>
          </a:xfrm>
        </p:spPr>
        <p:txBody>
          <a:bodyPr/>
          <a:lstStyle/>
          <a:p>
            <a:pPr algn="ctr"/>
            <a:r>
              <a:rPr lang="en-AU" sz="3200" b="0" dirty="0">
                <a:latin typeface="Arial"/>
                <a:cs typeface="Arial"/>
              </a:rPr>
              <a:t>ARC Training Centre for the Transformation of Australia’s Biosolids Resource</a:t>
            </a:r>
            <a:endParaRPr lang="en-US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010275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B489C3-E7A3-9FE1-6801-A7BAB996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9" y="2646248"/>
            <a:ext cx="10964091" cy="32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4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025FE-CC05-D2A6-E72C-D11C5CAB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D1A4-4900-9B40-B3C0-10E053E2DCB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Lauren_Rickards_HS">
            <a:extLst>
              <a:ext uri="{FF2B5EF4-FFF2-40B4-BE49-F238E27FC236}">
                <a16:creationId xmlns:a16="http://schemas.microsoft.com/office/drawing/2014/main" id="{510D5BD8-93FC-5394-7D56-93AA9B0AA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50" y="5558983"/>
            <a:ext cx="720197" cy="720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 descr="Michael_Burton_HS">
            <a:extLst>
              <a:ext uri="{FF2B5EF4-FFF2-40B4-BE49-F238E27FC236}">
                <a16:creationId xmlns:a16="http://schemas.microsoft.com/office/drawing/2014/main" id="{DA3030F6-4C85-4A63-1AF0-9CABC8F38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06" y="5534409"/>
            <a:ext cx="742589" cy="7425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 descr="IMG_0999">
            <a:extLst>
              <a:ext uri="{FF2B5EF4-FFF2-40B4-BE49-F238E27FC236}">
                <a16:creationId xmlns:a16="http://schemas.microsoft.com/office/drawing/2014/main" id="{8522276D-47E1-F7FF-26DF-57CE13622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84" y="5540918"/>
            <a:ext cx="729570" cy="7295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9" descr="James Hayes 1">
            <a:extLst>
              <a:ext uri="{FF2B5EF4-FFF2-40B4-BE49-F238E27FC236}">
                <a16:creationId xmlns:a16="http://schemas.microsoft.com/office/drawing/2014/main" id="{2D629940-9F1E-A35C-C390-42409E0B2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05" y="5520323"/>
            <a:ext cx="720197" cy="7201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0" descr="Pat Bonney">
            <a:extLst>
              <a:ext uri="{FF2B5EF4-FFF2-40B4-BE49-F238E27FC236}">
                <a16:creationId xmlns:a16="http://schemas.microsoft.com/office/drawing/2014/main" id="{A35E228A-0777-614C-BA17-3821FAF10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26" y="5530319"/>
            <a:ext cx="700408" cy="7004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 Box 95">
            <a:extLst>
              <a:ext uri="{FF2B5EF4-FFF2-40B4-BE49-F238E27FC236}">
                <a16:creationId xmlns:a16="http://schemas.microsoft.com/office/drawing/2014/main" id="{4C16BE0E-0715-75A5-BAF1-E209DEB011D8}"/>
              </a:ext>
            </a:extLst>
          </p:cNvPr>
          <p:cNvSpPr txBox="1"/>
          <p:nvPr/>
        </p:nvSpPr>
        <p:spPr>
          <a:xfrm>
            <a:off x="1927064" y="5509718"/>
            <a:ext cx="1069586" cy="5460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 Lauren Rickards</a:t>
            </a:r>
          </a:p>
          <a:p>
            <a:r>
              <a:rPr lang="en-AU" sz="1200" dirty="0"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RMIT University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96">
            <a:extLst>
              <a:ext uri="{FF2B5EF4-FFF2-40B4-BE49-F238E27FC236}">
                <a16:creationId xmlns:a16="http://schemas.microsoft.com/office/drawing/2014/main" id="{D04239D7-A62D-2822-63CD-6302585E6604}"/>
              </a:ext>
            </a:extLst>
          </p:cNvPr>
          <p:cNvSpPr txBox="1"/>
          <p:nvPr/>
        </p:nvSpPr>
        <p:spPr>
          <a:xfrm>
            <a:off x="3860593" y="5503985"/>
            <a:ext cx="1182713" cy="3751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 Matthew </a:t>
            </a:r>
            <a:r>
              <a:rPr lang="en-AU" sz="1200" b="1" dirty="0" err="1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Kearnes</a:t>
            </a:r>
            <a:endParaRPr lang="en-AU" sz="1200" b="1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1200" dirty="0"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New South Wales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97">
            <a:extLst>
              <a:ext uri="{FF2B5EF4-FFF2-40B4-BE49-F238E27FC236}">
                <a16:creationId xmlns:a16="http://schemas.microsoft.com/office/drawing/2014/main" id="{9CFFB2D4-FE0E-65F1-4016-B844FE622B21}"/>
              </a:ext>
            </a:extLst>
          </p:cNvPr>
          <p:cNvSpPr txBox="1"/>
          <p:nvPr/>
        </p:nvSpPr>
        <p:spPr>
          <a:xfrm>
            <a:off x="5837001" y="5479470"/>
            <a:ext cx="1264656" cy="3751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 Michael Burton</a:t>
            </a:r>
          </a:p>
          <a:p>
            <a:r>
              <a:rPr lang="en-AU" sz="1200" dirty="0"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Western Australia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98">
            <a:extLst>
              <a:ext uri="{FF2B5EF4-FFF2-40B4-BE49-F238E27FC236}">
                <a16:creationId xmlns:a16="http://schemas.microsoft.com/office/drawing/2014/main" id="{6D8BF1C2-1F07-97D9-AAAE-25E4396269CE}"/>
              </a:ext>
            </a:extLst>
          </p:cNvPr>
          <p:cNvSpPr txBox="1"/>
          <p:nvPr/>
        </p:nvSpPr>
        <p:spPr>
          <a:xfrm>
            <a:off x="7767834" y="5485203"/>
            <a:ext cx="1136313" cy="6423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 Patrick Bonney</a:t>
            </a:r>
          </a:p>
          <a:p>
            <a:r>
              <a:rPr lang="en-AU" sz="1200" dirty="0"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RMIT University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741FB997-8B64-1E36-604E-2714BA1D9001}"/>
              </a:ext>
            </a:extLst>
          </p:cNvPr>
          <p:cNvSpPr txBox="1"/>
          <p:nvPr/>
        </p:nvSpPr>
        <p:spPr>
          <a:xfrm>
            <a:off x="9726694" y="5503985"/>
            <a:ext cx="1193879" cy="3751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 James Hayes</a:t>
            </a:r>
          </a:p>
          <a:p>
            <a:r>
              <a:rPr lang="en-AU" sz="1200" dirty="0">
                <a:latin typeface="Arial Narrow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University of New South Water</a:t>
            </a:r>
            <a:endParaRPr lang="en-A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B4040F2-EA7D-F2D3-3643-0695D3331EF0}"/>
              </a:ext>
            </a:extLst>
          </p:cNvPr>
          <p:cNvSpPr txBox="1">
            <a:spLocks/>
          </p:cNvSpPr>
          <p:nvPr/>
        </p:nvSpPr>
        <p:spPr>
          <a:xfrm>
            <a:off x="463570" y="475450"/>
            <a:ext cx="8428466" cy="92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rgbClr val="00A6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dirty="0"/>
              <a:t>Project 3D – ARC Training Centre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176ADF0-3F62-F84C-209A-277F2E66AE37}"/>
              </a:ext>
            </a:extLst>
          </p:cNvPr>
          <p:cNvSpPr txBox="1">
            <a:spLocks/>
          </p:cNvSpPr>
          <p:nvPr/>
        </p:nvSpPr>
        <p:spPr>
          <a:xfrm>
            <a:off x="463570" y="1612128"/>
            <a:ext cx="6087009" cy="31558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8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6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01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System Font Regular"/>
              <a:buNone/>
            </a:pPr>
            <a:r>
              <a:rPr lang="en-AU" sz="1600">
                <a:latin typeface="Arial Nova Light" panose="020B0304020202020204" pitchFamily="34" charset="0"/>
                <a:cs typeface="Arial"/>
              </a:rPr>
              <a:t>Research objectives:</a:t>
            </a:r>
          </a:p>
          <a:p>
            <a:pPr marL="342900" indent="-342900">
              <a:lnSpc>
                <a:spcPct val="120000"/>
              </a:lnSpc>
              <a:buFont typeface="System Font Regular"/>
              <a:buAutoNum type="arabicPeriod"/>
            </a:pPr>
            <a:r>
              <a:rPr lang="en-AU" sz="1600">
                <a:latin typeface="Arial Nova Light" panose="020B0304020202020204" pitchFamily="34" charset="0"/>
                <a:cs typeface="Arial"/>
              </a:rPr>
              <a:t>To explore the evolution of biosolids strategies and the forces opening and closing different biosolids use pathways in Australia</a:t>
            </a:r>
          </a:p>
          <a:p>
            <a:pPr marL="342900" indent="-342900">
              <a:lnSpc>
                <a:spcPct val="120000"/>
              </a:lnSpc>
              <a:buFont typeface="System Font Regular"/>
              <a:buAutoNum type="arabicPeriod"/>
            </a:pPr>
            <a:r>
              <a:rPr lang="en-AU" sz="1600">
                <a:latin typeface="Arial Nova Light" panose="020B0304020202020204" pitchFamily="34" charset="0"/>
                <a:cs typeface="Arial"/>
              </a:rPr>
              <a:t>To explore decision making around biosolids use pathways at the water utility scale in order to identify what is prioritised by whom and why</a:t>
            </a:r>
            <a:endParaRPr lang="en-AU" sz="1600">
              <a:latin typeface="Arial Nova Light" panose="020B03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System Font Regular"/>
              <a:buAutoNum type="arabicPeriod"/>
            </a:pPr>
            <a:r>
              <a:rPr lang="en-AU" sz="1600">
                <a:latin typeface="Arial Nova Light" panose="020B0304020202020204" pitchFamily="34" charset="0"/>
                <a:cs typeface="Arial"/>
              </a:rPr>
              <a:t>To assess the challenges, opportunities, and emergent futures at a sectoral level</a:t>
            </a:r>
          </a:p>
          <a:p>
            <a:pPr marL="342900" indent="-342900">
              <a:lnSpc>
                <a:spcPct val="120000"/>
              </a:lnSpc>
              <a:buFont typeface="System Font Regular"/>
              <a:buAutoNum type="arabicPeriod"/>
            </a:pPr>
            <a:r>
              <a:rPr lang="en-AU" sz="1600">
                <a:latin typeface="Arial Nova Light" panose="020B0304020202020204" pitchFamily="34" charset="0"/>
              </a:rPr>
              <a:t>To embed into biosolids innovation efforts awareness of the dynamic complexities and challenges of biosolids use, changing biosolids use pathways and stakeholder engagement.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C4D63350-FF00-9F15-449C-FB231571E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6460"/>
              </p:ext>
            </p:extLst>
          </p:nvPr>
        </p:nvGraphicFramePr>
        <p:xfrm>
          <a:off x="6663142" y="1272368"/>
          <a:ext cx="4690658" cy="3650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16BDBE8-AAE0-5DD9-DD76-C3CB389BF169}"/>
              </a:ext>
            </a:extLst>
          </p:cNvPr>
          <p:cNvSpPr txBox="1"/>
          <p:nvPr/>
        </p:nvSpPr>
        <p:spPr>
          <a:xfrm>
            <a:off x="7759132" y="4614938"/>
            <a:ext cx="2170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BIOSOLIDS MANAGEMENT</a:t>
            </a:r>
          </a:p>
        </p:txBody>
      </p:sp>
    </p:spTree>
    <p:extLst>
      <p:ext uri="{BB962C8B-B14F-4D97-AF65-F5344CB8AC3E}">
        <p14:creationId xmlns:p14="http://schemas.microsoft.com/office/powerpoint/2010/main" val="296140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F092C-BAF1-18A6-336C-F08E1566A1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010275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0E6EC-522D-BD6E-07F6-AF15133072D5}"/>
              </a:ext>
            </a:extLst>
          </p:cNvPr>
          <p:cNvSpPr txBox="1"/>
          <p:nvPr/>
        </p:nvSpPr>
        <p:spPr>
          <a:xfrm>
            <a:off x="530172" y="3087737"/>
            <a:ext cx="120577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9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DDDA28B8-FFFC-3D5B-C0A6-7A9052D9B2F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819572" y="4545331"/>
            <a:ext cx="5238826" cy="425775"/>
          </a:xfrm>
        </p:spPr>
        <p:txBody>
          <a:bodyPr>
            <a:normAutofit/>
          </a:bodyPr>
          <a:lstStyle/>
          <a:p>
            <a:pPr algn="r"/>
            <a:r>
              <a:rPr lang="en-AU" sz="2400" dirty="0">
                <a:latin typeface="Arial Nova Light" panose="020B0304020202020204" pitchFamily="34" charset="0"/>
              </a:rPr>
              <a:t>- Gale (2007)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C8FF8CC-2E6B-0453-8E82-E7302099E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0565" y="2182684"/>
            <a:ext cx="9127833" cy="1980751"/>
          </a:xfrm>
        </p:spPr>
        <p:txBody>
          <a:bodyPr/>
          <a:lstStyle/>
          <a:p>
            <a:r>
              <a:rPr lang="en-AU" sz="3200" b="0" dirty="0">
                <a:latin typeface="Arial Nova Light" panose="020B0304020202020204" pitchFamily="34" charset="0"/>
              </a:rPr>
              <a:t>"Forget the science with biosolids management – the biggest issue facing the Australian water industry is not the science; it is public perceptions and how the industry manages these perceptions."</a:t>
            </a:r>
          </a:p>
        </p:txBody>
      </p:sp>
    </p:spTree>
    <p:extLst>
      <p:ext uri="{BB962C8B-B14F-4D97-AF65-F5344CB8AC3E}">
        <p14:creationId xmlns:p14="http://schemas.microsoft.com/office/powerpoint/2010/main" val="349962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208721-140F-E360-6CA7-4E03881EA8E1}"/>
              </a:ext>
            </a:extLst>
          </p:cNvPr>
          <p:cNvSpPr txBox="1"/>
          <p:nvPr/>
        </p:nvSpPr>
        <p:spPr>
          <a:xfrm>
            <a:off x="8268740" y="2636841"/>
            <a:ext cx="3432706" cy="19409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7620"/>
            <a:r>
              <a:rPr lang="en-AU" sz="1800" b="1" dirty="0">
                <a:solidFill>
                  <a:schemeClr val="bg2">
                    <a:lumMod val="25000"/>
                  </a:schemeClr>
                </a:solidFill>
                <a:latin typeface="Arial Nova Cond" panose="020B0506020202020204" pitchFamily="34" charset="0"/>
                <a:ea typeface="+mn-lt"/>
                <a:cs typeface="+mn-lt"/>
              </a:rPr>
              <a:t>Implications</a:t>
            </a:r>
          </a:p>
          <a:p>
            <a:pPr marL="293370" indent="-285750">
              <a:buFont typeface="Arial"/>
              <a:buChar char="•"/>
            </a:pPr>
            <a:r>
              <a:rPr lang="en-AU" sz="1800" dirty="0">
                <a:solidFill>
                  <a:schemeClr val="bg2">
                    <a:lumMod val="25000"/>
                  </a:schemeClr>
                </a:solidFill>
                <a:latin typeface="Arial Nova Light"/>
                <a:ea typeface="+mn-lt"/>
                <a:cs typeface="+mn-lt"/>
              </a:rPr>
              <a:t>Scientific and management uncertainties</a:t>
            </a:r>
          </a:p>
          <a:p>
            <a:pPr marL="285750" indent="-285750">
              <a:buFont typeface="Arial"/>
              <a:buChar char="•"/>
            </a:pPr>
            <a:r>
              <a:rPr lang="en-AU" sz="1800" dirty="0">
                <a:solidFill>
                  <a:schemeClr val="bg2">
                    <a:lumMod val="25000"/>
                  </a:schemeClr>
                </a:solidFill>
                <a:latin typeface="Arial Nova Light"/>
                <a:ea typeface="+mn-lt"/>
                <a:cs typeface="+mn-lt"/>
              </a:rPr>
              <a:t>Increasing public visibility</a:t>
            </a:r>
          </a:p>
          <a:p>
            <a:pPr marL="285750" indent="-285750">
              <a:buFont typeface="Arial"/>
              <a:buChar char="•"/>
            </a:pPr>
            <a:r>
              <a:rPr lang="en-AU" sz="1800" b="1" i="1" dirty="0">
                <a:solidFill>
                  <a:schemeClr val="bg2">
                    <a:lumMod val="25000"/>
                  </a:schemeClr>
                </a:solidFill>
                <a:latin typeface="Arial Nova Light"/>
                <a:ea typeface="+mn-lt"/>
                <a:cs typeface="+mn-lt"/>
              </a:rPr>
              <a:t>Larger number of &amp; greater diversity of stakeholders</a:t>
            </a:r>
            <a:endParaRPr lang="en-AU" sz="1800" b="1" i="1" dirty="0">
              <a:solidFill>
                <a:schemeClr val="bg2">
                  <a:lumMod val="25000"/>
                </a:schemeClr>
              </a:solidFill>
              <a:latin typeface="Arial Nova Light"/>
            </a:endParaRPr>
          </a:p>
        </p:txBody>
      </p:sp>
      <p:sp>
        <p:nvSpPr>
          <p:cNvPr id="6" name="Curved Right Arrow 5">
            <a:extLst>
              <a:ext uri="{FF2B5EF4-FFF2-40B4-BE49-F238E27FC236}">
                <a16:creationId xmlns:a16="http://schemas.microsoft.com/office/drawing/2014/main" id="{79BD699F-8039-AFA9-B26F-86A2D6EFFD07}"/>
              </a:ext>
            </a:extLst>
          </p:cNvPr>
          <p:cNvSpPr/>
          <p:nvPr/>
        </p:nvSpPr>
        <p:spPr>
          <a:xfrm rot="15913962" flipH="1">
            <a:off x="7429019" y="1323260"/>
            <a:ext cx="1038539" cy="1908278"/>
          </a:xfrm>
          <a:prstGeom prst="curvedRightArrow">
            <a:avLst>
              <a:gd name="adj1" fmla="val 24292"/>
              <a:gd name="adj2" fmla="val 50000"/>
              <a:gd name="adj3" fmla="val 24652"/>
            </a:avLst>
          </a:prstGeom>
          <a:gradFill flip="none" rotWithShape="1">
            <a:gsLst>
              <a:gs pos="0">
                <a:srgbClr val="32A74E">
                  <a:shade val="30000"/>
                  <a:satMod val="115000"/>
                </a:srgbClr>
              </a:gs>
              <a:gs pos="14000">
                <a:srgbClr val="32A74E">
                  <a:shade val="67500"/>
                  <a:satMod val="115000"/>
                </a:srgbClr>
              </a:gs>
              <a:gs pos="29000">
                <a:srgbClr val="32A74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32A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F378A3-B4D2-652C-8636-F7BA0909BAE0}"/>
              </a:ext>
            </a:extLst>
          </p:cNvPr>
          <p:cNvGrpSpPr/>
          <p:nvPr/>
        </p:nvGrpSpPr>
        <p:grpSpPr>
          <a:xfrm>
            <a:off x="855429" y="940758"/>
            <a:ext cx="6909221" cy="4236614"/>
            <a:chOff x="765664" y="774564"/>
            <a:chExt cx="6909221" cy="42366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D89B91-016D-55C0-8B61-CEFA64D31524}"/>
                </a:ext>
              </a:extLst>
            </p:cNvPr>
            <p:cNvSpPr txBox="1"/>
            <p:nvPr/>
          </p:nvSpPr>
          <p:spPr>
            <a:xfrm>
              <a:off x="4940488" y="774564"/>
              <a:ext cx="2734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  <a:t>Novel reuse pathways </a:t>
              </a:r>
              <a:b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</a:br>
              <a:r>
                <a: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rPr>
                <a:t>e.g. thermal treatment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86C368-5683-2C81-182D-56AD4609B6A6}"/>
                </a:ext>
              </a:extLst>
            </p:cNvPr>
            <p:cNvGrpSpPr/>
            <p:nvPr/>
          </p:nvGrpSpPr>
          <p:grpSpPr>
            <a:xfrm>
              <a:off x="765664" y="1233906"/>
              <a:ext cx="6839281" cy="3777272"/>
              <a:chOff x="6147682" y="2311708"/>
              <a:chExt cx="5102566" cy="2986865"/>
            </a:xfrm>
          </p:grpSpPr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45CA0787-6C80-3CB2-FD43-80BEEC523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0648" y="2313545"/>
                <a:ext cx="1559600" cy="1201266"/>
              </a:xfrm>
              <a:prstGeom prst="roundRect">
                <a:avLst/>
              </a:prstGeom>
              <a:noFill/>
              <a:ln>
                <a:solidFill>
                  <a:schemeClr val="bg2">
                    <a:lumMod val="9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urved Right Arrow 9">
                <a:extLst>
                  <a:ext uri="{FF2B5EF4-FFF2-40B4-BE49-F238E27FC236}">
                    <a16:creationId xmlns:a16="http://schemas.microsoft.com/office/drawing/2014/main" id="{60100154-77E0-FBA4-250F-C0505AF680CD}"/>
                  </a:ext>
                </a:extLst>
              </p:cNvPr>
              <p:cNvSpPr/>
              <p:nvPr/>
            </p:nvSpPr>
            <p:spPr>
              <a:xfrm rot="12807135" flipH="1">
                <a:off x="8816667" y="2311708"/>
                <a:ext cx="756887" cy="1525593"/>
              </a:xfrm>
              <a:prstGeom prst="curvedRightArrow">
                <a:avLst>
                  <a:gd name="adj1" fmla="val 24292"/>
                  <a:gd name="adj2" fmla="val 50000"/>
                  <a:gd name="adj3" fmla="val 24652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11" name="Picture 6" descr="Biosolids | Melbourne Water">
                <a:extLst>
                  <a:ext uri="{FF2B5EF4-FFF2-40B4-BE49-F238E27FC236}">
                    <a16:creationId xmlns:a16="http://schemas.microsoft.com/office/drawing/2014/main" id="{19918DCF-8EA8-B444-C408-85156B006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4165" y="3237238"/>
                <a:ext cx="1587521" cy="112678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Curved Right Arrow 11">
                <a:extLst>
                  <a:ext uri="{FF2B5EF4-FFF2-40B4-BE49-F238E27FC236}">
                    <a16:creationId xmlns:a16="http://schemas.microsoft.com/office/drawing/2014/main" id="{8F9AF825-C3C1-0383-D001-072DCA4B21C5}"/>
                  </a:ext>
                </a:extLst>
              </p:cNvPr>
              <p:cNvSpPr/>
              <p:nvPr/>
            </p:nvSpPr>
            <p:spPr>
              <a:xfrm rot="12807135" flipH="1">
                <a:off x="6959408" y="3209783"/>
                <a:ext cx="774820" cy="1508964"/>
              </a:xfrm>
              <a:prstGeom prst="curvedRightArrow">
                <a:avLst>
                  <a:gd name="adj1" fmla="val 24292"/>
                  <a:gd name="adj2" fmla="val 50000"/>
                  <a:gd name="adj3" fmla="val 24652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pic>
            <p:nvPicPr>
              <p:cNvPr id="13" name="Picture 4" descr="Pollutants are dumped into the ocean. This waste affects the daily life of fish and other marine creatures.">
                <a:extLst>
                  <a:ext uri="{FF2B5EF4-FFF2-40B4-BE49-F238E27FC236}">
                    <a16:creationId xmlns:a16="http://schemas.microsoft.com/office/drawing/2014/main" id="{5EDE19D1-7ADE-EA3C-16D1-D5F71C0FB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89" r="20205"/>
              <a:stretch/>
            </p:blipFill>
            <p:spPr bwMode="auto">
              <a:xfrm>
                <a:off x="6894460" y="4226683"/>
                <a:ext cx="866367" cy="1071890"/>
              </a:xfrm>
              <a:prstGeom prst="round2SameRect">
                <a:avLst>
                  <a:gd name="adj1" fmla="val 16667"/>
                  <a:gd name="adj2" fmla="val 17765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53FDCA-32C9-D462-DA15-52527887BD96}"/>
                  </a:ext>
                </a:extLst>
              </p:cNvPr>
              <p:cNvSpPr txBox="1"/>
              <p:nvPr/>
            </p:nvSpPr>
            <p:spPr>
              <a:xfrm>
                <a:off x="6147682" y="3832003"/>
                <a:ext cx="557551" cy="3650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/>
                  </a:rPr>
                  <a:t>Sewage</a:t>
                </a:r>
                <a:endPara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endParaRPr>
              </a:p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/>
                  </a:rPr>
                  <a:t>Disposal</a:t>
                </a:r>
                <a:endParaRPr lang="en-AU" sz="1200" i="1" dirty="0">
                  <a:solidFill>
                    <a:schemeClr val="bg2">
                      <a:lumMod val="25000"/>
                    </a:schemeClr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5EA3D8-4193-25F8-3BB7-EF04274ED2AD}"/>
                  </a:ext>
                </a:extLst>
              </p:cNvPr>
              <p:cNvSpPr txBox="1"/>
              <p:nvPr/>
            </p:nvSpPr>
            <p:spPr>
              <a:xfrm>
                <a:off x="7823861" y="2725242"/>
                <a:ext cx="936013" cy="511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i="1" dirty="0">
                    <a:solidFill>
                      <a:schemeClr val="bg2">
                        <a:lumMod val="25000"/>
                      </a:schemeClr>
                    </a:solidFill>
                    <a:latin typeface="Arial Nova Light" panose="020B0304020202020204" pitchFamily="34" charset="0"/>
                  </a:rPr>
                  <a:t>Land application of biosolids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B66B3D4-6B22-F70E-6B9F-B125B6DEF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8222" y="4219415"/>
                <a:ext cx="866366" cy="1071891"/>
              </a:xfrm>
              <a:prstGeom prst="round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BD16C8-BD0A-47C0-BB62-C2CD11817E88}"/>
              </a:ext>
            </a:extLst>
          </p:cNvPr>
          <p:cNvSpPr txBox="1"/>
          <p:nvPr/>
        </p:nvSpPr>
        <p:spPr>
          <a:xfrm>
            <a:off x="1951677" y="5283611"/>
            <a:ext cx="5812973" cy="13620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000" b="1" dirty="0">
                <a:solidFill>
                  <a:schemeClr val="bg2">
                    <a:lumMod val="25000"/>
                  </a:schemeClr>
                </a:solidFill>
                <a:latin typeface="Arial Nova Cond" panose="020B0506020202020204" pitchFamily="34" charset="0"/>
              </a:rPr>
              <a:t>Drivers of change 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Arial Nova Cond" panose="020B0506020202020204" pitchFamily="34" charset="0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AU" dirty="0">
                <a:solidFill>
                  <a:schemeClr val="bg2">
                    <a:lumMod val="25000"/>
                  </a:schemeClr>
                </a:solidFill>
                <a:latin typeface="Arial Nova Light"/>
                <a:ea typeface="+mn-lt"/>
                <a:cs typeface="+mn-lt"/>
              </a:rPr>
              <a:t>Technological development and capabilities</a:t>
            </a:r>
            <a:endParaRPr lang="en-AU" dirty="0">
              <a:solidFill>
                <a:schemeClr val="bg2">
                  <a:lumMod val="25000"/>
                </a:schemeClr>
              </a:solidFill>
              <a:latin typeface="Arial Nova Ligh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AU" dirty="0">
                <a:solidFill>
                  <a:schemeClr val="bg2">
                    <a:lumMod val="25000"/>
                  </a:schemeClr>
                </a:solidFill>
                <a:latin typeface="Arial Nova Light"/>
                <a:ea typeface="+mn-lt"/>
                <a:cs typeface="+mn-lt"/>
              </a:rPr>
              <a:t>Evolving regulations and policy</a:t>
            </a:r>
          </a:p>
          <a:p>
            <a:pPr marL="293370" indent="-285750">
              <a:buFont typeface="Arial"/>
              <a:buChar char="•"/>
            </a:pPr>
            <a:r>
              <a:rPr lang="en-AU" dirty="0">
                <a:solidFill>
                  <a:schemeClr val="bg2">
                    <a:lumMod val="25000"/>
                  </a:schemeClr>
                </a:solidFill>
                <a:latin typeface="Arial Nova Light"/>
                <a:cs typeface="Calibri"/>
              </a:rPr>
              <a:t>Shifts in societal concerns and public perceptions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B6EE4CB-2F23-FA57-9CE5-98903370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52" y="212314"/>
            <a:ext cx="9691941" cy="834333"/>
          </a:xfrm>
        </p:spPr>
        <p:txBody>
          <a:bodyPr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Biosolids evolution: diversification or step change?</a:t>
            </a:r>
            <a:endParaRPr lang="en-AU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8048573-2F02-1370-B311-6566AAF3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595" y="6327986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4821E0-3D2F-D493-13B2-AEDE861A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27" y="443901"/>
            <a:ext cx="8428466" cy="928416"/>
          </a:xfrm>
        </p:spPr>
        <p:txBody>
          <a:bodyPr/>
          <a:lstStyle/>
          <a:p>
            <a:r>
              <a:rPr lang="en-AU" dirty="0"/>
              <a:t>A need to rethink public engagement?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87114-C304-1554-F5D0-EC65EF991512}"/>
              </a:ext>
            </a:extLst>
          </p:cNvPr>
          <p:cNvSpPr txBox="1"/>
          <p:nvPr/>
        </p:nvSpPr>
        <p:spPr>
          <a:xfrm>
            <a:off x="648627" y="2320274"/>
            <a:ext cx="5479595" cy="26560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7938">
              <a:spcAft>
                <a:spcPts val="1200"/>
              </a:spcAft>
            </a:pPr>
            <a:r>
              <a:rPr lang="en-AU" sz="2000" dirty="0">
                <a:latin typeface="Arial Nova Light"/>
                <a:cs typeface="Calibri"/>
              </a:rPr>
              <a:t>Who are the “publics” of biosolids management? Who are the stakeholders?</a:t>
            </a:r>
          </a:p>
          <a:p>
            <a:pPr marL="7938">
              <a:spcAft>
                <a:spcPts val="1200"/>
              </a:spcAft>
            </a:pPr>
            <a:r>
              <a:rPr lang="en-AU" sz="2000" dirty="0">
                <a:latin typeface="Arial Nova Light"/>
                <a:cs typeface="Calibri"/>
              </a:rPr>
              <a:t>Where are they? What stake do they have?</a:t>
            </a:r>
          </a:p>
          <a:p>
            <a:pPr marL="7938">
              <a:spcAft>
                <a:spcPts val="1200"/>
              </a:spcAft>
            </a:pPr>
            <a:r>
              <a:rPr lang="en-AU" sz="2000" dirty="0">
                <a:latin typeface="Arial Nova Light"/>
                <a:cs typeface="Calibri"/>
              </a:rPr>
              <a:t>What are they concerned about? What do they expect?</a:t>
            </a:r>
          </a:p>
          <a:p>
            <a:pPr marL="7938"/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What forms of engagement are needed?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FE0D93-C162-A9CA-5FBE-527BC19E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722" r="3232" b="15517"/>
          <a:stretch/>
        </p:blipFill>
        <p:spPr bwMode="auto">
          <a:xfrm>
            <a:off x="6946207" y="1783063"/>
            <a:ext cx="3950208" cy="3928155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2F99D8-B635-922A-9827-11DA333AFCB5}"/>
              </a:ext>
            </a:extLst>
          </p:cNvPr>
          <p:cNvCxnSpPr/>
          <p:nvPr/>
        </p:nvCxnSpPr>
        <p:spPr>
          <a:xfrm>
            <a:off x="6891343" y="6324905"/>
            <a:ext cx="4005072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1D69B7-9694-9CB4-E81A-E1EDF7491C93}"/>
              </a:ext>
            </a:extLst>
          </p:cNvPr>
          <p:cNvCxnSpPr/>
          <p:nvPr/>
        </p:nvCxnSpPr>
        <p:spPr>
          <a:xfrm>
            <a:off x="6891343" y="5855513"/>
            <a:ext cx="4005072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5EB07-AAC8-5D13-5A3E-FA54D6021EAB}"/>
              </a:ext>
            </a:extLst>
          </p:cNvPr>
          <p:cNvSpPr txBox="1"/>
          <p:nvPr/>
        </p:nvSpPr>
        <p:spPr>
          <a:xfrm>
            <a:off x="6812096" y="5924278"/>
            <a:ext cx="24300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/>
            <a:r>
              <a:rPr lang="en-AU" sz="1200" dirty="0">
                <a:latin typeface="Arial Nova Light"/>
                <a:cs typeface="Calibri"/>
              </a:rPr>
              <a:t>Public impact on research/policy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A00AFF-0A6E-4732-73B4-EB2871697C39}"/>
              </a:ext>
            </a:extLst>
          </p:cNvPr>
          <p:cNvSpPr txBox="1"/>
          <p:nvPr/>
        </p:nvSpPr>
        <p:spPr>
          <a:xfrm>
            <a:off x="6812096" y="6416112"/>
            <a:ext cx="883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/>
            <a:r>
              <a:rPr lang="en-AU" sz="1200" dirty="0">
                <a:latin typeface="Arial Nova Light"/>
                <a:cs typeface="Calibri"/>
              </a:rPr>
              <a:t>Dialogue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2D586F-20EB-8204-67DB-2128D4A5363D}"/>
              </a:ext>
            </a:extLst>
          </p:cNvPr>
          <p:cNvSpPr txBox="1"/>
          <p:nvPr/>
        </p:nvSpPr>
        <p:spPr>
          <a:xfrm>
            <a:off x="10050928" y="6414402"/>
            <a:ext cx="991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8"/>
            <a:r>
              <a:rPr lang="en-AU" sz="1200" dirty="0">
                <a:latin typeface="Arial Nova Light"/>
                <a:cs typeface="Calibri"/>
              </a:rPr>
              <a:t>Information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541B5C1B-A00B-35E2-D91D-E960FA07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595" y="6327986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77ABAA-4649-F5C0-17A0-82324AE6334D}"/>
              </a:ext>
            </a:extLst>
          </p:cNvPr>
          <p:cNvSpPr txBox="1"/>
          <p:nvPr/>
        </p:nvSpPr>
        <p:spPr>
          <a:xfrm>
            <a:off x="7316209" y="1234565"/>
            <a:ext cx="352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i="0" u="none" strike="noStrike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Approaches to public engagement with science (Source: </a:t>
            </a:r>
            <a:r>
              <a:rPr lang="en-AU" sz="1200" b="1" i="0" u="none" strike="noStrike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Wellcome</a:t>
            </a:r>
            <a:r>
              <a:rPr lang="en-AU" sz="1200" b="1" i="0" u="none" strike="noStrike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Trust)</a:t>
            </a:r>
          </a:p>
        </p:txBody>
      </p:sp>
    </p:spTree>
    <p:extLst>
      <p:ext uri="{BB962C8B-B14F-4D97-AF65-F5344CB8AC3E}">
        <p14:creationId xmlns:p14="http://schemas.microsoft.com/office/powerpoint/2010/main" val="344152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03488A-443F-2C5E-9FA5-BAC0C090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76" y="437188"/>
            <a:ext cx="8428466" cy="11860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AU" sz="2800" dirty="0">
                <a:latin typeface="Arial Nova" panose="020B0504020202020204" pitchFamily="34" charset="0"/>
                <a:cs typeface="Arial"/>
              </a:rPr>
              <a:t>What forms of public engagement with biosolids management have been used to date, and are emerging now?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9C6CCBB-63A9-5BF9-CA64-B93682CA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25" y="2235924"/>
            <a:ext cx="4916847" cy="4184888"/>
          </a:xfrm>
          <a:prstGeom prst="round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B79E0DE-E2A8-B6CD-978E-2774F06DB2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123577"/>
              </p:ext>
            </p:extLst>
          </p:nvPr>
        </p:nvGraphicFramePr>
        <p:xfrm>
          <a:off x="6025417" y="3847500"/>
          <a:ext cx="5460550" cy="2910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EF769FF-3241-DF4E-D9CD-B4C9AA367CC8}"/>
              </a:ext>
            </a:extLst>
          </p:cNvPr>
          <p:cNvGrpSpPr/>
          <p:nvPr/>
        </p:nvGrpSpPr>
        <p:grpSpPr>
          <a:xfrm>
            <a:off x="5800303" y="1399461"/>
            <a:ext cx="2598968" cy="2402201"/>
            <a:chOff x="6173798" y="1152192"/>
            <a:chExt cx="2598968" cy="2402201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F53586DF-EB68-C4D2-F84F-278B502D38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76455174"/>
                </p:ext>
              </p:extLst>
            </p:nvPr>
          </p:nvGraphicFramePr>
          <p:xfrm>
            <a:off x="6173798" y="1152192"/>
            <a:ext cx="2566642" cy="22339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2066D3-E85B-50F3-E4C1-1E79533A99D9}"/>
                </a:ext>
              </a:extLst>
            </p:cNvPr>
            <p:cNvSpPr txBox="1"/>
            <p:nvPr/>
          </p:nvSpPr>
          <p:spPr>
            <a:xfrm>
              <a:off x="6247716" y="3292783"/>
              <a:ext cx="4988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802054-724A-7B33-71AF-1BB62339DA94}"/>
                </a:ext>
              </a:extLst>
            </p:cNvPr>
            <p:cNvSpPr txBox="1"/>
            <p:nvPr/>
          </p:nvSpPr>
          <p:spPr>
            <a:xfrm>
              <a:off x="8273911" y="3292783"/>
              <a:ext cx="4988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21D6D4-A2C6-BFCC-5843-C5984AFBC3E4}"/>
                </a:ext>
              </a:extLst>
            </p:cNvPr>
            <p:cNvSpPr txBox="1"/>
            <p:nvPr/>
          </p:nvSpPr>
          <p:spPr>
            <a:xfrm>
              <a:off x="7305629" y="3291397"/>
              <a:ext cx="4988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FA4EDC9-CBA1-6B9B-3971-BB2F3ED61C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011453"/>
              </p:ext>
            </p:extLst>
          </p:nvPr>
        </p:nvGraphicFramePr>
        <p:xfrm>
          <a:off x="8592097" y="1805484"/>
          <a:ext cx="2893870" cy="1994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2B250F-94E5-DAFB-B7D5-FF3AB5CC3151}"/>
              </a:ext>
            </a:extLst>
          </p:cNvPr>
          <p:cNvSpPr txBox="1"/>
          <p:nvPr/>
        </p:nvSpPr>
        <p:spPr>
          <a:xfrm>
            <a:off x="1809547" y="1928147"/>
            <a:ext cx="2678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"/>
            <a:r>
              <a:rPr lang="en-AU" sz="14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  <a:ea typeface="+mn-lt"/>
                <a:cs typeface="+mn-lt"/>
              </a:rPr>
              <a:t>Literature review process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C1BC0AD-062B-4064-7088-7DA959B2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595" y="6327986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89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eft-right Arrow 94">
            <a:extLst>
              <a:ext uri="{FF2B5EF4-FFF2-40B4-BE49-F238E27FC236}">
                <a16:creationId xmlns:a16="http://schemas.microsoft.com/office/drawing/2014/main" id="{FC1CDECB-145E-9D4D-1F32-1629454AF7FE}"/>
              </a:ext>
            </a:extLst>
          </p:cNvPr>
          <p:cNvSpPr/>
          <p:nvPr/>
        </p:nvSpPr>
        <p:spPr>
          <a:xfrm>
            <a:off x="2536510" y="5641817"/>
            <a:ext cx="7477129" cy="600959"/>
          </a:xfrm>
          <a:prstGeom prst="leftRightArrow">
            <a:avLst/>
          </a:prstGeom>
          <a:gradFill flip="none" rotWithShape="1">
            <a:gsLst>
              <a:gs pos="0">
                <a:srgbClr val="006666">
                  <a:tint val="66000"/>
                  <a:satMod val="160000"/>
                </a:srgbClr>
              </a:gs>
              <a:gs pos="50000">
                <a:srgbClr val="006666">
                  <a:tint val="44500"/>
                  <a:satMod val="160000"/>
                </a:srgbClr>
              </a:gs>
              <a:gs pos="100000">
                <a:srgbClr val="006666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EF021-74AE-1F24-8C1A-483D5E7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8478" y="6242776"/>
            <a:ext cx="74028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E65F3-8620-24FE-569E-2185E2E1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31" y="342921"/>
            <a:ext cx="9288379" cy="928416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rgbClr val="32A74E"/>
                </a:solidFill>
                <a:latin typeface="Arial"/>
                <a:cs typeface="Arial"/>
              </a:rPr>
              <a:t>Models of engaging publics in biosolids management</a:t>
            </a:r>
          </a:p>
        </p:txBody>
      </p:sp>
      <p:grpSp>
        <p:nvGrpSpPr>
          <p:cNvPr id="15" name="Google Shape;7015;p78">
            <a:extLst>
              <a:ext uri="{FF2B5EF4-FFF2-40B4-BE49-F238E27FC236}">
                <a16:creationId xmlns:a16="http://schemas.microsoft.com/office/drawing/2014/main" id="{2067ECFC-9184-FFC6-FF5B-E578BD669440}"/>
              </a:ext>
            </a:extLst>
          </p:cNvPr>
          <p:cNvGrpSpPr/>
          <p:nvPr/>
        </p:nvGrpSpPr>
        <p:grpSpPr>
          <a:xfrm>
            <a:off x="3042789" y="1597161"/>
            <a:ext cx="694289" cy="609895"/>
            <a:chOff x="3860400" y="3254050"/>
            <a:chExt cx="296175" cy="241825"/>
          </a:xfrm>
          <a:solidFill>
            <a:srgbClr val="E2C470"/>
          </a:solidFill>
        </p:grpSpPr>
        <p:sp>
          <p:nvSpPr>
            <p:cNvPr id="16" name="Google Shape;7016;p78">
              <a:extLst>
                <a:ext uri="{FF2B5EF4-FFF2-40B4-BE49-F238E27FC236}">
                  <a16:creationId xmlns:a16="http://schemas.microsoft.com/office/drawing/2014/main" id="{080AF247-EE30-F1C6-8E24-535808EE3E27}"/>
                </a:ext>
              </a:extLst>
            </p:cNvPr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17;p78">
              <a:extLst>
                <a:ext uri="{FF2B5EF4-FFF2-40B4-BE49-F238E27FC236}">
                  <a16:creationId xmlns:a16="http://schemas.microsoft.com/office/drawing/2014/main" id="{C4984703-6223-8D87-BC33-695BBAFA2B99}"/>
                </a:ext>
              </a:extLst>
            </p:cNvPr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18;p78">
              <a:extLst>
                <a:ext uri="{FF2B5EF4-FFF2-40B4-BE49-F238E27FC236}">
                  <a16:creationId xmlns:a16="http://schemas.microsoft.com/office/drawing/2014/main" id="{974188B3-D57F-9E38-7041-180F97C78FA4}"/>
                </a:ext>
              </a:extLst>
            </p:cNvPr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19;p78">
              <a:extLst>
                <a:ext uri="{FF2B5EF4-FFF2-40B4-BE49-F238E27FC236}">
                  <a16:creationId xmlns:a16="http://schemas.microsoft.com/office/drawing/2014/main" id="{9F2A2B8A-0FE0-31F8-D4EA-48F717D113F8}"/>
                </a:ext>
              </a:extLst>
            </p:cNvPr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20;p78">
              <a:extLst>
                <a:ext uri="{FF2B5EF4-FFF2-40B4-BE49-F238E27FC236}">
                  <a16:creationId xmlns:a16="http://schemas.microsoft.com/office/drawing/2014/main" id="{86B1D4F7-C848-06A6-AD6A-8C5CF396BADD}"/>
                </a:ext>
              </a:extLst>
            </p:cNvPr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21;p78">
              <a:extLst>
                <a:ext uri="{FF2B5EF4-FFF2-40B4-BE49-F238E27FC236}">
                  <a16:creationId xmlns:a16="http://schemas.microsoft.com/office/drawing/2014/main" id="{1DD28F59-0CEF-6D7A-C704-DBE72FE6BF39}"/>
                </a:ext>
              </a:extLst>
            </p:cNvPr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022;p78">
              <a:extLst>
                <a:ext uri="{FF2B5EF4-FFF2-40B4-BE49-F238E27FC236}">
                  <a16:creationId xmlns:a16="http://schemas.microsoft.com/office/drawing/2014/main" id="{3B284FB1-8EF8-17F2-0C68-60A5FE8C95B2}"/>
                </a:ext>
              </a:extLst>
            </p:cNvPr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39A345A-A3AC-A9DA-960C-49CC6807F5BA}"/>
              </a:ext>
            </a:extLst>
          </p:cNvPr>
          <p:cNvSpPr txBox="1"/>
          <p:nvPr/>
        </p:nvSpPr>
        <p:spPr>
          <a:xfrm>
            <a:off x="2409320" y="223182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</a:rPr>
              <a:t>Dissemination model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B374E6-6878-B6FD-6CF0-C56B54D5391E}"/>
              </a:ext>
            </a:extLst>
          </p:cNvPr>
          <p:cNvSpPr/>
          <p:nvPr/>
        </p:nvSpPr>
        <p:spPr>
          <a:xfrm>
            <a:off x="1980914" y="2676173"/>
            <a:ext cx="2732131" cy="862343"/>
          </a:xfrm>
          <a:prstGeom prst="rect">
            <a:avLst/>
          </a:prstGeom>
          <a:solidFill>
            <a:srgbClr val="E2C470">
              <a:alpha val="40000"/>
            </a:srgbClr>
          </a:solidFill>
          <a:ln w="57150">
            <a:solidFill>
              <a:srgbClr val="EBD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5EE20D-D406-1A11-BDB8-39721D8C30B6}"/>
              </a:ext>
            </a:extLst>
          </p:cNvPr>
          <p:cNvSpPr/>
          <p:nvPr/>
        </p:nvSpPr>
        <p:spPr>
          <a:xfrm>
            <a:off x="1980914" y="4580185"/>
            <a:ext cx="2732131" cy="862343"/>
          </a:xfrm>
          <a:prstGeom prst="rect">
            <a:avLst/>
          </a:prstGeom>
          <a:solidFill>
            <a:srgbClr val="E2C470">
              <a:alpha val="40000"/>
            </a:srgbClr>
          </a:solidFill>
          <a:ln w="57150">
            <a:solidFill>
              <a:srgbClr val="EBD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F9F226-B527-EFBB-1C00-A3C8702F60E2}"/>
              </a:ext>
            </a:extLst>
          </p:cNvPr>
          <p:cNvSpPr/>
          <p:nvPr/>
        </p:nvSpPr>
        <p:spPr>
          <a:xfrm>
            <a:off x="1980914" y="3630266"/>
            <a:ext cx="2732131" cy="862343"/>
          </a:xfrm>
          <a:prstGeom prst="rect">
            <a:avLst/>
          </a:prstGeom>
          <a:solidFill>
            <a:srgbClr val="E2C470">
              <a:alpha val="40000"/>
            </a:srgbClr>
          </a:solidFill>
          <a:ln w="57150">
            <a:solidFill>
              <a:srgbClr val="EBD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13003E-48E9-3D58-25CA-B0A2EB43C671}"/>
              </a:ext>
            </a:extLst>
          </p:cNvPr>
          <p:cNvSpPr txBox="1"/>
          <p:nvPr/>
        </p:nvSpPr>
        <p:spPr>
          <a:xfrm>
            <a:off x="858390" y="2867936"/>
            <a:ext cx="103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dirty="0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</a:rPr>
              <a:t>Purpose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015283-5292-0764-53AF-8D2052E874AF}"/>
              </a:ext>
            </a:extLst>
          </p:cNvPr>
          <p:cNvSpPr txBox="1"/>
          <p:nvPr/>
        </p:nvSpPr>
        <p:spPr>
          <a:xfrm>
            <a:off x="349375" y="3737047"/>
            <a:ext cx="15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</a:rPr>
              <a:t>Attitudes towards publics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C7F12D-0657-2259-2664-8C0DA0636101}"/>
              </a:ext>
            </a:extLst>
          </p:cNvPr>
          <p:cNvSpPr txBox="1"/>
          <p:nvPr/>
        </p:nvSpPr>
        <p:spPr>
          <a:xfrm>
            <a:off x="349375" y="4653958"/>
            <a:ext cx="15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</a:rPr>
              <a:t>Engagement practices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06ED63-FA68-1935-C23B-254176FEFB65}"/>
              </a:ext>
            </a:extLst>
          </p:cNvPr>
          <p:cNvSpPr txBox="1"/>
          <p:nvPr/>
        </p:nvSpPr>
        <p:spPr>
          <a:xfrm>
            <a:off x="1994299" y="2667034"/>
            <a:ext cx="27387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AU" sz="1300" b="1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Communicating</a:t>
            </a:r>
            <a:r>
              <a:rPr lang="en-AU" sz="1300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 benefits and safety of biosolids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AU" sz="1300" b="1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Promoting</a:t>
            </a:r>
            <a:r>
              <a:rPr lang="en-AU" sz="1300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 pre-determined strategies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AU" sz="1300" b="1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Defending</a:t>
            </a:r>
            <a:r>
              <a:rPr lang="en-AU" sz="1300" dirty="0">
                <a:solidFill>
                  <a:schemeClr val="bg2">
                    <a:lumMod val="25000"/>
                  </a:schemeClr>
                </a:solidFill>
                <a:latin typeface="Arial Nova Cond Light" panose="020B0306020202020204" pitchFamily="34" charset="0"/>
              </a:rPr>
              <a:t> biosolids against criticism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8A552C-0E03-D19B-6BA8-6778FA5BF83A}"/>
              </a:ext>
            </a:extLst>
          </p:cNvPr>
          <p:cNvSpPr txBox="1"/>
          <p:nvPr/>
        </p:nvSpPr>
        <p:spPr>
          <a:xfrm>
            <a:off x="1949724" y="3625620"/>
            <a:ext cx="27387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They can be hostile and emotional</a:t>
            </a:r>
          </a:p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They are misinformed or lack the "right" information</a:t>
            </a:r>
          </a:p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They can be persuaded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A12D2-F5E8-B8C1-6875-0EC222504FD9}"/>
              </a:ext>
            </a:extLst>
          </p:cNvPr>
          <p:cNvSpPr txBox="1"/>
          <p:nvPr/>
        </p:nvSpPr>
        <p:spPr>
          <a:xfrm>
            <a:off x="1949723" y="4611071"/>
            <a:ext cx="28279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Keeping the public “in the dark”</a:t>
            </a:r>
          </a:p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Marketing and public relations </a:t>
            </a:r>
          </a:p>
          <a:p>
            <a:pPr marL="134938" indent="-107950">
              <a:buFont typeface="Arial" panose="020B0604020202020204" pitchFamily="34" charset="0"/>
              <a:buChar char="•"/>
            </a:pPr>
            <a:r>
              <a:rPr lang="en-AU" sz="1300">
                <a:latin typeface="Arial Nova Cond Light" panose="020B0306020202020204" pitchFamily="34" charset="0"/>
              </a:rPr>
              <a:t>One-way communication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D9C244-3A55-5D71-B5FE-0F57D88C5B48}"/>
              </a:ext>
            </a:extLst>
          </p:cNvPr>
          <p:cNvSpPr txBox="1"/>
          <p:nvPr/>
        </p:nvSpPr>
        <p:spPr>
          <a:xfrm>
            <a:off x="4986296" y="2676774"/>
            <a:ext cx="2834761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34620" indent="-107950">
              <a:buFont typeface="Arial" panose="020B0604020202020204" pitchFamily="34" charset="0"/>
              <a:buChar char="•"/>
            </a:pPr>
            <a:r>
              <a:rPr lang="en-AU" sz="1300" b="1" dirty="0">
                <a:latin typeface="Arial Nova Cond Light" panose="020B0306020202020204" pitchFamily="34" charset="0"/>
              </a:rPr>
              <a:t>Discussing</a:t>
            </a:r>
            <a:r>
              <a:rPr lang="en-AU" sz="1300" dirty="0">
                <a:latin typeface="Arial Nova Cond Light" panose="020B0306020202020204" pitchFamily="34" charset="0"/>
              </a:rPr>
              <a:t> the risks of biosolids</a:t>
            </a:r>
            <a:endParaRPr lang="en-US" dirty="0"/>
          </a:p>
          <a:p>
            <a:pPr marL="134620" indent="-107950">
              <a:buFont typeface="Arial" panose="020B0604020202020204" pitchFamily="34" charset="0"/>
              <a:buChar char="•"/>
            </a:pPr>
            <a:r>
              <a:rPr lang="en-AU" sz="1300" b="1" dirty="0">
                <a:latin typeface="Arial Nova Cond Light"/>
              </a:rPr>
              <a:t>Listening </a:t>
            </a:r>
            <a:r>
              <a:rPr lang="en-AU" sz="1300" dirty="0">
                <a:latin typeface="Arial Nova Cond Light"/>
              </a:rPr>
              <a:t>to stakeholders</a:t>
            </a:r>
          </a:p>
          <a:p>
            <a:pPr marL="134620" indent="-107950">
              <a:buFont typeface="Arial" panose="020B0604020202020204" pitchFamily="34" charset="0"/>
              <a:buChar char="•"/>
            </a:pPr>
            <a:r>
              <a:rPr lang="en-AU" sz="1300" b="1" dirty="0">
                <a:latin typeface="Arial Nova Cond Light" panose="020B0306020202020204" pitchFamily="34" charset="0"/>
              </a:rPr>
              <a:t>Understanding </a:t>
            </a:r>
            <a:r>
              <a:rPr lang="en-AU" sz="1300" dirty="0">
                <a:latin typeface="Arial Nova Cond Light" panose="020B0306020202020204" pitchFamily="34" charset="0"/>
              </a:rPr>
              <a:t>factors that drive public acceptance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A66CBD5-1E08-1126-8223-E0EC90567B77}"/>
              </a:ext>
            </a:extLst>
          </p:cNvPr>
          <p:cNvGrpSpPr/>
          <p:nvPr/>
        </p:nvGrpSpPr>
        <p:grpSpPr>
          <a:xfrm>
            <a:off x="4986296" y="1573023"/>
            <a:ext cx="2835294" cy="3879244"/>
            <a:chOff x="4986296" y="1617574"/>
            <a:chExt cx="2835294" cy="3879244"/>
          </a:xfrm>
        </p:grpSpPr>
        <p:grpSp>
          <p:nvGrpSpPr>
            <p:cNvPr id="8" name="Google Shape;6998;p78">
              <a:extLst>
                <a:ext uri="{FF2B5EF4-FFF2-40B4-BE49-F238E27FC236}">
                  <a16:creationId xmlns:a16="http://schemas.microsoft.com/office/drawing/2014/main" id="{21B588D3-7E75-F700-561A-9F69AF57650F}"/>
                </a:ext>
              </a:extLst>
            </p:cNvPr>
            <p:cNvGrpSpPr/>
            <p:nvPr/>
          </p:nvGrpSpPr>
          <p:grpSpPr>
            <a:xfrm>
              <a:off x="6049017" y="1617574"/>
              <a:ext cx="594211" cy="600654"/>
              <a:chOff x="2037825" y="3254050"/>
              <a:chExt cx="296175" cy="296175"/>
            </a:xfrm>
            <a:solidFill>
              <a:srgbClr val="AFC27A"/>
            </a:solidFill>
          </p:grpSpPr>
          <p:sp>
            <p:nvSpPr>
              <p:cNvPr id="9" name="Google Shape;6999;p78">
                <a:extLst>
                  <a:ext uri="{FF2B5EF4-FFF2-40B4-BE49-F238E27FC236}">
                    <a16:creationId xmlns:a16="http://schemas.microsoft.com/office/drawing/2014/main" id="{2D15EB74-0D2F-B7EC-2E33-1BC56D6A1C29}"/>
                  </a:ext>
                </a:extLst>
              </p:cNvPr>
              <p:cNvSpPr/>
              <p:nvPr/>
            </p:nvSpPr>
            <p:spPr>
              <a:xfrm>
                <a:off x="2063825" y="3254050"/>
                <a:ext cx="86675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467" extrusionOk="0">
                    <a:moveTo>
                      <a:pt x="1733" y="1"/>
                    </a:moveTo>
                    <a:cubicBezTo>
                      <a:pt x="788" y="1"/>
                      <a:pt x="1" y="788"/>
                      <a:pt x="1" y="1733"/>
                    </a:cubicBezTo>
                    <a:cubicBezTo>
                      <a:pt x="1" y="2679"/>
                      <a:pt x="788" y="3466"/>
                      <a:pt x="1733" y="3466"/>
                    </a:cubicBezTo>
                    <a:cubicBezTo>
                      <a:pt x="2678" y="3466"/>
                      <a:pt x="3466" y="2679"/>
                      <a:pt x="3466" y="1733"/>
                    </a:cubicBezTo>
                    <a:cubicBezTo>
                      <a:pt x="3466" y="788"/>
                      <a:pt x="2678" y="1"/>
                      <a:pt x="17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000;p78">
                <a:extLst>
                  <a:ext uri="{FF2B5EF4-FFF2-40B4-BE49-F238E27FC236}">
                    <a16:creationId xmlns:a16="http://schemas.microsoft.com/office/drawing/2014/main" id="{BF05C982-BE9F-1D5F-7AC0-2FDA0180F3C9}"/>
                  </a:ext>
                </a:extLst>
              </p:cNvPr>
              <p:cNvSpPr/>
              <p:nvPr/>
            </p:nvSpPr>
            <p:spPr>
              <a:xfrm>
                <a:off x="2178025" y="3289500"/>
                <a:ext cx="10400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718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95" y="662"/>
                      <a:pt x="316" y="662"/>
                    </a:cubicBezTo>
                    <a:lnTo>
                      <a:pt x="2395" y="662"/>
                    </a:lnTo>
                    <a:cubicBezTo>
                      <a:pt x="2584" y="662"/>
                      <a:pt x="2742" y="820"/>
                      <a:pt x="2742" y="1009"/>
                    </a:cubicBezTo>
                    <a:lnTo>
                      <a:pt x="2742" y="1576"/>
                    </a:lnTo>
                    <a:lnTo>
                      <a:pt x="2616" y="1450"/>
                    </a:lnTo>
                    <a:cubicBezTo>
                      <a:pt x="2568" y="1387"/>
                      <a:pt x="2482" y="1355"/>
                      <a:pt x="2391" y="1355"/>
                    </a:cubicBezTo>
                    <a:cubicBezTo>
                      <a:pt x="2301" y="1355"/>
                      <a:pt x="2206" y="1387"/>
                      <a:pt x="2143" y="1450"/>
                    </a:cubicBezTo>
                    <a:cubicBezTo>
                      <a:pt x="2049" y="1576"/>
                      <a:pt x="2049" y="1796"/>
                      <a:pt x="2143" y="1922"/>
                    </a:cubicBezTo>
                    <a:lnTo>
                      <a:pt x="2868" y="2647"/>
                    </a:lnTo>
                    <a:cubicBezTo>
                      <a:pt x="2931" y="2694"/>
                      <a:pt x="3017" y="2718"/>
                      <a:pt x="3104" y="2718"/>
                    </a:cubicBezTo>
                    <a:cubicBezTo>
                      <a:pt x="3191" y="2718"/>
                      <a:pt x="3277" y="2694"/>
                      <a:pt x="3340" y="2647"/>
                    </a:cubicBezTo>
                    <a:lnTo>
                      <a:pt x="4033" y="1922"/>
                    </a:lnTo>
                    <a:cubicBezTo>
                      <a:pt x="4159" y="1796"/>
                      <a:pt x="4159" y="1576"/>
                      <a:pt x="4033" y="1450"/>
                    </a:cubicBezTo>
                    <a:cubicBezTo>
                      <a:pt x="3986" y="1387"/>
                      <a:pt x="3899" y="1355"/>
                      <a:pt x="3809" y="1355"/>
                    </a:cubicBezTo>
                    <a:cubicBezTo>
                      <a:pt x="3718" y="1355"/>
                      <a:pt x="3624" y="1387"/>
                      <a:pt x="3561" y="1450"/>
                    </a:cubicBezTo>
                    <a:lnTo>
                      <a:pt x="3466" y="1576"/>
                    </a:lnTo>
                    <a:lnTo>
                      <a:pt x="3466" y="1009"/>
                    </a:lnTo>
                    <a:cubicBezTo>
                      <a:pt x="3466" y="441"/>
                      <a:pt x="2994" y="0"/>
                      <a:pt x="24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001;p78">
                <a:extLst>
                  <a:ext uri="{FF2B5EF4-FFF2-40B4-BE49-F238E27FC236}">
                    <a16:creationId xmlns:a16="http://schemas.microsoft.com/office/drawing/2014/main" id="{F71599A4-1288-ACB5-E669-A1A743888B71}"/>
                  </a:ext>
                </a:extLst>
              </p:cNvPr>
              <p:cNvSpPr/>
              <p:nvPr/>
            </p:nvSpPr>
            <p:spPr>
              <a:xfrm>
                <a:off x="2070125" y="3444225"/>
                <a:ext cx="1063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763" extrusionOk="0">
                    <a:moveTo>
                      <a:pt x="1095" y="0"/>
                    </a:moveTo>
                    <a:cubicBezTo>
                      <a:pt x="1002" y="0"/>
                      <a:pt x="904" y="28"/>
                      <a:pt x="820" y="112"/>
                    </a:cubicBezTo>
                    <a:lnTo>
                      <a:pt x="127" y="805"/>
                    </a:lnTo>
                    <a:cubicBezTo>
                      <a:pt x="1" y="931"/>
                      <a:pt x="1" y="1184"/>
                      <a:pt x="127" y="1278"/>
                    </a:cubicBezTo>
                    <a:cubicBezTo>
                      <a:pt x="190" y="1341"/>
                      <a:pt x="276" y="1373"/>
                      <a:pt x="363" y="1373"/>
                    </a:cubicBezTo>
                    <a:cubicBezTo>
                      <a:pt x="449" y="1373"/>
                      <a:pt x="536" y="1341"/>
                      <a:pt x="599" y="1278"/>
                    </a:cubicBezTo>
                    <a:lnTo>
                      <a:pt x="725" y="1184"/>
                    </a:lnTo>
                    <a:lnTo>
                      <a:pt x="725" y="1719"/>
                    </a:lnTo>
                    <a:cubicBezTo>
                      <a:pt x="725" y="2318"/>
                      <a:pt x="1198" y="2759"/>
                      <a:pt x="1733" y="2759"/>
                    </a:cubicBezTo>
                    <a:lnTo>
                      <a:pt x="3813" y="2759"/>
                    </a:lnTo>
                    <a:cubicBezTo>
                      <a:pt x="3837" y="2761"/>
                      <a:pt x="3861" y="2763"/>
                      <a:pt x="3883" y="2763"/>
                    </a:cubicBezTo>
                    <a:cubicBezTo>
                      <a:pt x="4122" y="2763"/>
                      <a:pt x="4254" y="2616"/>
                      <a:pt x="4254" y="2444"/>
                    </a:cubicBezTo>
                    <a:cubicBezTo>
                      <a:pt x="4254" y="2223"/>
                      <a:pt x="4096" y="2066"/>
                      <a:pt x="3907" y="2066"/>
                    </a:cubicBezTo>
                    <a:lnTo>
                      <a:pt x="1828" y="2066"/>
                    </a:lnTo>
                    <a:cubicBezTo>
                      <a:pt x="1639" y="2066"/>
                      <a:pt x="1481" y="1908"/>
                      <a:pt x="1481" y="1719"/>
                    </a:cubicBezTo>
                    <a:lnTo>
                      <a:pt x="1481" y="1184"/>
                    </a:lnTo>
                    <a:lnTo>
                      <a:pt x="1576" y="1278"/>
                    </a:lnTo>
                    <a:cubicBezTo>
                      <a:pt x="1639" y="1341"/>
                      <a:pt x="1733" y="1373"/>
                      <a:pt x="1824" y="1373"/>
                    </a:cubicBezTo>
                    <a:cubicBezTo>
                      <a:pt x="1914" y="1373"/>
                      <a:pt x="2001" y="1341"/>
                      <a:pt x="2048" y="1278"/>
                    </a:cubicBezTo>
                    <a:cubicBezTo>
                      <a:pt x="2174" y="1184"/>
                      <a:pt x="2174" y="931"/>
                      <a:pt x="2048" y="805"/>
                    </a:cubicBezTo>
                    <a:lnTo>
                      <a:pt x="1355" y="112"/>
                    </a:lnTo>
                    <a:cubicBezTo>
                      <a:pt x="1292" y="81"/>
                      <a:pt x="1261" y="81"/>
                      <a:pt x="1229" y="18"/>
                    </a:cubicBezTo>
                    <a:cubicBezTo>
                      <a:pt x="1187" y="7"/>
                      <a:pt x="1142" y="0"/>
                      <a:pt x="10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002;p78">
                <a:extLst>
                  <a:ext uri="{FF2B5EF4-FFF2-40B4-BE49-F238E27FC236}">
                    <a16:creationId xmlns:a16="http://schemas.microsoft.com/office/drawing/2014/main" id="{4F0B20E9-8626-77A9-7741-259EE998A561}"/>
                  </a:ext>
                </a:extLst>
              </p:cNvPr>
              <p:cNvSpPr/>
              <p:nvPr/>
            </p:nvSpPr>
            <p:spPr>
              <a:xfrm>
                <a:off x="2219775" y="3375350"/>
                <a:ext cx="8902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35" extrusionOk="0">
                    <a:moveTo>
                      <a:pt x="1796" y="0"/>
                    </a:moveTo>
                    <a:cubicBezTo>
                      <a:pt x="788" y="0"/>
                      <a:pt x="0" y="788"/>
                      <a:pt x="0" y="1733"/>
                    </a:cubicBezTo>
                    <a:cubicBezTo>
                      <a:pt x="0" y="2647"/>
                      <a:pt x="788" y="3434"/>
                      <a:pt x="1796" y="3434"/>
                    </a:cubicBezTo>
                    <a:cubicBezTo>
                      <a:pt x="2741" y="3434"/>
                      <a:pt x="3561" y="2647"/>
                      <a:pt x="3561" y="1733"/>
                    </a:cubicBezTo>
                    <a:cubicBezTo>
                      <a:pt x="3561" y="788"/>
                      <a:pt x="2773" y="0"/>
                      <a:pt x="17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003;p78">
                <a:extLst>
                  <a:ext uri="{FF2B5EF4-FFF2-40B4-BE49-F238E27FC236}">
                    <a16:creationId xmlns:a16="http://schemas.microsoft.com/office/drawing/2014/main" id="{D7A1B282-914C-BC82-7C54-AE2BCF40E385}"/>
                  </a:ext>
                </a:extLst>
              </p:cNvPr>
              <p:cNvSpPr/>
              <p:nvPr/>
            </p:nvSpPr>
            <p:spPr>
              <a:xfrm>
                <a:off x="2037825" y="3339125"/>
                <a:ext cx="1386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3529" extrusionOk="0">
                    <a:moveTo>
                      <a:pt x="1072" y="0"/>
                    </a:moveTo>
                    <a:cubicBezTo>
                      <a:pt x="442" y="536"/>
                      <a:pt x="32" y="1292"/>
                      <a:pt x="32" y="2143"/>
                    </a:cubicBezTo>
                    <a:lnTo>
                      <a:pt x="32" y="3182"/>
                    </a:lnTo>
                    <a:cubicBezTo>
                      <a:pt x="1" y="3371"/>
                      <a:pt x="158" y="3529"/>
                      <a:pt x="347" y="3529"/>
                    </a:cubicBezTo>
                    <a:lnTo>
                      <a:pt x="5199" y="3529"/>
                    </a:lnTo>
                    <a:cubicBezTo>
                      <a:pt x="5388" y="3529"/>
                      <a:pt x="5546" y="3371"/>
                      <a:pt x="5546" y="3182"/>
                    </a:cubicBezTo>
                    <a:lnTo>
                      <a:pt x="5546" y="2143"/>
                    </a:lnTo>
                    <a:cubicBezTo>
                      <a:pt x="5546" y="1292"/>
                      <a:pt x="5168" y="536"/>
                      <a:pt x="4538" y="0"/>
                    </a:cubicBezTo>
                    <a:cubicBezTo>
                      <a:pt x="4096" y="473"/>
                      <a:pt x="3466" y="756"/>
                      <a:pt x="2805" y="756"/>
                    </a:cubicBezTo>
                    <a:cubicBezTo>
                      <a:pt x="2143" y="756"/>
                      <a:pt x="1513" y="504"/>
                      <a:pt x="10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004;p78">
                <a:extLst>
                  <a:ext uri="{FF2B5EF4-FFF2-40B4-BE49-F238E27FC236}">
                    <a16:creationId xmlns:a16="http://schemas.microsoft.com/office/drawing/2014/main" id="{F5F4C939-9FBA-A060-0A18-29190FB1726F}"/>
                  </a:ext>
                </a:extLst>
              </p:cNvPr>
              <p:cNvSpPr/>
              <p:nvPr/>
            </p:nvSpPr>
            <p:spPr>
              <a:xfrm>
                <a:off x="2193775" y="3460400"/>
                <a:ext cx="140225" cy="8982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3593" extrusionOk="0">
                    <a:moveTo>
                      <a:pt x="1009" y="1"/>
                    </a:moveTo>
                    <a:cubicBezTo>
                      <a:pt x="379" y="537"/>
                      <a:pt x="1" y="1261"/>
                      <a:pt x="1" y="2143"/>
                    </a:cubicBezTo>
                    <a:lnTo>
                      <a:pt x="1" y="3246"/>
                    </a:lnTo>
                    <a:cubicBezTo>
                      <a:pt x="1" y="3435"/>
                      <a:pt x="158" y="3592"/>
                      <a:pt x="347" y="3592"/>
                    </a:cubicBezTo>
                    <a:lnTo>
                      <a:pt x="5262" y="3592"/>
                    </a:lnTo>
                    <a:cubicBezTo>
                      <a:pt x="5451" y="3592"/>
                      <a:pt x="5609" y="3435"/>
                      <a:pt x="5609" y="3246"/>
                    </a:cubicBezTo>
                    <a:lnTo>
                      <a:pt x="5609" y="2143"/>
                    </a:lnTo>
                    <a:cubicBezTo>
                      <a:pt x="5577" y="1261"/>
                      <a:pt x="5199" y="537"/>
                      <a:pt x="4569" y="1"/>
                    </a:cubicBezTo>
                    <a:cubicBezTo>
                      <a:pt x="4128" y="474"/>
                      <a:pt x="3498" y="757"/>
                      <a:pt x="2773" y="757"/>
                    </a:cubicBezTo>
                    <a:cubicBezTo>
                      <a:pt x="2080" y="757"/>
                      <a:pt x="1450" y="474"/>
                      <a:pt x="1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7BB918-E328-B12A-2792-71900AAB5145}"/>
                </a:ext>
              </a:extLst>
            </p:cNvPr>
            <p:cNvSpPr txBox="1"/>
            <p:nvPr/>
          </p:nvSpPr>
          <p:spPr>
            <a:xfrm>
              <a:off x="5465136" y="2266119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2">
                      <a:lumMod val="50000"/>
                    </a:schemeClr>
                  </a:solidFill>
                  <a:latin typeface="Arial Nova Cond Light" panose="020B0306020202020204" pitchFamily="34" charset="0"/>
                </a:rPr>
                <a:t>Consultation model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BD95E60-7CC2-D567-2EE1-CF9CA94279C3}"/>
                </a:ext>
              </a:extLst>
            </p:cNvPr>
            <p:cNvSpPr/>
            <p:nvPr/>
          </p:nvSpPr>
          <p:spPr>
            <a:xfrm>
              <a:off x="4986297" y="2730463"/>
              <a:ext cx="2738753" cy="862343"/>
            </a:xfrm>
            <a:prstGeom prst="rect">
              <a:avLst/>
            </a:prstGeom>
            <a:solidFill>
              <a:srgbClr val="AFC27A">
                <a:alpha val="38000"/>
              </a:srgbClr>
            </a:solidFill>
            <a:ln w="57150">
              <a:solidFill>
                <a:srgbClr val="C7D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E925FA-ABE8-8E09-3F54-7284ECA906E2}"/>
                </a:ext>
              </a:extLst>
            </p:cNvPr>
            <p:cNvSpPr/>
            <p:nvPr/>
          </p:nvSpPr>
          <p:spPr>
            <a:xfrm>
              <a:off x="4986297" y="4634475"/>
              <a:ext cx="2738753" cy="862343"/>
            </a:xfrm>
            <a:prstGeom prst="rect">
              <a:avLst/>
            </a:prstGeom>
            <a:solidFill>
              <a:srgbClr val="AFC27A">
                <a:alpha val="38000"/>
              </a:srgbClr>
            </a:solidFill>
            <a:ln w="57150">
              <a:solidFill>
                <a:srgbClr val="C7D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7773C9-5DF2-1B1A-62CE-15AFF19DCB48}"/>
                </a:ext>
              </a:extLst>
            </p:cNvPr>
            <p:cNvSpPr/>
            <p:nvPr/>
          </p:nvSpPr>
          <p:spPr>
            <a:xfrm>
              <a:off x="4986297" y="3684556"/>
              <a:ext cx="2738753" cy="862343"/>
            </a:xfrm>
            <a:prstGeom prst="rect">
              <a:avLst/>
            </a:prstGeom>
            <a:solidFill>
              <a:srgbClr val="AFC27A">
                <a:alpha val="38000"/>
              </a:srgbClr>
            </a:solidFill>
            <a:ln w="57150">
              <a:solidFill>
                <a:srgbClr val="C7DE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5FF99A-B28C-DB52-A1EE-F5FE7F5B427E}"/>
                </a:ext>
              </a:extLst>
            </p:cNvPr>
            <p:cNvSpPr txBox="1"/>
            <p:nvPr/>
          </p:nvSpPr>
          <p:spPr>
            <a:xfrm>
              <a:off x="4986296" y="4659668"/>
              <a:ext cx="283476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Surveys and opinion polls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Two-way communication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Relationship building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60AA71-6E39-8A78-4426-DDE2528AAB6B}"/>
                </a:ext>
              </a:extLst>
            </p:cNvPr>
            <p:cNvSpPr txBox="1"/>
            <p:nvPr/>
          </p:nvSpPr>
          <p:spPr>
            <a:xfrm>
              <a:off x="4986829" y="3705575"/>
              <a:ext cx="2834761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dirty="0">
                  <a:latin typeface="Arial Nova Cond Light" panose="020B0306020202020204" pitchFamily="34" charset="0"/>
                </a:rPr>
                <a:t>We acknowledge their diverse needs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dirty="0">
                  <a:latin typeface="Arial Nova Cond Light" panose="020B0306020202020204" pitchFamily="34" charset="0"/>
                </a:rPr>
                <a:t>We understand their perspectives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dirty="0">
                  <a:latin typeface="Arial Nova Cond Light" panose="020B0306020202020204" pitchFamily="34" charset="0"/>
                </a:rPr>
                <a:t>They talk back and share views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D0DB160-3DE8-7FF6-F8D7-D73649D324C7}"/>
              </a:ext>
            </a:extLst>
          </p:cNvPr>
          <p:cNvGrpSpPr/>
          <p:nvPr/>
        </p:nvGrpSpPr>
        <p:grpSpPr>
          <a:xfrm>
            <a:off x="8028780" y="1366556"/>
            <a:ext cx="2739698" cy="4074748"/>
            <a:chOff x="8028780" y="1411107"/>
            <a:chExt cx="2739698" cy="4074748"/>
          </a:xfrm>
        </p:grpSpPr>
        <p:pic>
          <p:nvPicPr>
            <p:cNvPr id="32" name="Graphic 31" descr="Group brainstorm with solid fill">
              <a:extLst>
                <a:ext uri="{FF2B5EF4-FFF2-40B4-BE49-F238E27FC236}">
                  <a16:creationId xmlns:a16="http://schemas.microsoft.com/office/drawing/2014/main" id="{F9A003EF-231E-AB35-4C9E-B49EF4A2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34369" y="1411107"/>
              <a:ext cx="873697" cy="93674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D2BF64-8D64-EDD5-C30E-4BE134922CCB}"/>
                </a:ext>
              </a:extLst>
            </p:cNvPr>
            <p:cNvSpPr txBox="1"/>
            <p:nvPr/>
          </p:nvSpPr>
          <p:spPr>
            <a:xfrm>
              <a:off x="8562418" y="2282448"/>
              <a:ext cx="1742785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AU" dirty="0">
                  <a:solidFill>
                    <a:schemeClr val="bg2">
                      <a:lumMod val="50000"/>
                    </a:schemeClr>
                  </a:solidFill>
                  <a:latin typeface="Arial Nova Cond Light"/>
                </a:rPr>
                <a:t>Participation model</a:t>
              </a:r>
              <a:endParaRPr lang="en-AU" dirty="0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1C2310-DB29-7122-D96E-2DD6104E353B}"/>
                </a:ext>
              </a:extLst>
            </p:cNvPr>
            <p:cNvSpPr/>
            <p:nvPr/>
          </p:nvSpPr>
          <p:spPr>
            <a:xfrm>
              <a:off x="8029725" y="2719500"/>
              <a:ext cx="2738753" cy="862343"/>
            </a:xfrm>
            <a:prstGeom prst="rect">
              <a:avLst/>
            </a:prstGeom>
            <a:solidFill>
              <a:srgbClr val="AECFBB">
                <a:alpha val="38000"/>
              </a:srgbClr>
            </a:solidFill>
            <a:ln w="57150">
              <a:solidFill>
                <a:srgbClr val="BEE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94FB40-1D4E-C7CC-ECBD-D575CFCA3FEA}"/>
                </a:ext>
              </a:extLst>
            </p:cNvPr>
            <p:cNvSpPr/>
            <p:nvPr/>
          </p:nvSpPr>
          <p:spPr>
            <a:xfrm>
              <a:off x="8029725" y="4623512"/>
              <a:ext cx="2738753" cy="862343"/>
            </a:xfrm>
            <a:prstGeom prst="rect">
              <a:avLst/>
            </a:prstGeom>
            <a:solidFill>
              <a:srgbClr val="AECFBB">
                <a:alpha val="38000"/>
              </a:srgbClr>
            </a:solidFill>
            <a:ln w="57150">
              <a:solidFill>
                <a:srgbClr val="BEE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F38EF27-A7CF-17D6-B4B0-A137B13C7B1F}"/>
                </a:ext>
              </a:extLst>
            </p:cNvPr>
            <p:cNvSpPr/>
            <p:nvPr/>
          </p:nvSpPr>
          <p:spPr>
            <a:xfrm>
              <a:off x="8029725" y="3673593"/>
              <a:ext cx="2738753" cy="862343"/>
            </a:xfrm>
            <a:prstGeom prst="rect">
              <a:avLst/>
            </a:prstGeom>
            <a:solidFill>
              <a:srgbClr val="AECFBB">
                <a:alpha val="38000"/>
              </a:srgbClr>
            </a:solidFill>
            <a:ln w="57150">
              <a:solidFill>
                <a:srgbClr val="BEE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F027296-4076-5F0D-0B3B-07A2895819C2}"/>
                </a:ext>
              </a:extLst>
            </p:cNvPr>
            <p:cNvSpPr txBox="1"/>
            <p:nvPr/>
          </p:nvSpPr>
          <p:spPr>
            <a:xfrm>
              <a:off x="8028780" y="2703202"/>
              <a:ext cx="263000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b="1">
                  <a:latin typeface="Arial Nova Cond Light" panose="020B0306020202020204" pitchFamily="34" charset="0"/>
                </a:rPr>
                <a:t>‘Opening up’ </a:t>
              </a:r>
              <a:r>
                <a:rPr lang="en-AU" sz="1300">
                  <a:latin typeface="Arial Nova Cond Light" panose="020B0306020202020204" pitchFamily="34" charset="0"/>
                </a:rPr>
                <a:t>the problem for deliberation 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b="1">
                  <a:latin typeface="Arial Nova Cond Light" panose="020B0306020202020204" pitchFamily="34" charset="0"/>
                </a:rPr>
                <a:t>Acknowledging</a:t>
              </a:r>
              <a:r>
                <a:rPr lang="en-AU" sz="1300">
                  <a:latin typeface="Arial Nova Cond Light" panose="020B0306020202020204" pitchFamily="34" charset="0"/>
                </a:rPr>
                <a:t> areas of uncertainty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 b="1">
                  <a:latin typeface="Arial Nova Cond Light" panose="020B0306020202020204" pitchFamily="34" charset="0"/>
                </a:rPr>
                <a:t>Facilitate </a:t>
              </a:r>
              <a:r>
                <a:rPr lang="en-AU" sz="1300">
                  <a:latin typeface="Arial Nova Cond Light" panose="020B0306020202020204" pitchFamily="34" charset="0"/>
                </a:rPr>
                <a:t>learning by all stakeholders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09034EA-A2A9-B506-910A-8D6DBCB4947F}"/>
                </a:ext>
              </a:extLst>
            </p:cNvPr>
            <p:cNvSpPr txBox="1"/>
            <p:nvPr/>
          </p:nvSpPr>
          <p:spPr>
            <a:xfrm>
              <a:off x="8029725" y="3699897"/>
              <a:ext cx="257506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Together we understand the problem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Together we set the agenda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Together we negotiate solutions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28A22FD-DD73-0F83-47CE-EFED19EF53AF}"/>
                </a:ext>
              </a:extLst>
            </p:cNvPr>
            <p:cNvSpPr txBox="1"/>
            <p:nvPr/>
          </p:nvSpPr>
          <p:spPr>
            <a:xfrm>
              <a:off x="8029725" y="4649816"/>
              <a:ext cx="257506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Participatory decision-making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Scenario planning workshops</a:t>
              </a:r>
            </a:p>
            <a:p>
              <a:pPr marL="134938" indent="-107950">
                <a:buFont typeface="Arial" panose="020B0604020202020204" pitchFamily="34" charset="0"/>
                <a:buChar char="•"/>
              </a:pPr>
              <a:r>
                <a:rPr lang="en-AU" sz="1300">
                  <a:latin typeface="Arial Nova Cond Light" panose="020B0306020202020204" pitchFamily="34" charset="0"/>
                </a:rPr>
                <a:t>Consensus building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CDB28F7-AC8B-7C18-E354-D8CDDE654A23}"/>
              </a:ext>
            </a:extLst>
          </p:cNvPr>
          <p:cNvSpPr txBox="1"/>
          <p:nvPr/>
        </p:nvSpPr>
        <p:spPr>
          <a:xfrm>
            <a:off x="2815583" y="5696059"/>
            <a:ext cx="2065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8"/>
            <a:r>
              <a:rPr lang="en-AU" sz="1400" dirty="0">
                <a:latin typeface="Arial Nova Cond Light" panose="020B0306020202020204" pitchFamily="34" charset="0"/>
              </a:rPr>
              <a:t>Reactive, hierarchical, closed</a:t>
            </a:r>
            <a:r>
              <a:rPr lang="en-AU" sz="2000" dirty="0"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1AB06-BFA3-DB09-DD00-9CC06D75FE15}"/>
              </a:ext>
            </a:extLst>
          </p:cNvPr>
          <p:cNvSpPr txBox="1"/>
          <p:nvPr/>
        </p:nvSpPr>
        <p:spPr>
          <a:xfrm>
            <a:off x="7592000" y="5775507"/>
            <a:ext cx="2316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8"/>
            <a:r>
              <a:rPr lang="en-AU" sz="1400" dirty="0">
                <a:latin typeface="Arial Nova Cond Light" panose="020B0306020202020204" pitchFamily="34" charset="0"/>
              </a:rPr>
              <a:t>Responsive, participatory, open</a:t>
            </a:r>
            <a:endParaRPr lang="en-AU" sz="2000" dirty="0">
              <a:latin typeface="Arial Nova Cond Light" panose="020B0306020202020204" pitchFamily="34" charset="0"/>
            </a:endParaRPr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2A0438CC-D99C-8718-91B5-372EF1FBDE2C}"/>
              </a:ext>
            </a:extLst>
          </p:cNvPr>
          <p:cNvSpPr/>
          <p:nvPr/>
        </p:nvSpPr>
        <p:spPr>
          <a:xfrm>
            <a:off x="4483340" y="1751380"/>
            <a:ext cx="830964" cy="445010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6C373DBE-B776-7461-EBDF-364BC36EC420}"/>
              </a:ext>
            </a:extLst>
          </p:cNvPr>
          <p:cNvSpPr/>
          <p:nvPr/>
        </p:nvSpPr>
        <p:spPr>
          <a:xfrm>
            <a:off x="7515199" y="1726293"/>
            <a:ext cx="830964" cy="445010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9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33" grpId="0"/>
      <p:bldP spid="36" grpId="0" animBg="1"/>
      <p:bldP spid="37" grpId="0" animBg="1"/>
      <p:bldP spid="38" grpId="0" animBg="1"/>
      <p:bldP spid="48" grpId="0"/>
      <p:bldP spid="49" grpId="0"/>
      <p:bldP spid="50" grpId="0"/>
      <p:bldP spid="52" grpId="0"/>
      <p:bldP spid="53" grpId="0"/>
      <p:bldP spid="54" grpId="0"/>
      <p:bldP spid="56" grpId="0"/>
      <p:bldP spid="63" grpId="0"/>
      <p:bldP spid="64" grpId="0"/>
      <p:bldP spid="96" grpId="0" animBg="1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EF021-74AE-1F24-8C1A-483D5E7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595" y="6327986"/>
            <a:ext cx="2743200" cy="365125"/>
          </a:xfrm>
        </p:spPr>
        <p:txBody>
          <a:bodyPr/>
          <a:lstStyle/>
          <a:p>
            <a:fld id="{68ACD1A4-4900-9B40-B3C0-10E053E2DCB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E65F3-8620-24FE-569E-2185E2E1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51" y="361601"/>
            <a:ext cx="8428466" cy="928416"/>
          </a:xfrm>
        </p:spPr>
        <p:txBody>
          <a:bodyPr/>
          <a:lstStyle/>
          <a:p>
            <a:r>
              <a:rPr lang="en-AU" dirty="0"/>
              <a:t>Shifting perspectives</a:t>
            </a:r>
          </a:p>
        </p:txBody>
      </p:sp>
      <p:grpSp>
        <p:nvGrpSpPr>
          <p:cNvPr id="8" name="Google Shape;6998;p78">
            <a:extLst>
              <a:ext uri="{FF2B5EF4-FFF2-40B4-BE49-F238E27FC236}">
                <a16:creationId xmlns:a16="http://schemas.microsoft.com/office/drawing/2014/main" id="{21B588D3-7E75-F700-561A-9F69AF57650F}"/>
              </a:ext>
            </a:extLst>
          </p:cNvPr>
          <p:cNvGrpSpPr/>
          <p:nvPr/>
        </p:nvGrpSpPr>
        <p:grpSpPr>
          <a:xfrm>
            <a:off x="4224305" y="4513363"/>
            <a:ext cx="674664" cy="708113"/>
            <a:chOff x="2037825" y="3254050"/>
            <a:chExt cx="296175" cy="296175"/>
          </a:xfrm>
          <a:solidFill>
            <a:srgbClr val="AFC27A"/>
          </a:solidFill>
        </p:grpSpPr>
        <p:sp>
          <p:nvSpPr>
            <p:cNvPr id="9" name="Google Shape;6999;p78">
              <a:extLst>
                <a:ext uri="{FF2B5EF4-FFF2-40B4-BE49-F238E27FC236}">
                  <a16:creationId xmlns:a16="http://schemas.microsoft.com/office/drawing/2014/main" id="{2D15EB74-0D2F-B7EC-2E33-1BC56D6A1C29}"/>
                </a:ext>
              </a:extLst>
            </p:cNvPr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000;p78">
              <a:extLst>
                <a:ext uri="{FF2B5EF4-FFF2-40B4-BE49-F238E27FC236}">
                  <a16:creationId xmlns:a16="http://schemas.microsoft.com/office/drawing/2014/main" id="{BF05C982-BE9F-1D5F-7AC0-2FDA0180F3C9}"/>
                </a:ext>
              </a:extLst>
            </p:cNvPr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001;p78">
              <a:extLst>
                <a:ext uri="{FF2B5EF4-FFF2-40B4-BE49-F238E27FC236}">
                  <a16:creationId xmlns:a16="http://schemas.microsoft.com/office/drawing/2014/main" id="{F71599A4-1288-ACB5-E669-A1A743888B71}"/>
                </a:ext>
              </a:extLst>
            </p:cNvPr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002;p78">
              <a:extLst>
                <a:ext uri="{FF2B5EF4-FFF2-40B4-BE49-F238E27FC236}">
                  <a16:creationId xmlns:a16="http://schemas.microsoft.com/office/drawing/2014/main" id="{4F0B20E9-8626-77A9-7741-259EE998A561}"/>
                </a:ext>
              </a:extLst>
            </p:cNvPr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003;p78">
              <a:extLst>
                <a:ext uri="{FF2B5EF4-FFF2-40B4-BE49-F238E27FC236}">
                  <a16:creationId xmlns:a16="http://schemas.microsoft.com/office/drawing/2014/main" id="{D7A1B282-914C-BC82-7C54-AE2BCF40E385}"/>
                </a:ext>
              </a:extLst>
            </p:cNvPr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004;p78">
              <a:extLst>
                <a:ext uri="{FF2B5EF4-FFF2-40B4-BE49-F238E27FC236}">
                  <a16:creationId xmlns:a16="http://schemas.microsoft.com/office/drawing/2014/main" id="{F5F4C939-9FBA-A060-0A18-29190FB1726F}"/>
                </a:ext>
              </a:extLst>
            </p:cNvPr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7015;p78">
            <a:extLst>
              <a:ext uri="{FF2B5EF4-FFF2-40B4-BE49-F238E27FC236}">
                <a16:creationId xmlns:a16="http://schemas.microsoft.com/office/drawing/2014/main" id="{2067ECFC-9184-FFC6-FF5B-E578BD669440}"/>
              </a:ext>
            </a:extLst>
          </p:cNvPr>
          <p:cNvGrpSpPr/>
          <p:nvPr/>
        </p:nvGrpSpPr>
        <p:grpSpPr>
          <a:xfrm>
            <a:off x="729032" y="2210925"/>
            <a:ext cx="694288" cy="609898"/>
            <a:chOff x="3860400" y="3254050"/>
            <a:chExt cx="296175" cy="241825"/>
          </a:xfrm>
          <a:solidFill>
            <a:srgbClr val="E2C470"/>
          </a:solidFill>
        </p:grpSpPr>
        <p:sp>
          <p:nvSpPr>
            <p:cNvPr id="16" name="Google Shape;7016;p78">
              <a:extLst>
                <a:ext uri="{FF2B5EF4-FFF2-40B4-BE49-F238E27FC236}">
                  <a16:creationId xmlns:a16="http://schemas.microsoft.com/office/drawing/2014/main" id="{080AF247-EE30-F1C6-8E24-535808EE3E27}"/>
                </a:ext>
              </a:extLst>
            </p:cNvPr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17;p78">
              <a:extLst>
                <a:ext uri="{FF2B5EF4-FFF2-40B4-BE49-F238E27FC236}">
                  <a16:creationId xmlns:a16="http://schemas.microsoft.com/office/drawing/2014/main" id="{C4984703-6223-8D87-BC33-695BBAFA2B99}"/>
                </a:ext>
              </a:extLst>
            </p:cNvPr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18;p78">
              <a:extLst>
                <a:ext uri="{FF2B5EF4-FFF2-40B4-BE49-F238E27FC236}">
                  <a16:creationId xmlns:a16="http://schemas.microsoft.com/office/drawing/2014/main" id="{974188B3-D57F-9E38-7041-180F97C78FA4}"/>
                </a:ext>
              </a:extLst>
            </p:cNvPr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19;p78">
              <a:extLst>
                <a:ext uri="{FF2B5EF4-FFF2-40B4-BE49-F238E27FC236}">
                  <a16:creationId xmlns:a16="http://schemas.microsoft.com/office/drawing/2014/main" id="{9F2A2B8A-0FE0-31F8-D4EA-48F717D113F8}"/>
                </a:ext>
              </a:extLst>
            </p:cNvPr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20;p78">
              <a:extLst>
                <a:ext uri="{FF2B5EF4-FFF2-40B4-BE49-F238E27FC236}">
                  <a16:creationId xmlns:a16="http://schemas.microsoft.com/office/drawing/2014/main" id="{86B1D4F7-C848-06A6-AD6A-8C5CF396BADD}"/>
                </a:ext>
              </a:extLst>
            </p:cNvPr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21;p78">
              <a:extLst>
                <a:ext uri="{FF2B5EF4-FFF2-40B4-BE49-F238E27FC236}">
                  <a16:creationId xmlns:a16="http://schemas.microsoft.com/office/drawing/2014/main" id="{1DD28F59-0CEF-6D7A-C704-DBE72FE6BF39}"/>
                </a:ext>
              </a:extLst>
            </p:cNvPr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022;p78">
              <a:extLst>
                <a:ext uri="{FF2B5EF4-FFF2-40B4-BE49-F238E27FC236}">
                  <a16:creationId xmlns:a16="http://schemas.microsoft.com/office/drawing/2014/main" id="{3B284FB1-8EF8-17F2-0C68-60A5FE8C95B2}"/>
                </a:ext>
              </a:extLst>
            </p:cNvPr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Graphic 31" descr="Group brainstorm with solid fill">
            <a:extLst>
              <a:ext uri="{FF2B5EF4-FFF2-40B4-BE49-F238E27FC236}">
                <a16:creationId xmlns:a16="http://schemas.microsoft.com/office/drawing/2014/main" id="{F9A003EF-231E-AB35-4C9E-B49EF4A2B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5871" y="1384713"/>
            <a:ext cx="873697" cy="936744"/>
          </a:xfrm>
          <a:prstGeom prst="rect">
            <a:avLst/>
          </a:prstGeom>
        </p:spPr>
      </p:pic>
      <p:sp>
        <p:nvSpPr>
          <p:cNvPr id="61" name="Left-right Arrow 60">
            <a:extLst>
              <a:ext uri="{FF2B5EF4-FFF2-40B4-BE49-F238E27FC236}">
                <a16:creationId xmlns:a16="http://schemas.microsoft.com/office/drawing/2014/main" id="{14D0BEF4-6F41-2669-3968-9B392D5FE9FD}"/>
              </a:ext>
            </a:extLst>
          </p:cNvPr>
          <p:cNvSpPr/>
          <p:nvPr/>
        </p:nvSpPr>
        <p:spPr>
          <a:xfrm>
            <a:off x="1969091" y="3619634"/>
            <a:ext cx="7477129" cy="600959"/>
          </a:xfrm>
          <a:prstGeom prst="leftRightArrow">
            <a:avLst/>
          </a:prstGeom>
          <a:gradFill flip="none" rotWithShape="1">
            <a:gsLst>
              <a:gs pos="0">
                <a:srgbClr val="006666">
                  <a:tint val="66000"/>
                  <a:satMod val="160000"/>
                </a:srgbClr>
              </a:gs>
              <a:gs pos="50000">
                <a:srgbClr val="006666">
                  <a:tint val="44500"/>
                  <a:satMod val="160000"/>
                </a:srgbClr>
              </a:gs>
              <a:gs pos="100000">
                <a:srgbClr val="006666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DB28F7-AC8B-7C18-E354-D8CDDE654A23}"/>
              </a:ext>
            </a:extLst>
          </p:cNvPr>
          <p:cNvSpPr txBox="1"/>
          <p:nvPr/>
        </p:nvSpPr>
        <p:spPr>
          <a:xfrm>
            <a:off x="2302802" y="3698739"/>
            <a:ext cx="22588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8"/>
            <a:r>
              <a:rPr lang="en-AU" sz="1400" dirty="0">
                <a:latin typeface="Arial Nova Cond Light" panose="020B0306020202020204" pitchFamily="34" charset="0"/>
              </a:rPr>
              <a:t>Reactive, hierarchical, closed</a:t>
            </a:r>
            <a:r>
              <a:rPr lang="en-AU" sz="2000" dirty="0"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1AB06-BFA3-DB09-DD00-9CC06D75FE15}"/>
              </a:ext>
            </a:extLst>
          </p:cNvPr>
          <p:cNvSpPr txBox="1"/>
          <p:nvPr/>
        </p:nvSpPr>
        <p:spPr>
          <a:xfrm>
            <a:off x="6979568" y="3781613"/>
            <a:ext cx="2333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8"/>
            <a:r>
              <a:rPr lang="en-AU" sz="1400" dirty="0">
                <a:latin typeface="Arial Nova Cond Light" panose="020B0306020202020204" pitchFamily="34" charset="0"/>
              </a:rPr>
              <a:t>Responsive, participatory, open</a:t>
            </a:r>
            <a:endParaRPr lang="en-AU" sz="2000" dirty="0">
              <a:latin typeface="Arial Nova Cond Light" panose="020B03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48213-80E7-FE42-4E7F-7B52DE73AC94}"/>
              </a:ext>
            </a:extLst>
          </p:cNvPr>
          <p:cNvSpPr txBox="1"/>
          <p:nvPr/>
        </p:nvSpPr>
        <p:spPr>
          <a:xfrm>
            <a:off x="1173783" y="2476616"/>
            <a:ext cx="6437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70AD2-B557-A486-52DC-AC286B38744F}"/>
              </a:ext>
            </a:extLst>
          </p:cNvPr>
          <p:cNvSpPr txBox="1"/>
          <p:nvPr/>
        </p:nvSpPr>
        <p:spPr>
          <a:xfrm>
            <a:off x="1429521" y="1999616"/>
            <a:ext cx="340926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“The public does not yet have enough information to be fearful, but is headed in that direction </a:t>
            </a:r>
            <a:r>
              <a:rPr lang="en-A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unless we can educate them </a:t>
            </a:r>
            <a:r>
              <a:rPr lang="en-A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to the fact that risks from beneficial use of biosolids are low”</a:t>
            </a:r>
          </a:p>
          <a:p>
            <a:pPr algn="r"/>
            <a:r>
              <a:rPr lang="en-A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Nova Light" panose="020B0304020202020204" pitchFamily="34" charset="0"/>
              </a:rPr>
              <a:t>- Logan (199</a:t>
            </a:r>
            <a:r>
              <a:rPr lang="en-A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5)</a:t>
            </a:r>
            <a:endParaRPr lang="en-AU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Nova Light" panose="020B03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B73AD-CE00-57C0-AA46-ED99F4A7CE16}"/>
              </a:ext>
            </a:extLst>
          </p:cNvPr>
          <p:cNvSpPr txBox="1"/>
          <p:nvPr/>
        </p:nvSpPr>
        <p:spPr>
          <a:xfrm>
            <a:off x="6609764" y="2605281"/>
            <a:ext cx="6437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D11998-4A1D-7B34-455A-0AF8958A61CD}"/>
              </a:ext>
            </a:extLst>
          </p:cNvPr>
          <p:cNvSpPr txBox="1"/>
          <p:nvPr/>
        </p:nvSpPr>
        <p:spPr>
          <a:xfrm>
            <a:off x="6912913" y="1526289"/>
            <a:ext cx="45768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latin typeface="Arial Nova Light" panose="020B0304020202020204" pitchFamily="34" charset="0"/>
              </a:rPr>
              <a:t>While no panacea, scenario workshops and related methods represent an opportunity to enhance sustainable waste management through their ability to elicit widely distributed relevant knowledge; </a:t>
            </a:r>
            <a:r>
              <a:rPr lang="en-AU" sz="1400" b="1" dirty="0">
                <a:latin typeface="Arial Nova Light" panose="020B0304020202020204" pitchFamily="34" charset="0"/>
              </a:rPr>
              <a:t>facilitate learning by all stakeholders</a:t>
            </a:r>
            <a:r>
              <a:rPr lang="en-AU" sz="1400" dirty="0">
                <a:latin typeface="Arial Nova Light" panose="020B0304020202020204" pitchFamily="34" charset="0"/>
              </a:rPr>
              <a:t>…and involve the public in decision-making in a way that encourages more than a simple ‘not in my back yard’ response.</a:t>
            </a:r>
          </a:p>
          <a:p>
            <a:pPr algn="r"/>
            <a:r>
              <a:rPr lang="en-A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- </a:t>
            </a:r>
            <a:r>
              <a:rPr lang="en-A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Goven</a:t>
            </a:r>
            <a:r>
              <a:rPr lang="en-A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 &amp; Langer (2009)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BB87A8-240A-0644-E607-3D102C351D2B}"/>
              </a:ext>
            </a:extLst>
          </p:cNvPr>
          <p:cNvSpPr txBox="1"/>
          <p:nvPr/>
        </p:nvSpPr>
        <p:spPr>
          <a:xfrm>
            <a:off x="4755555" y="5325067"/>
            <a:ext cx="6437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1C8B6-0C60-CE7A-9837-FD84DA5CBF07}"/>
              </a:ext>
            </a:extLst>
          </p:cNvPr>
          <p:cNvSpPr txBox="1"/>
          <p:nvPr/>
        </p:nvSpPr>
        <p:spPr>
          <a:xfrm>
            <a:off x="5031587" y="4432931"/>
            <a:ext cx="33659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“The ultimate goal of…public participation efforts should be </a:t>
            </a:r>
            <a:r>
              <a:rPr lang="en-A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to develop “public relationships” </a:t>
            </a:r>
            <a:r>
              <a:rPr lang="en-A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with the variety of stakeholders who may be involved with and/or potentially impacted by a biosolids recycling program.”</a:t>
            </a:r>
          </a:p>
          <a:p>
            <a:pPr algn="r"/>
            <a:r>
              <a:rPr lang="en-A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Light" panose="020B0304020202020204" pitchFamily="34" charset="0"/>
              </a:rPr>
              <a:t>- Beecher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405031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F4E74CA249A4496D42E1C05419F0D" ma:contentTypeVersion="13" ma:contentTypeDescription="Create a new document." ma:contentTypeScope="" ma:versionID="3c6ea0ab968db08f91a3f5fbdeae99b7">
  <xsd:schema xmlns:xsd="http://www.w3.org/2001/XMLSchema" xmlns:xs="http://www.w3.org/2001/XMLSchema" xmlns:p="http://schemas.microsoft.com/office/2006/metadata/properties" xmlns:ns2="55b63e6f-f6f1-430d-ab47-3ed1dca77283" xmlns:ns3="5bf5d5d1-99c5-420f-a4e2-0cbfe1e69a1e" targetNamespace="http://schemas.microsoft.com/office/2006/metadata/properties" ma:root="true" ma:fieldsID="ebdba9a222d9b2d905e89ebec47f09dd" ns2:_="" ns3:_="">
    <xsd:import namespace="55b63e6f-f6f1-430d-ab47-3ed1dca77283"/>
    <xsd:import namespace="5bf5d5d1-99c5-420f-a4e2-0cbfe1e69a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b63e6f-f6f1-430d-ab47-3ed1dca77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921d02d-b337-4ce5-bd1c-22d9132a6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5d5d1-99c5-420f-a4e2-0cbfe1e69a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93656c3d-4cbb-4722-a8ab-773c0022e4ed}" ma:internalName="TaxCatchAll" ma:showField="CatchAllData" ma:web="5bf5d5d1-99c5-420f-a4e2-0cbfe1e69a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f5d5d1-99c5-420f-a4e2-0cbfe1e69a1e" xsi:nil="true"/>
    <lcf76f155ced4ddcb4097134ff3c332f xmlns="55b63e6f-f6f1-430d-ab47-3ed1dca77283">
      <Terms xmlns="http://schemas.microsoft.com/office/infopath/2007/PartnerControls"/>
    </lcf76f155ced4ddcb4097134ff3c332f>
    <SharedWithUsers xmlns="5bf5d5d1-99c5-420f-a4e2-0cbfe1e69a1e">
      <UserInfo>
        <DisplayName>Lauren Rickards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CE80A88-C675-4845-983A-9B06A55A3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A0B9D5-7F3D-4665-9140-FB691CBA563B}">
  <ds:schemaRefs>
    <ds:schemaRef ds:uri="55b63e6f-f6f1-430d-ab47-3ed1dca77283"/>
    <ds:schemaRef ds:uri="5bf5d5d1-99c5-420f-a4e2-0cbfe1e69a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6EF9B3-DE50-4871-8469-D3BDC68F38F3}">
  <ds:schemaRefs>
    <ds:schemaRef ds:uri="55b63e6f-f6f1-430d-ab47-3ed1dca77283"/>
    <ds:schemaRef ds:uri="5bf5d5d1-99c5-420f-a4e2-0cbfe1e69a1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1146</Words>
  <Application>Microsoft Macintosh PowerPoint</Application>
  <PresentationFormat>Widescreen</PresentationFormat>
  <Paragraphs>156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Arial Nova</vt:lpstr>
      <vt:lpstr>Arial Nova Cond</vt:lpstr>
      <vt:lpstr>Arial Nova Cond Light</vt:lpstr>
      <vt:lpstr>Arial Nova Light</vt:lpstr>
      <vt:lpstr>Calibri</vt:lpstr>
      <vt:lpstr>Roboto</vt:lpstr>
      <vt:lpstr>System Font Regular</vt:lpstr>
      <vt:lpstr>Office Theme</vt:lpstr>
      <vt:lpstr>Public acceptance in a time of change</vt:lpstr>
      <vt:lpstr>ARC Training Centre for the Transformation of Australia’s Biosolids Resource</vt:lpstr>
      <vt:lpstr>PowerPoint Presentation</vt:lpstr>
      <vt:lpstr>"Forget the science with biosolids management – the biggest issue facing the Australian water industry is not the science; it is public perceptions and how the industry manages these perceptions."</vt:lpstr>
      <vt:lpstr>Biosolids evolution: diversification or step change?</vt:lpstr>
      <vt:lpstr>A need to rethink public engagement?</vt:lpstr>
      <vt:lpstr>What forms of public engagement with biosolids management have been used to date, and are emerging now?</vt:lpstr>
      <vt:lpstr>Models of engaging publics in biosolids management</vt:lpstr>
      <vt:lpstr>Shifting perspectives</vt:lpstr>
      <vt:lpstr>Participation in practice: A case study from NZ</vt:lpstr>
      <vt:lpstr>Novel pathways, novel forms of engagement?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 Binocular</dc:creator>
  <cp:lastModifiedBy>Patrick Bonney</cp:lastModifiedBy>
  <cp:revision>371</cp:revision>
  <dcterms:created xsi:type="dcterms:W3CDTF">2020-02-20T21:59:14Z</dcterms:created>
  <dcterms:modified xsi:type="dcterms:W3CDTF">2023-02-05T05:08:10Z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0x010100CADF4E74CA249A4496D42E1C05419F0D</vt:lpwstr>
  </property>
  <property fmtid="{D5CDD505-2E9C-101B-9397-08002B2CF9AE}" pid="3" name="MSIP_Label_8c3d088b-6243-4963-a2e2-8b321ab7f8fc_Enabled">
    <vt:lpwstr>true</vt:lpwstr>
  </property>
  <property fmtid="{D5CDD505-2E9C-101B-9397-08002B2CF9AE}" pid="4" name="MSIP_Label_8c3d088b-6243-4963-a2e2-8b321ab7f8fc_SetDate">
    <vt:lpwstr>2020-11-02T05:14:29Z</vt:lpwstr>
  </property>
  <property fmtid="{D5CDD505-2E9C-101B-9397-08002B2CF9AE}" pid="5" name="MSIP_Label_8c3d088b-6243-4963-a2e2-8b321ab7f8fc_Method">
    <vt:lpwstr>Standard</vt:lpwstr>
  </property>
  <property fmtid="{D5CDD505-2E9C-101B-9397-08002B2CF9AE}" pid="6" name="MSIP_Label_8c3d088b-6243-4963-a2e2-8b321ab7f8fc_Name">
    <vt:lpwstr>Trusted</vt:lpwstr>
  </property>
  <property fmtid="{D5CDD505-2E9C-101B-9397-08002B2CF9AE}" pid="7" name="MSIP_Label_8c3d088b-6243-4963-a2e2-8b321ab7f8fc_SiteId">
    <vt:lpwstr>d1323671-cdbe-4417-b4d4-bdb24b51316b</vt:lpwstr>
  </property>
  <property fmtid="{D5CDD505-2E9C-101B-9397-08002B2CF9AE}" pid="8" name="MSIP_Label_8c3d088b-6243-4963-a2e2-8b321ab7f8fc_ActionId">
    <vt:lpwstr>82fb3bf4-4344-41d8-a5d3-46090590d77a</vt:lpwstr>
  </property>
  <property fmtid="{D5CDD505-2E9C-101B-9397-08002B2CF9AE}" pid="9" name="MSIP_Label_8c3d088b-6243-4963-a2e2-8b321ab7f8fc_ContentBits">
    <vt:lpwstr>1</vt:lpwstr>
  </property>
  <property fmtid="{D5CDD505-2E9C-101B-9397-08002B2CF9AE}" pid="10" name="MSIP_Label_0f488380-630a-4f55-a077-a19445e3f360_Enabled">
    <vt:lpwstr>true</vt:lpwstr>
  </property>
  <property fmtid="{D5CDD505-2E9C-101B-9397-08002B2CF9AE}" pid="11" name="MSIP_Label_0f488380-630a-4f55-a077-a19445e3f360_SetDate">
    <vt:lpwstr>2022-05-05T06:29:42Z</vt:lpwstr>
  </property>
  <property fmtid="{D5CDD505-2E9C-101B-9397-08002B2CF9AE}" pid="12" name="MSIP_Label_0f488380-630a-4f55-a077-a19445e3f360_Method">
    <vt:lpwstr>Standard</vt:lpwstr>
  </property>
  <property fmtid="{D5CDD505-2E9C-101B-9397-08002B2CF9AE}" pid="13" name="MSIP_Label_0f488380-630a-4f55-a077-a19445e3f360_Name">
    <vt:lpwstr>OFFICIAL - INTERNAL</vt:lpwstr>
  </property>
  <property fmtid="{D5CDD505-2E9C-101B-9397-08002B2CF9AE}" pid="14" name="MSIP_Label_0f488380-630a-4f55-a077-a19445e3f360_SiteId">
    <vt:lpwstr>b6e377cf-9db3-46cb-91a2-fad9605bb15c</vt:lpwstr>
  </property>
  <property fmtid="{D5CDD505-2E9C-101B-9397-08002B2CF9AE}" pid="15" name="MSIP_Label_0f488380-630a-4f55-a077-a19445e3f360_ActionId">
    <vt:lpwstr>8a7fd861-6321-45a8-86b9-0c6159887171</vt:lpwstr>
  </property>
  <property fmtid="{D5CDD505-2E9C-101B-9397-08002B2CF9AE}" pid="16" name="MSIP_Label_0f488380-630a-4f55-a077-a19445e3f360_ContentBits">
    <vt:lpwstr>0</vt:lpwstr>
  </property>
  <property fmtid="{D5CDD505-2E9C-101B-9397-08002B2CF9AE}" pid="17" name="MediaServiceImageTags">
    <vt:lpwstr/>
  </property>
</Properties>
</file>